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257" r:id="rId3"/>
    <p:sldId id="258" r:id="rId4"/>
    <p:sldId id="262" r:id="rId5"/>
    <p:sldId id="265" r:id="rId6"/>
    <p:sldId id="281" r:id="rId7"/>
    <p:sldId id="267" r:id="rId8"/>
    <p:sldId id="264" r:id="rId9"/>
    <p:sldId id="268" r:id="rId10"/>
    <p:sldId id="274" r:id="rId11"/>
    <p:sldId id="272" r:id="rId12"/>
    <p:sldId id="275" r:id="rId13"/>
    <p:sldId id="276" r:id="rId14"/>
    <p:sldId id="28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518" y="-90"/>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167" y="-6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54AC6D-544A-4C4B-903D-1FF6013573BB}" type="datetimeFigureOut">
              <a:rPr lang="en-GB" smtClean="0"/>
              <a:t>01/03/2018</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DCD375-71D0-4B9E-BC8B-05A0D1AD3639}" type="slidenum">
              <a:rPr lang="en-GB" smtClean="0"/>
              <a:t>‹#›</a:t>
            </a:fld>
            <a:endParaRPr lang="en-GB" dirty="0"/>
          </a:p>
        </p:txBody>
      </p:sp>
    </p:spTree>
    <p:extLst>
      <p:ext uri="{BB962C8B-B14F-4D97-AF65-F5344CB8AC3E}">
        <p14:creationId xmlns:p14="http://schemas.microsoft.com/office/powerpoint/2010/main" val="1918729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9B7BBB-0170-4241-A25A-2F86D982549A}" type="datetimeFigureOut">
              <a:rPr lang="en-GB" smtClean="0"/>
              <a:t>01/03/2018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FDA627-AE4C-40BE-9906-FA80BB7CBABA}" type="slidenum">
              <a:rPr lang="en-GB" smtClean="0"/>
              <a:t>‹#›</a:t>
            </a:fld>
            <a:endParaRPr lang="en-GB" dirty="0"/>
          </a:p>
        </p:txBody>
      </p:sp>
    </p:spTree>
    <p:extLst>
      <p:ext uri="{BB962C8B-B14F-4D97-AF65-F5344CB8AC3E}">
        <p14:creationId xmlns:p14="http://schemas.microsoft.com/office/powerpoint/2010/main" val="777078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redbridgelscb.org.uk/professionals/child-sexual-exploitation/"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Facilitator:  Please </a:t>
            </a:r>
            <a:r>
              <a:rPr lang="en-GB" dirty="0"/>
              <a:t>ensure that you are familiar with the content </a:t>
            </a:r>
            <a:r>
              <a:rPr lang="en-GB" dirty="0" smtClean="0"/>
              <a:t>of this PowerPoint and </a:t>
            </a:r>
            <a:r>
              <a:rPr lang="en-GB" dirty="0"/>
              <a:t>associated </a:t>
            </a:r>
            <a:r>
              <a:rPr lang="en-GB" dirty="0" smtClean="0"/>
              <a:t>Government guidance </a:t>
            </a:r>
            <a:r>
              <a:rPr lang="en-GB" dirty="0"/>
              <a:t>before delivering </a:t>
            </a:r>
            <a:r>
              <a:rPr lang="en-GB" dirty="0" smtClean="0"/>
              <a:t>the briefing.  It </a:t>
            </a:r>
            <a:r>
              <a:rPr lang="en-GB" dirty="0" smtClean="0"/>
              <a:t>is advisable for you to access the </a:t>
            </a:r>
            <a:r>
              <a:rPr lang="en-GB" dirty="0" smtClean="0"/>
              <a:t>additional information </a:t>
            </a:r>
            <a:r>
              <a:rPr lang="en-GB" dirty="0" smtClean="0"/>
              <a:t>on </a:t>
            </a:r>
            <a:r>
              <a:rPr lang="en-GB" dirty="0" smtClean="0"/>
              <a:t>CSE on the </a:t>
            </a:r>
            <a:r>
              <a:rPr lang="en-GB" dirty="0" smtClean="0"/>
              <a:t>LSCB website </a:t>
            </a:r>
            <a:r>
              <a:rPr lang="en-GB" dirty="0" smtClean="0"/>
              <a:t>in advance.  Please allow approximately 15 minutes to deliver the briefing and for questions.</a:t>
            </a:r>
            <a:endParaRPr lang="en-GB" dirty="0" smtClean="0"/>
          </a:p>
          <a:p>
            <a:endParaRPr lang="en-GB" dirty="0"/>
          </a:p>
          <a:p>
            <a:r>
              <a:rPr lang="en-GB" baseline="0" dirty="0" smtClean="0"/>
              <a:t> </a:t>
            </a:r>
            <a:r>
              <a:rPr lang="en-GB" dirty="0" smtClean="0"/>
              <a:t>http</a:t>
            </a:r>
            <a:r>
              <a:rPr lang="en-GB" dirty="0"/>
              <a:t>://www.redbridgelscb.org.uk/professionals/child-sexual-exploitation/ </a:t>
            </a:r>
          </a:p>
        </p:txBody>
      </p:sp>
      <p:sp>
        <p:nvSpPr>
          <p:cNvPr id="4" name="Slide Number Placeholder 3"/>
          <p:cNvSpPr>
            <a:spLocks noGrp="1"/>
          </p:cNvSpPr>
          <p:nvPr>
            <p:ph type="sldNum" sz="quarter" idx="10"/>
          </p:nvPr>
        </p:nvSpPr>
        <p:spPr/>
        <p:txBody>
          <a:bodyPr/>
          <a:lstStyle/>
          <a:p>
            <a:pPr>
              <a:defRPr/>
            </a:pPr>
            <a:fld id="{80D84C70-BC83-4150-A874-83FB3890890B}" type="slidenum">
              <a:rPr lang="en-GB" smtClean="0"/>
              <a:pPr>
                <a:defRPr/>
              </a:pPr>
              <a:t>1</a:t>
            </a:fld>
            <a:endParaRPr lang="en-GB" dirty="0"/>
          </a:p>
        </p:txBody>
      </p:sp>
    </p:spTree>
    <p:extLst>
      <p:ext uri="{BB962C8B-B14F-4D97-AF65-F5344CB8AC3E}">
        <p14:creationId xmlns:p14="http://schemas.microsoft.com/office/powerpoint/2010/main" val="1943087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smtClean="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pPr>
                <a:defRPr/>
              </a:pPr>
              <a:t>10</a:t>
            </a:fld>
            <a:endParaRPr lang="en-GB" altLang="en-US" dirty="0"/>
          </a:p>
        </p:txBody>
      </p:sp>
    </p:spTree>
    <p:extLst>
      <p:ext uri="{BB962C8B-B14F-4D97-AF65-F5344CB8AC3E}">
        <p14:creationId xmlns:p14="http://schemas.microsoft.com/office/powerpoint/2010/main" val="3520445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pPr>
                <a:defRPr/>
              </a:pPr>
              <a:t>11</a:t>
            </a:fld>
            <a:endParaRPr lang="en-GB" altLang="en-US" dirty="0"/>
          </a:p>
        </p:txBody>
      </p:sp>
    </p:spTree>
    <p:extLst>
      <p:ext uri="{BB962C8B-B14F-4D97-AF65-F5344CB8AC3E}">
        <p14:creationId xmlns:p14="http://schemas.microsoft.com/office/powerpoint/2010/main" val="387232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National CSE Awareness Day is held each year on 18 March</a:t>
            </a:r>
          </a:p>
          <a:p>
            <a:r>
              <a:rPr lang="en-GB" b="0" dirty="0" smtClean="0"/>
              <a:t>https://www.nwgnetwork.org/national-child-sexual-awareness-day-2018/ </a:t>
            </a:r>
            <a:endParaRPr lang="en-GB" b="0" dirty="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pPr>
                <a:defRPr/>
              </a:pPr>
              <a:t>12</a:t>
            </a:fld>
            <a:endParaRPr lang="en-GB" altLang="en-US" dirty="0"/>
          </a:p>
        </p:txBody>
      </p:sp>
    </p:spTree>
    <p:extLst>
      <p:ext uri="{BB962C8B-B14F-4D97-AF65-F5344CB8AC3E}">
        <p14:creationId xmlns:p14="http://schemas.microsoft.com/office/powerpoint/2010/main" val="1356337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is the Government’s definition of CSE.  </a:t>
            </a:r>
          </a:p>
          <a:p>
            <a:endParaRPr lang="en-GB" dirty="0" smtClean="0"/>
          </a:p>
          <a:p>
            <a:r>
              <a:rPr lang="en-GB" dirty="0" smtClean="0"/>
              <a:t>For further information see: </a:t>
            </a:r>
            <a:r>
              <a:rPr lang="en-GB" sz="1200" u="sng" kern="1200" dirty="0" smtClean="0">
                <a:solidFill>
                  <a:schemeClr val="tx1"/>
                </a:solidFill>
                <a:effectLst/>
                <a:latin typeface="+mn-lt"/>
                <a:ea typeface="+mn-ea"/>
                <a:cs typeface="+mn-cs"/>
                <a:hlinkClick r:id="rId3"/>
              </a:rPr>
              <a:t>http://www.redbridgelscb.org.uk/professionals/child-sexual-exploitation/</a:t>
            </a:r>
            <a:endParaRPr lang="en-GB" dirty="0"/>
          </a:p>
        </p:txBody>
      </p:sp>
      <p:sp>
        <p:nvSpPr>
          <p:cNvPr id="4" name="Slide Number Placeholder 3"/>
          <p:cNvSpPr>
            <a:spLocks noGrp="1"/>
          </p:cNvSpPr>
          <p:nvPr>
            <p:ph type="sldNum" sz="quarter" idx="10"/>
          </p:nvPr>
        </p:nvSpPr>
        <p:spPr/>
        <p:txBody>
          <a:bodyPr/>
          <a:lstStyle/>
          <a:p>
            <a:fld id="{F7FDA627-AE4C-40BE-9906-FA80BB7CBABA}" type="slidenum">
              <a:rPr lang="en-GB" smtClean="0"/>
              <a:t>2</a:t>
            </a:fld>
            <a:endParaRPr lang="en-GB" dirty="0"/>
          </a:p>
        </p:txBody>
      </p:sp>
    </p:spTree>
    <p:extLst>
      <p:ext uri="{BB962C8B-B14F-4D97-AF65-F5344CB8AC3E}">
        <p14:creationId xmlns:p14="http://schemas.microsoft.com/office/powerpoint/2010/main" val="2580837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The above is somewhat generalised and not exhaustive.  Any young person is vulnerable to CSE.  It cuts across ethnicity, sexuality, culture, social/economic boundaries.  In total, most</a:t>
            </a:r>
            <a:r>
              <a:rPr lang="en-GB" b="0" baseline="0" dirty="0" smtClean="0"/>
              <a:t> CYP who are sexually exploited live at home.  However, LAC are disproportionately at risk.  Significant overlap in risk factors and indicators for CYP who go missing, including from care, and those who are sexually exploited.  Factors that can increase the risk for LAC are multiple placement moves and out-of-area placements?  Why?  Instability, lack of attachment, isolation, residential homes are targeted by abusers, more vulnerable in transition from being in care to leaving care.</a:t>
            </a:r>
            <a:endParaRPr lang="en-GB" b="0" dirty="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solidFill>
                  <a:prstClr val="white"/>
                </a:solidFill>
              </a:rPr>
              <a:pPr>
                <a:defRPr/>
              </a:pPr>
              <a:t>3</a:t>
            </a:fld>
            <a:endParaRPr lang="en-GB" altLang="en-US" dirty="0">
              <a:solidFill>
                <a:prstClr val="white"/>
              </a:solidFill>
            </a:endParaRPr>
          </a:p>
        </p:txBody>
      </p:sp>
    </p:spTree>
    <p:extLst>
      <p:ext uri="{BB962C8B-B14F-4D97-AF65-F5344CB8AC3E}">
        <p14:creationId xmlns:p14="http://schemas.microsoft.com/office/powerpoint/2010/main" val="643493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pPr>
                <a:defRPr/>
              </a:pPr>
              <a:t>4</a:t>
            </a:fld>
            <a:endParaRPr lang="en-GB" altLang="en-US" dirty="0"/>
          </a:p>
        </p:txBody>
      </p:sp>
    </p:spTree>
    <p:extLst>
      <p:ext uri="{BB962C8B-B14F-4D97-AF65-F5344CB8AC3E}">
        <p14:creationId xmlns:p14="http://schemas.microsoft.com/office/powerpoint/2010/main" val="723578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details of each type of CSE</a:t>
            </a:r>
            <a:r>
              <a:rPr lang="en-GB" baseline="0" dirty="0" smtClean="0"/>
              <a:t> ar</a:t>
            </a:r>
            <a:r>
              <a:rPr lang="en-GB" dirty="0" smtClean="0"/>
              <a:t>e on pages 9 – </a:t>
            </a:r>
            <a:r>
              <a:rPr lang="en-GB" dirty="0" smtClean="0"/>
              <a:t>12 </a:t>
            </a:r>
            <a:r>
              <a:rPr lang="en-GB" dirty="0" smtClean="0"/>
              <a:t>of the London CSE Operating Protocol (June</a:t>
            </a:r>
            <a:r>
              <a:rPr lang="en-GB" baseline="0" dirty="0" smtClean="0"/>
              <a:t> 2017</a:t>
            </a:r>
            <a:r>
              <a:rPr lang="en-GB" baseline="0" dirty="0" smtClean="0"/>
              <a:t>)</a:t>
            </a:r>
          </a:p>
          <a:p>
            <a:r>
              <a:rPr lang="en-GB" dirty="0" smtClean="0"/>
              <a:t>http://www.chscb.org.uk/wp-content/uploads/2017/06/LONDON-CSE-PROTOCOL.pdf </a:t>
            </a:r>
            <a:endParaRPr lang="en-GB" dirty="0"/>
          </a:p>
        </p:txBody>
      </p:sp>
      <p:sp>
        <p:nvSpPr>
          <p:cNvPr id="4" name="Slide Number Placeholder 3"/>
          <p:cNvSpPr>
            <a:spLocks noGrp="1"/>
          </p:cNvSpPr>
          <p:nvPr>
            <p:ph type="sldNum" sz="quarter" idx="10"/>
          </p:nvPr>
        </p:nvSpPr>
        <p:spPr/>
        <p:txBody>
          <a:bodyPr/>
          <a:lstStyle/>
          <a:p>
            <a:fld id="{F7FDA627-AE4C-40BE-9906-FA80BB7CBABA}" type="slidenum">
              <a:rPr lang="en-GB" smtClean="0"/>
              <a:t>5</a:t>
            </a:fld>
            <a:endParaRPr lang="en-GB" dirty="0"/>
          </a:p>
        </p:txBody>
      </p:sp>
    </p:spTree>
    <p:extLst>
      <p:ext uri="{BB962C8B-B14F-4D97-AF65-F5344CB8AC3E}">
        <p14:creationId xmlns:p14="http://schemas.microsoft.com/office/powerpoint/2010/main" val="1376390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pPr>
                <a:defRPr/>
              </a:pPr>
              <a:t>6</a:t>
            </a:fld>
            <a:endParaRPr lang="en-GB" altLang="en-US" dirty="0"/>
          </a:p>
        </p:txBody>
      </p:sp>
    </p:spTree>
    <p:extLst>
      <p:ext uri="{BB962C8B-B14F-4D97-AF65-F5344CB8AC3E}">
        <p14:creationId xmlns:p14="http://schemas.microsoft.com/office/powerpoint/2010/main" val="2534529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t>Barnardo’s provide a leaflet</a:t>
            </a:r>
            <a:r>
              <a:rPr lang="en-GB" b="0" baseline="0" dirty="0" smtClean="0"/>
              <a:t> for professionals working with young people call ‘Spot the Signs’ </a:t>
            </a:r>
          </a:p>
          <a:p>
            <a:r>
              <a:rPr lang="en-GB" b="0" dirty="0" smtClean="0"/>
              <a:t>http://www.barnardos.org.uk/spot_the_signs_professionals.pdf </a:t>
            </a:r>
            <a:endParaRPr lang="en-GB" b="0" dirty="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pPr>
                <a:defRPr/>
              </a:pPr>
              <a:t>7</a:t>
            </a:fld>
            <a:endParaRPr lang="en-GB" altLang="en-US" dirty="0"/>
          </a:p>
        </p:txBody>
      </p:sp>
    </p:spTree>
    <p:extLst>
      <p:ext uri="{BB962C8B-B14F-4D97-AF65-F5344CB8AC3E}">
        <p14:creationId xmlns:p14="http://schemas.microsoft.com/office/powerpoint/2010/main" val="41911280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pPr>
                <a:defRPr/>
              </a:pPr>
              <a:t>8</a:t>
            </a:fld>
            <a:endParaRPr lang="en-GB" altLang="en-US" dirty="0"/>
          </a:p>
        </p:txBody>
      </p:sp>
    </p:spTree>
    <p:extLst>
      <p:ext uri="{BB962C8B-B14F-4D97-AF65-F5344CB8AC3E}">
        <p14:creationId xmlns:p14="http://schemas.microsoft.com/office/powerpoint/2010/main" val="3109885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a:p>
        </p:txBody>
      </p:sp>
      <p:sp>
        <p:nvSpPr>
          <p:cNvPr id="4" name="Slide Number Placeholder 3"/>
          <p:cNvSpPr>
            <a:spLocks noGrp="1"/>
          </p:cNvSpPr>
          <p:nvPr>
            <p:ph type="sldNum" sz="quarter" idx="10"/>
          </p:nvPr>
        </p:nvSpPr>
        <p:spPr/>
        <p:txBody>
          <a:bodyPr/>
          <a:lstStyle/>
          <a:p>
            <a:pPr>
              <a:defRPr/>
            </a:pPr>
            <a:fld id="{3C4A7244-BCA6-4846-9576-29D060D84364}" type="slidenum">
              <a:rPr lang="en-GB" altLang="en-US" smtClean="0"/>
              <a:pPr>
                <a:defRPr/>
              </a:pPr>
              <a:t>9</a:t>
            </a:fld>
            <a:endParaRPr lang="en-GB" altLang="en-US" dirty="0"/>
          </a:p>
        </p:txBody>
      </p:sp>
    </p:spTree>
    <p:extLst>
      <p:ext uri="{BB962C8B-B14F-4D97-AF65-F5344CB8AC3E}">
        <p14:creationId xmlns:p14="http://schemas.microsoft.com/office/powerpoint/2010/main" val="60982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B763BE0-F5A2-401F-AE47-10780FD186E2}" type="datetime1">
              <a:rPr lang="en-GB" smtClean="0"/>
              <a:t>01/03/2018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4035784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3525CB-48D3-433B-B744-1C69BDF5A923}" type="datetime1">
              <a:rPr lang="en-GB" smtClean="0"/>
              <a:t>01/03/2018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315660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1AB23A-04CB-4492-9120-BEE98F7C5231}" type="datetime1">
              <a:rPr lang="en-GB" smtClean="0"/>
              <a:t>01/03/2018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1171197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CE380E-E5C6-4CC2-B23C-56C062C912DC}" type="datetime1">
              <a:rPr lang="en-GB" smtClean="0">
                <a:solidFill>
                  <a:prstClr val="black">
                    <a:tint val="75000"/>
                  </a:prstClr>
                </a:solidFill>
              </a:rPr>
              <a:t>01/03/2018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1D9B89C-BAC3-4DBA-924C-7677F106506F}"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163759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aseline="0">
                <a:solidFill>
                  <a:srgbClr val="993366"/>
                </a:solidFill>
                <a:latin typeface="Myriad Pro Black"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F9A37C-8A97-4739-A496-8416772C910D}" type="datetime1">
              <a:rPr lang="en-GB" smtClean="0">
                <a:solidFill>
                  <a:prstClr val="black">
                    <a:tint val="75000"/>
                  </a:prstClr>
                </a:solidFill>
              </a:rPr>
              <a:t>01/03/2018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24DD7AD3-8016-4509-B7CE-93E89A4AE941}"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2617720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721EDA-202E-4635-9AD1-51D291C300E9}" type="datetime1">
              <a:rPr lang="en-GB" smtClean="0">
                <a:solidFill>
                  <a:prstClr val="black">
                    <a:tint val="75000"/>
                  </a:prstClr>
                </a:solidFill>
              </a:rPr>
              <a:t>01/03/2018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9CFCCD5-FC4F-4C73-B84A-8FF3D38EA3B3}"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96797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31141A-EF51-4AFB-AC30-C4094A7552F2}" type="datetime1">
              <a:rPr lang="en-GB" smtClean="0">
                <a:solidFill>
                  <a:prstClr val="black">
                    <a:tint val="75000"/>
                  </a:prstClr>
                </a:solidFill>
              </a:rPr>
              <a:t>01/03/2018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BB6DA610-5396-418C-966C-59CA97DCE118}"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1094701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CB4E5F-2254-4BEA-8815-6128A43364B9}" type="datetime1">
              <a:rPr lang="en-GB" smtClean="0">
                <a:solidFill>
                  <a:prstClr val="black">
                    <a:tint val="75000"/>
                  </a:prstClr>
                </a:solidFill>
              </a:rPr>
              <a:t>01/03/2018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5B112741-CFFF-41BC-922A-582504C1BE87}"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13852185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65117D-BC1F-4E2D-9A92-47064EFFE3AE}" type="datetime1">
              <a:rPr lang="en-GB" smtClean="0">
                <a:solidFill>
                  <a:prstClr val="black">
                    <a:tint val="75000"/>
                  </a:prstClr>
                </a:solidFill>
              </a:rPr>
              <a:t>01/03/2018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E7E0C6FD-CD51-4244-91B8-E86AD7842AAF}"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3123113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E74D2-35B6-4533-8796-B2359488FD90}" type="datetime1">
              <a:rPr lang="en-GB" smtClean="0">
                <a:solidFill>
                  <a:prstClr val="black">
                    <a:tint val="75000"/>
                  </a:prstClr>
                </a:solidFill>
              </a:rPr>
              <a:t>01/03/2018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02CC95A5-90D2-4AED-AA41-7D36A5930524}"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923686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A8C7F7-11FD-4B55-8287-127184DF51E7}" type="datetime1">
              <a:rPr lang="en-GB" smtClean="0">
                <a:solidFill>
                  <a:prstClr val="black">
                    <a:tint val="75000"/>
                  </a:prstClr>
                </a:solidFill>
              </a:rPr>
              <a:t>01/03/2018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BBFB4DB2-C012-480A-8D41-1020EF510824}"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301174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559F89-01A7-424C-9AEE-EABB5FBDB061}" type="datetime1">
              <a:rPr lang="en-GB" smtClean="0"/>
              <a:t>01/03/2018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73223699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E1CC93-271C-4E32-A1D7-FBBAD57A9C0F}" type="datetime1">
              <a:rPr lang="en-GB" smtClean="0">
                <a:solidFill>
                  <a:prstClr val="black">
                    <a:tint val="75000"/>
                  </a:prstClr>
                </a:solidFill>
              </a:rPr>
              <a:t>01/03/2018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07E0706-7B9D-4494-83AB-DF34D3F8C2F2}"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688709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66AB8F-36D1-4C3C-9F16-355721F160F8}" type="datetime1">
              <a:rPr lang="en-GB" smtClean="0">
                <a:solidFill>
                  <a:prstClr val="black">
                    <a:tint val="75000"/>
                  </a:prstClr>
                </a:solidFill>
              </a:rPr>
              <a:t>01/03/2018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EA5103D0-FBC6-4F80-81AC-8D6541FAA0FD}"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26326851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24422A-9BB0-4769-812D-EDFFB89256C5}" type="datetime1">
              <a:rPr lang="en-GB" smtClean="0">
                <a:solidFill>
                  <a:prstClr val="black">
                    <a:tint val="75000"/>
                  </a:prstClr>
                </a:solidFill>
              </a:rPr>
              <a:t>01/03/2018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GB"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D7AC9FCA-C1DE-4C1D-928D-84430879201C}" type="slidenum">
              <a:rPr lang="en-GB" altLang="en-US" smtClean="0">
                <a:solidFill>
                  <a:prstClr val="black">
                    <a:tint val="75000"/>
                  </a:prstClr>
                </a:solidFill>
              </a:rPr>
              <a:pPr>
                <a:defRPr/>
              </a:pPr>
              <a:t>‹#›</a:t>
            </a:fld>
            <a:endParaRPr lang="en-GB" altLang="en-US" dirty="0">
              <a:solidFill>
                <a:prstClr val="black">
                  <a:tint val="75000"/>
                </a:prstClr>
              </a:solidFill>
            </a:endParaRPr>
          </a:p>
        </p:txBody>
      </p:sp>
    </p:spTree>
    <p:extLst>
      <p:ext uri="{BB962C8B-B14F-4D97-AF65-F5344CB8AC3E}">
        <p14:creationId xmlns:p14="http://schemas.microsoft.com/office/powerpoint/2010/main" val="501935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2F6668-4F43-4BBB-A693-258A17B74357}" type="datetime1">
              <a:rPr lang="en-GB" smtClean="0"/>
              <a:t>01/03/2018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977045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B947DDD-2DE2-4140-B94C-FB7D85493B94}" type="datetime1">
              <a:rPr lang="en-GB" smtClean="0"/>
              <a:t>01/03/2018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274850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C03B5C8-660F-45C8-814A-295F2C0FADAE}" type="datetime1">
              <a:rPr lang="en-GB" smtClean="0"/>
              <a:t>01/03/2018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231467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90B45F-FC12-4794-91AA-B2CFFC220282}" type="datetime1">
              <a:rPr lang="en-GB" smtClean="0"/>
              <a:t>01/03/2018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3844234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6AC73-4F6F-40D3-B7EF-9857B6D06A98}" type="datetime1">
              <a:rPr lang="en-GB" smtClean="0"/>
              <a:t>01/03/2018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587091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157BBD-3BEB-48E2-923F-AC6ECDDC8AD3}" type="datetime1">
              <a:rPr lang="en-GB" smtClean="0"/>
              <a:t>01/03/2018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3802953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D0FF0E-D904-4984-BA46-5E750AF61B97}" type="datetime1">
              <a:rPr lang="en-GB" smtClean="0"/>
              <a:t>01/03/2018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B27F07A-07C3-48D1-8DF0-9CD1E33A0D52}" type="slidenum">
              <a:rPr lang="en-GB" smtClean="0"/>
              <a:t>‹#›</a:t>
            </a:fld>
            <a:endParaRPr lang="en-GB" dirty="0"/>
          </a:p>
        </p:txBody>
      </p:sp>
    </p:spTree>
    <p:extLst>
      <p:ext uri="{BB962C8B-B14F-4D97-AF65-F5344CB8AC3E}">
        <p14:creationId xmlns:p14="http://schemas.microsoft.com/office/powerpoint/2010/main" val="410208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05297-2D61-48F0-85B0-62255A5A788E}" type="datetime1">
              <a:rPr lang="en-GB" smtClean="0"/>
              <a:t>01/03/2018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7F07A-07C3-48D1-8DF0-9CD1E33A0D52}" type="slidenum">
              <a:rPr lang="en-GB" smtClean="0"/>
              <a:t>‹#›</a:t>
            </a:fld>
            <a:endParaRPr lang="en-GB" dirty="0"/>
          </a:p>
        </p:txBody>
      </p:sp>
    </p:spTree>
    <p:extLst>
      <p:ext uri="{BB962C8B-B14F-4D97-AF65-F5344CB8AC3E}">
        <p14:creationId xmlns:p14="http://schemas.microsoft.com/office/powerpoint/2010/main" val="1813069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0" fontAlgn="base" hangingPunct="0">
              <a:spcBef>
                <a:spcPct val="0"/>
              </a:spcBef>
              <a:spcAft>
                <a:spcPct val="0"/>
              </a:spcAft>
            </a:pPr>
            <a:fld id="{94081E42-34FC-477E-BA69-92D4413EBB0B}" type="datetime1">
              <a:rPr lang="en-GB" smtClean="0">
                <a:solidFill>
                  <a:prstClr val="black">
                    <a:tint val="75000"/>
                  </a:prstClr>
                </a:solidFill>
                <a:latin typeface="Trebuchet MS" pitchFamily="34" charset="0"/>
              </a:rPr>
              <a:t>01/03/2018</a:t>
            </a:fld>
            <a:endParaRPr lang="en-US" dirty="0">
              <a:solidFill>
                <a:prstClr val="black">
                  <a:tint val="75000"/>
                </a:prstClr>
              </a:solidFill>
              <a:latin typeface="Trebuchet MS" pitchFamily="34"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defRPr/>
            </a:pPr>
            <a:endParaRPr lang="en-GB" altLang="en-US" dirty="0">
              <a:solidFill>
                <a:prstClr val="black">
                  <a:tint val="75000"/>
                </a:prstClr>
              </a:solidFill>
              <a:latin typeface="Trebuchet MS" pitchFamily="34"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defRPr/>
            </a:pPr>
            <a:fld id="{3E2714A1-A6F2-481F-BA38-1C4F588DA058}" type="slidenum">
              <a:rPr lang="en-GB" altLang="en-US" smtClean="0">
                <a:solidFill>
                  <a:prstClr val="black">
                    <a:tint val="75000"/>
                  </a:prstClr>
                </a:solidFill>
                <a:latin typeface="Trebuchet MS" pitchFamily="34" charset="0"/>
              </a:rPr>
              <a:pPr eaLnBrk="0" fontAlgn="base" hangingPunct="0">
                <a:spcBef>
                  <a:spcPct val="0"/>
                </a:spcBef>
                <a:spcAft>
                  <a:spcPct val="0"/>
                </a:spcAft>
                <a:defRPr/>
              </a:pPr>
              <a:t>‹#›</a:t>
            </a:fld>
            <a:endParaRPr lang="en-GB" altLang="en-US" dirty="0">
              <a:solidFill>
                <a:prstClr val="black">
                  <a:tint val="75000"/>
                </a:prstClr>
              </a:solidFill>
              <a:latin typeface="Trebuchet MS" pitchFamily="34" charset="0"/>
            </a:endParaRPr>
          </a:p>
        </p:txBody>
      </p:sp>
    </p:spTree>
    <p:extLst>
      <p:ext uri="{BB962C8B-B14F-4D97-AF65-F5344CB8AC3E}">
        <p14:creationId xmlns:p14="http://schemas.microsoft.com/office/powerpoint/2010/main" val="32736110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8" Type="http://schemas.openxmlformats.org/officeDocument/2006/relationships/hyperlink" Target="https://www.barnardos.org.uk/commission_us.htm" TargetMode="External"/><Relationship Id="rId3" Type="http://schemas.openxmlformats.org/officeDocument/2006/relationships/hyperlink" Target="http://content.met.police.uk/cs/Satellite?blobcol=urldata&amp;blobheadername1=Content-Type&amp;blobheadername2=Content-Disposition&amp;blobheadervalue1=application/pdf&amp;blobheadervalue2=inline;+filename%3D%22452/936/Protocol+final+PDF.pdf%22&amp;blobkey=id&amp;blobtable=MungoBlobs&amp;blobwhere=1283684846364&amp;ssbinary=true" TargetMode="External"/><Relationship Id="rId7" Type="http://schemas.openxmlformats.org/officeDocument/2006/relationships/hyperlink" Target="https://saferlondon.org.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redbridgelscb.org.uk/wp-content/uploads/2015/09/CSE-OpMakeSafe-Poster.pdf" TargetMode="External"/><Relationship Id="rId11" Type="http://schemas.openxmlformats.org/officeDocument/2006/relationships/hyperlink" Target="mailto:Anna.Watson@redbridge.gov.uk?subject=CSE" TargetMode="External"/><Relationship Id="rId5" Type="http://schemas.openxmlformats.org/officeDocument/2006/relationships/hyperlink" Target="http://www.redbridgelscb.org.uk/wp-content/uploads/2016/04/LSCB-Missing-from-Care-or-Home-Policy-2nd-Edition-July-2017-Final.pdf" TargetMode="External"/><Relationship Id="rId10" Type="http://schemas.openxmlformats.org/officeDocument/2006/relationships/hyperlink" Target="mailto:Catherine.Worboyes@redbridge.gov.uk?subject=CSE" TargetMode="External"/><Relationship Id="rId4" Type="http://schemas.openxmlformats.org/officeDocument/2006/relationships/hyperlink" Target="http://www.redbridgelscb.org.uk/wp-content/uploads/2016/04/Redbridge-LSCB-CSE-Prevention-and-Intervention-Strategy-2nd-Edition-January-2018.pdf" TargetMode="External"/><Relationship Id="rId9" Type="http://schemas.openxmlformats.org/officeDocument/2006/relationships/hyperlink" Target="https://www.redbridge.gov.uk/crime-and-public-safety/domestic-violenc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2.redbridge.gov.uk/cms/care_and_health/children_and_families/protecting_and_safeguarding/child_protection.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redbridgelscb.org.uk/wp-content/uploads/2015/09/MARF.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redbridgelscb.org.uk/training-2/" TargetMode="External"/><Relationship Id="rId3" Type="http://schemas.openxmlformats.org/officeDocument/2006/relationships/hyperlink" Target="https://www.gov.uk/government/uploads/system/uploads/attachment_data/file/592101/Working_Together_to_Safeguard_Children_20170213.pdf" TargetMode="External"/><Relationship Id="rId7" Type="http://schemas.openxmlformats.org/officeDocument/2006/relationships/hyperlink" Target="http://www.chscb.org.uk/wp-content/uploads/2017/06/LONDON-CSE-PROTOCOL.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redbridgelscb.org.uk/professionals/worried-about-a-child/" TargetMode="External"/><Relationship Id="rId5" Type="http://schemas.openxmlformats.org/officeDocument/2006/relationships/hyperlink" Target="http://www.londoncp.co.uk/" TargetMode="External"/><Relationship Id="rId10" Type="http://schemas.openxmlformats.org/officeDocument/2006/relationships/image" Target="../media/image7.png"/><Relationship Id="rId4" Type="http://schemas.openxmlformats.org/officeDocument/2006/relationships/hyperlink" Target="https://www.gov.uk/government/uploads/system/uploads/attachment_data/file/550511/Keeping_children_safe_in_education.pdf" TargetMode="External"/><Relationship Id="rId9" Type="http://schemas.openxmlformats.org/officeDocument/2006/relationships/hyperlink" Target="http://www.redbridgelscb.org.uk/wp-content/uploads/2016/04/LSCB-Resource-Directory-E-Safety-Peer-on-Peer-Abuse-February-2018.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overnment/uploads/system/uploads/attachment_data/file/591903/CSE_Guidance_Core_Document_13.02.20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www.nspcc.org.uk/preventing-abuse/child-abuse-and-neglect/groomi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72816"/>
            <a:ext cx="7772400" cy="3672408"/>
          </a:xfrm>
        </p:spPr>
        <p:txBody>
          <a:bodyPr>
            <a:normAutofit fontScale="90000"/>
          </a:bodyPr>
          <a:lstStyle/>
          <a:p>
            <a:r>
              <a:rPr lang="en-US" sz="5300" b="1" dirty="0" smtClean="0">
                <a:solidFill>
                  <a:srgbClr val="0070C0"/>
                </a:solidFill>
                <a:latin typeface="Calibri" pitchFamily="34" charset="0"/>
              </a:rPr>
              <a:t>Child Sexual Exploitation (CSE): </a:t>
            </a:r>
            <a:br>
              <a:rPr lang="en-US" sz="5300" b="1" dirty="0" smtClean="0">
                <a:solidFill>
                  <a:srgbClr val="0070C0"/>
                </a:solidFill>
                <a:latin typeface="Calibri" pitchFamily="34" charset="0"/>
              </a:rPr>
            </a:br>
            <a:r>
              <a:rPr lang="en-US" sz="5300" b="1" dirty="0" smtClean="0">
                <a:solidFill>
                  <a:srgbClr val="0070C0"/>
                </a:solidFill>
                <a:latin typeface="Calibri" pitchFamily="34" charset="0"/>
              </a:rPr>
              <a:t/>
            </a:r>
            <a:br>
              <a:rPr lang="en-US" sz="5300" b="1" dirty="0" smtClean="0">
                <a:solidFill>
                  <a:srgbClr val="0070C0"/>
                </a:solidFill>
                <a:latin typeface="Calibri" pitchFamily="34" charset="0"/>
              </a:rPr>
            </a:br>
            <a:r>
              <a:rPr lang="en-US" sz="5300" b="1" dirty="0" smtClean="0">
                <a:solidFill>
                  <a:srgbClr val="0070C0"/>
                </a:solidFill>
                <a:latin typeface="Calibri" pitchFamily="34" charset="0"/>
              </a:rPr>
              <a:t>Briefing </a:t>
            </a:r>
            <a:r>
              <a:rPr lang="en-US" sz="5300" b="1" dirty="0">
                <a:solidFill>
                  <a:srgbClr val="0070C0"/>
                </a:solidFill>
                <a:latin typeface="Calibri" pitchFamily="34" charset="0"/>
              </a:rPr>
              <a:t>for </a:t>
            </a:r>
            <a:r>
              <a:rPr lang="en-US" sz="5300" b="1" dirty="0" smtClean="0">
                <a:solidFill>
                  <a:srgbClr val="0070C0"/>
                </a:solidFill>
                <a:latin typeface="Calibri" pitchFamily="34" charset="0"/>
              </a:rPr>
              <a:t>the School Community </a:t>
            </a:r>
            <a:r>
              <a:rPr lang="en-US" sz="4800" b="1" dirty="0">
                <a:solidFill>
                  <a:srgbClr val="0070C0"/>
                </a:solidFill>
                <a:latin typeface="Calibri" pitchFamily="34" charset="0"/>
              </a:rPr>
              <a:t/>
            </a:r>
            <a:br>
              <a:rPr lang="en-US" sz="4800" b="1" dirty="0">
                <a:solidFill>
                  <a:srgbClr val="0070C0"/>
                </a:solidFill>
                <a:latin typeface="Calibri" pitchFamily="34" charset="0"/>
              </a:rPr>
            </a:br>
            <a:endParaRPr lang="en-GB" sz="1800" dirty="0">
              <a:solidFill>
                <a:srgbClr val="0070C0"/>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836712"/>
            <a:ext cx="2274367" cy="648072"/>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00192" y="4869160"/>
            <a:ext cx="2454818" cy="1296144"/>
          </a:xfrm>
          <a:prstGeom prst="rect">
            <a:avLst/>
          </a:prstGeom>
        </p:spPr>
      </p:pic>
    </p:spTree>
    <p:extLst>
      <p:ext uri="{BB962C8B-B14F-4D97-AF65-F5344CB8AC3E}">
        <p14:creationId xmlns:p14="http://schemas.microsoft.com/office/powerpoint/2010/main" val="2336188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400" b="1" dirty="0" smtClean="0">
                <a:solidFill>
                  <a:srgbClr val="CC3399"/>
                </a:solidFill>
              </a:rPr>
              <a:t>Child Sexual Exploitation (CSE)</a:t>
            </a:r>
            <a:endParaRPr lang="en-GB" sz="3400" b="1" dirty="0">
              <a:solidFill>
                <a:srgbClr val="CC3399"/>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GB" sz="1900" b="1" dirty="0" smtClean="0"/>
              <a:t>The Redbridge Context </a:t>
            </a:r>
          </a:p>
          <a:p>
            <a:pPr marL="0" indent="0">
              <a:buNone/>
            </a:pPr>
            <a:endParaRPr lang="en-GB" sz="1800" b="1" dirty="0" smtClean="0"/>
          </a:p>
          <a:p>
            <a:pPr algn="just"/>
            <a:r>
              <a:rPr lang="en-GB" sz="1800" dirty="0" smtClean="0"/>
              <a:t>The Multi Agency Sexual Exploitation (MASE) meeting takes place monthly and is led in line with the </a:t>
            </a:r>
            <a:r>
              <a:rPr lang="en-GB" sz="1800" dirty="0" smtClean="0">
                <a:hlinkClick r:id="rId3"/>
              </a:rPr>
              <a:t>Pan-London Child Sexual Exploitation Operating Protocol</a:t>
            </a:r>
            <a:r>
              <a:rPr lang="en-GB" sz="1800" dirty="0" smtClean="0"/>
              <a:t>  (June  2017).  </a:t>
            </a:r>
          </a:p>
          <a:p>
            <a:pPr marL="0" indent="0" algn="just">
              <a:buNone/>
            </a:pPr>
            <a:endParaRPr lang="en-GB" sz="1800" dirty="0" smtClean="0"/>
          </a:p>
          <a:p>
            <a:pPr algn="just"/>
            <a:r>
              <a:rPr lang="en-GB" sz="1800" dirty="0" smtClean="0">
                <a:hlinkClick r:id="rId4"/>
              </a:rPr>
              <a:t>Redbridge LSCB CSE Prevention and Intervention Strategy, 2</a:t>
            </a:r>
            <a:r>
              <a:rPr lang="en-GB" sz="1800" baseline="30000" dirty="0" smtClean="0">
                <a:hlinkClick r:id="rId4"/>
              </a:rPr>
              <a:t>nd</a:t>
            </a:r>
            <a:r>
              <a:rPr lang="en-GB" sz="1800" dirty="0" smtClean="0">
                <a:hlinkClick r:id="rId4"/>
              </a:rPr>
              <a:t> Edition, 2018</a:t>
            </a:r>
            <a:endParaRPr lang="en-GB" sz="1800" dirty="0" smtClean="0"/>
          </a:p>
          <a:p>
            <a:pPr marL="0" indent="0" algn="just">
              <a:buNone/>
            </a:pPr>
            <a:endParaRPr lang="en-GB" sz="1800" dirty="0"/>
          </a:p>
          <a:p>
            <a:pPr algn="just"/>
            <a:r>
              <a:rPr lang="en-GB" sz="1800" dirty="0" smtClean="0">
                <a:hlinkClick r:id="rId5"/>
              </a:rPr>
              <a:t>Redbridge LSCB Missing from Care or Home Policy, 2</a:t>
            </a:r>
            <a:r>
              <a:rPr lang="en-GB" sz="1800" baseline="30000" dirty="0" smtClean="0">
                <a:hlinkClick r:id="rId5"/>
              </a:rPr>
              <a:t>nd</a:t>
            </a:r>
            <a:r>
              <a:rPr lang="en-GB" sz="1800" dirty="0" smtClean="0">
                <a:hlinkClick r:id="rId5"/>
              </a:rPr>
              <a:t> Edition, 2017</a:t>
            </a:r>
            <a:r>
              <a:rPr lang="en-GB" sz="1800" dirty="0" smtClean="0"/>
              <a:t> and Missing Panel.</a:t>
            </a:r>
          </a:p>
          <a:p>
            <a:pPr marL="0" indent="0">
              <a:buNone/>
            </a:pPr>
            <a:endParaRPr lang="en-GB" sz="1800" dirty="0" smtClean="0"/>
          </a:p>
          <a:p>
            <a:r>
              <a:rPr lang="en-GB" sz="1800" dirty="0" smtClean="0">
                <a:hlinkClick r:id="rId6"/>
              </a:rPr>
              <a:t>Operation ‘Make Safe’ </a:t>
            </a:r>
            <a:r>
              <a:rPr lang="en-GB" sz="1800" dirty="0" smtClean="0"/>
              <a:t>– police and community safety led-initiative with local businesses.</a:t>
            </a:r>
          </a:p>
          <a:p>
            <a:endParaRPr lang="en-GB" sz="1800" dirty="0"/>
          </a:p>
          <a:p>
            <a:r>
              <a:rPr lang="en-GB" sz="1800" dirty="0" smtClean="0"/>
              <a:t>Case work intervention/therapeutic work from </a:t>
            </a:r>
            <a:r>
              <a:rPr lang="en-GB" sz="1800" dirty="0" smtClean="0">
                <a:hlinkClick r:id="rId7"/>
              </a:rPr>
              <a:t>Safer London Foundation</a:t>
            </a:r>
            <a:r>
              <a:rPr lang="en-GB" sz="1800" dirty="0" smtClean="0"/>
              <a:t>, </a:t>
            </a:r>
            <a:r>
              <a:rPr lang="en-GB" sz="1800" dirty="0" smtClean="0">
                <a:hlinkClick r:id="rId8"/>
              </a:rPr>
              <a:t>Barnardo's</a:t>
            </a:r>
            <a:r>
              <a:rPr lang="en-GB" sz="1800" dirty="0" smtClean="0"/>
              <a:t> and </a:t>
            </a:r>
            <a:r>
              <a:rPr lang="en-GB" sz="1800" dirty="0" smtClean="0">
                <a:hlinkClick r:id="rId9"/>
              </a:rPr>
              <a:t>Refuge</a:t>
            </a:r>
            <a:r>
              <a:rPr lang="en-GB" sz="1800" dirty="0" smtClean="0"/>
              <a:t>.</a:t>
            </a:r>
            <a:endParaRPr lang="en-GB" sz="1800" dirty="0"/>
          </a:p>
          <a:p>
            <a:pPr marL="0" indent="0">
              <a:buNone/>
            </a:pPr>
            <a:endParaRPr lang="en-GB" sz="1200" dirty="0"/>
          </a:p>
          <a:p>
            <a:r>
              <a:rPr lang="en-GB" sz="1800" dirty="0"/>
              <a:t>CSE Lead for LB Redbridge – </a:t>
            </a:r>
            <a:r>
              <a:rPr lang="en-GB" sz="1800" dirty="0">
                <a:hlinkClick r:id="rId10"/>
              </a:rPr>
              <a:t>Cathy Worboyes</a:t>
            </a:r>
            <a:r>
              <a:rPr lang="en-GB" sz="1800" dirty="0"/>
              <a:t>, Head of CPAS and Early </a:t>
            </a:r>
            <a:r>
              <a:rPr lang="en-GB" sz="1800" dirty="0" smtClean="0"/>
              <a:t>Intervention.</a:t>
            </a:r>
          </a:p>
          <a:p>
            <a:pPr marL="0" indent="0">
              <a:buNone/>
            </a:pPr>
            <a:endParaRPr lang="en-GB" sz="1800" dirty="0" smtClean="0"/>
          </a:p>
          <a:p>
            <a:r>
              <a:rPr lang="en-GB" sz="1800" dirty="0" smtClean="0"/>
              <a:t>CSE </a:t>
            </a:r>
            <a:r>
              <a:rPr lang="en-GB" sz="1800" dirty="0" smtClean="0"/>
              <a:t>Co-ordinator for LB Redbridge </a:t>
            </a:r>
            <a:r>
              <a:rPr lang="en-GB" sz="1800" dirty="0" smtClean="0"/>
              <a:t>– </a:t>
            </a:r>
            <a:r>
              <a:rPr lang="en-GB" sz="1800" dirty="0" smtClean="0">
                <a:hlinkClick r:id="rId11"/>
              </a:rPr>
              <a:t>Anna Watson</a:t>
            </a:r>
            <a:r>
              <a:rPr lang="en-GB" sz="1800" dirty="0" smtClean="0"/>
              <a:t>, </a:t>
            </a:r>
            <a:r>
              <a:rPr lang="en-GB" sz="1800" dirty="0" smtClean="0"/>
              <a:t>CPAS</a:t>
            </a:r>
            <a:endParaRPr lang="en-GB" sz="1800" dirty="0" smtClean="0"/>
          </a:p>
        </p:txBody>
      </p:sp>
    </p:spTree>
    <p:extLst>
      <p:ext uri="{BB962C8B-B14F-4D97-AF65-F5344CB8AC3E}">
        <p14:creationId xmlns:p14="http://schemas.microsoft.com/office/powerpoint/2010/main" val="3774209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solidFill>
                  <a:srgbClr val="CC3399"/>
                </a:solidFill>
              </a:rPr>
              <a:t>Child Sexual Exploitation (CSE)</a:t>
            </a:r>
            <a:endParaRPr lang="en-GB" sz="3200" b="1" dirty="0">
              <a:solidFill>
                <a:srgbClr val="CC3399"/>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b="1" dirty="0" smtClean="0"/>
              <a:t>Key </a:t>
            </a:r>
            <a:r>
              <a:rPr lang="en-GB" b="1" dirty="0" smtClean="0"/>
              <a:t>points for learning:</a:t>
            </a:r>
            <a:endParaRPr lang="en-GB" b="1" dirty="0" smtClean="0"/>
          </a:p>
          <a:p>
            <a:pPr marL="0" indent="0">
              <a:buNone/>
            </a:pPr>
            <a:endParaRPr lang="en-GB" sz="1600" dirty="0"/>
          </a:p>
          <a:p>
            <a:pPr algn="just"/>
            <a:r>
              <a:rPr lang="en-GB" dirty="0"/>
              <a:t>c</a:t>
            </a:r>
            <a:r>
              <a:rPr lang="en-GB" dirty="0" smtClean="0"/>
              <a:t>ascade key learning points with colleagues to raise awareness;</a:t>
            </a:r>
          </a:p>
          <a:p>
            <a:pPr algn="just"/>
            <a:r>
              <a:rPr lang="en-GB" dirty="0"/>
              <a:t>r</a:t>
            </a:r>
            <a:r>
              <a:rPr lang="en-GB" dirty="0" smtClean="0"/>
              <a:t>aise awareness with parents/carers;</a:t>
            </a:r>
            <a:endParaRPr lang="en-GB" dirty="0"/>
          </a:p>
          <a:p>
            <a:pPr algn="just"/>
            <a:r>
              <a:rPr lang="en-GB" dirty="0" smtClean="0"/>
              <a:t>be observant</a:t>
            </a:r>
            <a:r>
              <a:rPr lang="en-GB" dirty="0" smtClean="0"/>
              <a:t>;</a:t>
            </a:r>
            <a:endParaRPr lang="en-GB" dirty="0" smtClean="0"/>
          </a:p>
          <a:p>
            <a:pPr algn="just"/>
            <a:r>
              <a:rPr lang="en-GB" dirty="0" smtClean="0"/>
              <a:t>recognise the signs</a:t>
            </a:r>
            <a:r>
              <a:rPr lang="en-GB" dirty="0" smtClean="0"/>
              <a:t>;</a:t>
            </a:r>
            <a:endParaRPr lang="en-GB" dirty="0" smtClean="0"/>
          </a:p>
          <a:p>
            <a:pPr algn="just"/>
            <a:r>
              <a:rPr lang="en-GB" dirty="0"/>
              <a:t>l</a:t>
            </a:r>
            <a:r>
              <a:rPr lang="en-GB" dirty="0" smtClean="0"/>
              <a:t>isten to what young people tell you;</a:t>
            </a:r>
          </a:p>
          <a:p>
            <a:pPr algn="just"/>
            <a:r>
              <a:rPr lang="en-GB" dirty="0"/>
              <a:t>r</a:t>
            </a:r>
            <a:r>
              <a:rPr lang="en-GB" dirty="0" smtClean="0"/>
              <a:t>emember that they are a victim;</a:t>
            </a:r>
          </a:p>
          <a:p>
            <a:pPr algn="just"/>
            <a:r>
              <a:rPr lang="en-GB" dirty="0" smtClean="0"/>
              <a:t>clearly record and gather evidence; and </a:t>
            </a:r>
          </a:p>
          <a:p>
            <a:pPr algn="just"/>
            <a:r>
              <a:rPr lang="en-GB" dirty="0" smtClean="0"/>
              <a:t>refer to the </a:t>
            </a:r>
            <a:r>
              <a:rPr lang="en-GB" dirty="0" smtClean="0">
                <a:hlinkClick r:id="rId3"/>
              </a:rPr>
              <a:t>Child Protection and Assessment Service (CPAS)</a:t>
            </a:r>
            <a:r>
              <a:rPr lang="en-GB" dirty="0"/>
              <a:t> </a:t>
            </a:r>
            <a:r>
              <a:rPr lang="en-GB" dirty="0" smtClean="0"/>
              <a:t>using a </a:t>
            </a:r>
            <a:r>
              <a:rPr lang="en-GB" dirty="0" smtClean="0">
                <a:hlinkClick r:id="rId4"/>
              </a:rPr>
              <a:t>Multi-Agency Referral Form (MARF)</a:t>
            </a:r>
            <a:r>
              <a:rPr lang="en-GB" dirty="0" smtClean="0"/>
              <a:t>.</a:t>
            </a:r>
            <a:endParaRPr lang="en-GB" dirty="0"/>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58995" y="2708920"/>
            <a:ext cx="1792578" cy="1728192"/>
          </a:xfrm>
          <a:prstGeom prst="rect">
            <a:avLst/>
          </a:prstGeom>
        </p:spPr>
      </p:pic>
    </p:spTree>
    <p:extLst>
      <p:ext uri="{BB962C8B-B14F-4D97-AF65-F5344CB8AC3E}">
        <p14:creationId xmlns:p14="http://schemas.microsoft.com/office/powerpoint/2010/main" val="2773110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66957"/>
            <a:ext cx="8229600" cy="1143000"/>
          </a:xfrm>
        </p:spPr>
        <p:txBody>
          <a:bodyPr/>
          <a:lstStyle/>
          <a:p>
            <a:r>
              <a:rPr lang="en-GB" sz="3200" b="1" dirty="0" smtClean="0">
                <a:solidFill>
                  <a:srgbClr val="CC3399"/>
                </a:solidFill>
              </a:rPr>
              <a:t>Child </a:t>
            </a:r>
            <a:r>
              <a:rPr lang="en-GB" sz="3400" b="1" dirty="0" smtClean="0">
                <a:solidFill>
                  <a:srgbClr val="CC3399"/>
                </a:solidFill>
              </a:rPr>
              <a:t>Sexual</a:t>
            </a:r>
            <a:r>
              <a:rPr lang="en-GB" sz="3200" b="1" dirty="0" smtClean="0">
                <a:solidFill>
                  <a:srgbClr val="CC3399"/>
                </a:solidFill>
              </a:rPr>
              <a:t> Exploitation (CSE)</a:t>
            </a:r>
            <a:endParaRPr lang="en-GB" sz="3200" b="1" dirty="0">
              <a:solidFill>
                <a:srgbClr val="CC3399"/>
              </a:solidFill>
            </a:endParaRPr>
          </a:p>
        </p:txBody>
      </p:sp>
      <p:sp>
        <p:nvSpPr>
          <p:cNvPr id="3" name="Content Placeholder 2"/>
          <p:cNvSpPr>
            <a:spLocks noGrp="1"/>
          </p:cNvSpPr>
          <p:nvPr>
            <p:ph idx="1"/>
          </p:nvPr>
        </p:nvSpPr>
        <p:spPr/>
        <p:txBody>
          <a:bodyPr>
            <a:normAutofit/>
          </a:bodyPr>
          <a:lstStyle/>
          <a:p>
            <a:pPr marL="0" indent="0">
              <a:buNone/>
            </a:pPr>
            <a:r>
              <a:rPr lang="en-GB" sz="2400" b="1" dirty="0" smtClean="0"/>
              <a:t>Useful Resources:</a:t>
            </a:r>
          </a:p>
          <a:p>
            <a:r>
              <a:rPr lang="en-GB" sz="2400" dirty="0" smtClean="0">
                <a:hlinkClick r:id="rId3"/>
              </a:rPr>
              <a:t>Working Together to Safeguard Children, 2015</a:t>
            </a:r>
            <a:endParaRPr lang="en-GB" sz="2400" dirty="0" smtClean="0"/>
          </a:p>
          <a:p>
            <a:r>
              <a:rPr lang="en-GB" sz="2400" dirty="0" smtClean="0">
                <a:hlinkClick r:id="rId4"/>
              </a:rPr>
              <a:t>Keeping Children Safe in Education, 2016</a:t>
            </a:r>
            <a:endParaRPr lang="en-GB" sz="2400" dirty="0" smtClean="0"/>
          </a:p>
          <a:p>
            <a:r>
              <a:rPr lang="en-GB" sz="2400" dirty="0" smtClean="0">
                <a:hlinkClick r:id="rId5"/>
              </a:rPr>
              <a:t>London Child Protection Procedures, 5</a:t>
            </a:r>
            <a:r>
              <a:rPr lang="en-GB" sz="2400" baseline="30000" dirty="0" smtClean="0">
                <a:hlinkClick r:id="rId5"/>
              </a:rPr>
              <a:t>th</a:t>
            </a:r>
            <a:r>
              <a:rPr lang="en-GB" sz="2400" dirty="0" smtClean="0">
                <a:hlinkClick r:id="rId5"/>
              </a:rPr>
              <a:t> Edition, 2017</a:t>
            </a:r>
            <a:endParaRPr lang="en-GB" sz="2400" dirty="0" smtClean="0"/>
          </a:p>
          <a:p>
            <a:r>
              <a:rPr lang="en-GB" sz="2400" dirty="0" smtClean="0">
                <a:hlinkClick r:id="rId6"/>
              </a:rPr>
              <a:t>‘Worried about a child?  LSCB Multi-Agency Threshold </a:t>
            </a:r>
            <a:r>
              <a:rPr lang="en-GB" sz="2400" dirty="0" smtClean="0">
                <a:hlinkClick r:id="rId6"/>
              </a:rPr>
              <a:t>Document</a:t>
            </a:r>
            <a:endParaRPr lang="en-GB" sz="2400" dirty="0" smtClean="0"/>
          </a:p>
          <a:p>
            <a:r>
              <a:rPr lang="en-GB" sz="2400" dirty="0" smtClean="0">
                <a:hlinkClick r:id="rId7"/>
              </a:rPr>
              <a:t>London CSE Operating Protocol, 3</a:t>
            </a:r>
            <a:r>
              <a:rPr lang="en-GB" sz="2400" baseline="30000" dirty="0" smtClean="0">
                <a:hlinkClick r:id="rId7"/>
              </a:rPr>
              <a:t>rd</a:t>
            </a:r>
            <a:r>
              <a:rPr lang="en-GB" sz="2400" dirty="0" smtClean="0">
                <a:hlinkClick r:id="rId7"/>
              </a:rPr>
              <a:t> Edition, June 2017</a:t>
            </a:r>
            <a:endParaRPr lang="en-GB" sz="2400" dirty="0" smtClean="0"/>
          </a:p>
          <a:p>
            <a:r>
              <a:rPr lang="en-GB" sz="2400" dirty="0" smtClean="0">
                <a:hlinkClick r:id="rId8"/>
              </a:rPr>
              <a:t>LSCB Training Programme</a:t>
            </a:r>
            <a:r>
              <a:rPr lang="en-GB" sz="2400" dirty="0" smtClean="0"/>
              <a:t> – Introduction to CSE (1/2 day) and CSE for Practitioners (full day)</a:t>
            </a:r>
          </a:p>
          <a:p>
            <a:r>
              <a:rPr lang="en-GB" sz="2400" dirty="0" smtClean="0">
                <a:hlinkClick r:id="rId9"/>
              </a:rPr>
              <a:t>LSCB eSafety and Peer-on-Peer Abuse Resource Directory</a:t>
            </a:r>
            <a:endParaRPr lang="en-GB" sz="2400" b="1" dirty="0"/>
          </a:p>
          <a:p>
            <a:pPr marL="0" indent="0">
              <a:buNone/>
            </a:pPr>
            <a:endParaRPr lang="en-GB" sz="2400" dirty="0"/>
          </a:p>
          <a:p>
            <a:pPr marL="0" indent="0">
              <a:buNone/>
            </a:pPr>
            <a:endParaRPr lang="en-GB" sz="2400" dirty="0"/>
          </a:p>
        </p:txBody>
      </p:sp>
      <p:pic>
        <p:nvPicPr>
          <p:cNvPr id="4" name="Picture 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380312" y="116632"/>
            <a:ext cx="1626890" cy="793235"/>
          </a:xfrm>
          <a:prstGeom prst="rect">
            <a:avLst/>
          </a:prstGeom>
        </p:spPr>
      </p:pic>
    </p:spTree>
    <p:extLst>
      <p:ext uri="{BB962C8B-B14F-4D97-AF65-F5344CB8AC3E}">
        <p14:creationId xmlns:p14="http://schemas.microsoft.com/office/powerpoint/2010/main" val="700188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dirty="0">
              <a:solidFill>
                <a:srgbClr val="CC3399"/>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476672"/>
            <a:ext cx="1771429" cy="504762"/>
          </a:xfr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1484784"/>
            <a:ext cx="4968551" cy="46493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5238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400" b="1" dirty="0" smtClean="0">
                <a:solidFill>
                  <a:srgbClr val="CC3399"/>
                </a:solidFill>
              </a:rPr>
              <a:t>What</a:t>
            </a:r>
            <a:r>
              <a:rPr lang="en-GB" sz="3200" b="1" dirty="0" smtClean="0">
                <a:solidFill>
                  <a:srgbClr val="CC3399"/>
                </a:solidFill>
              </a:rPr>
              <a:t> is CSE?</a:t>
            </a:r>
            <a:endParaRPr lang="en-GB" sz="3200" b="1" dirty="0">
              <a:solidFill>
                <a:srgbClr val="CC3399"/>
              </a:solidFill>
            </a:endParaRPr>
          </a:p>
        </p:txBody>
      </p:sp>
      <p:sp>
        <p:nvSpPr>
          <p:cNvPr id="3" name="Content Placeholder 2"/>
          <p:cNvSpPr>
            <a:spLocks noGrp="1"/>
          </p:cNvSpPr>
          <p:nvPr>
            <p:ph idx="1"/>
          </p:nvPr>
        </p:nvSpPr>
        <p:spPr>
          <a:xfrm>
            <a:off x="467544" y="1196752"/>
            <a:ext cx="8352928" cy="4741987"/>
          </a:xfrm>
        </p:spPr>
        <p:txBody>
          <a:bodyPr>
            <a:normAutofit fontScale="92500"/>
          </a:bodyPr>
          <a:lstStyle/>
          <a:p>
            <a:pPr marL="0" lvl="0" indent="0" eaLnBrk="0" fontAlgn="base" hangingPunct="0">
              <a:spcAft>
                <a:spcPct val="0"/>
              </a:spcAft>
              <a:buNone/>
            </a:pPr>
            <a:endParaRPr lang="en-GB" sz="2000" dirty="0" smtClean="0">
              <a:solidFill>
                <a:prstClr val="black"/>
              </a:solidFill>
            </a:endParaRPr>
          </a:p>
          <a:p>
            <a:pPr algn="just" eaLnBrk="0" fontAlgn="base" hangingPunct="0">
              <a:spcAft>
                <a:spcPct val="0"/>
              </a:spcAft>
            </a:pPr>
            <a:r>
              <a:rPr lang="en-GB" sz="2400" dirty="0" smtClean="0">
                <a:solidFill>
                  <a:prstClr val="black"/>
                </a:solidFill>
              </a:rPr>
              <a:t>Child </a:t>
            </a:r>
            <a:r>
              <a:rPr lang="en-GB" sz="2400" dirty="0">
                <a:solidFill>
                  <a:prstClr val="black"/>
                </a:solidFill>
              </a:rPr>
              <a:t>S</a:t>
            </a:r>
            <a:r>
              <a:rPr lang="en-GB" sz="2400" dirty="0" smtClean="0">
                <a:solidFill>
                  <a:prstClr val="black"/>
                </a:solidFill>
              </a:rPr>
              <a:t>exual Exploitation (CSE) </a:t>
            </a:r>
            <a:r>
              <a:rPr lang="en-GB" sz="2400" dirty="0">
                <a:solidFill>
                  <a:prstClr val="black"/>
                </a:solidFill>
              </a:rPr>
              <a:t>is a form of child sexual abuse.  </a:t>
            </a:r>
            <a:endParaRPr lang="en-GB" sz="2400" dirty="0" smtClean="0">
              <a:solidFill>
                <a:prstClr val="black"/>
              </a:solidFill>
            </a:endParaRPr>
          </a:p>
          <a:p>
            <a:pPr algn="just" eaLnBrk="0" fontAlgn="base" hangingPunct="0">
              <a:spcAft>
                <a:spcPct val="0"/>
              </a:spcAft>
            </a:pPr>
            <a:r>
              <a:rPr lang="en-GB" sz="2400" dirty="0" smtClean="0">
                <a:solidFill>
                  <a:prstClr val="black"/>
                </a:solidFill>
              </a:rPr>
              <a:t>It </a:t>
            </a:r>
            <a:r>
              <a:rPr lang="en-GB" sz="2400" dirty="0">
                <a:solidFill>
                  <a:prstClr val="black"/>
                </a:solidFill>
              </a:rPr>
              <a:t>occurs where an individual or group takes advantage of an imbalance of power to coerce, manipulate or deceive a child or young person under the age of 18 into sexual activity (a) in exchange for something the victim needs or wants, and/or (b) for the financial advantage or increased status of the perpetrator or facilitator.  </a:t>
            </a:r>
            <a:endParaRPr lang="en-GB" sz="2400" dirty="0" smtClean="0">
              <a:solidFill>
                <a:prstClr val="black"/>
              </a:solidFill>
            </a:endParaRPr>
          </a:p>
          <a:p>
            <a:pPr algn="just" eaLnBrk="0" fontAlgn="base" hangingPunct="0">
              <a:spcAft>
                <a:spcPct val="0"/>
              </a:spcAft>
            </a:pPr>
            <a:r>
              <a:rPr lang="en-GB" sz="2400" dirty="0" smtClean="0">
                <a:solidFill>
                  <a:prstClr val="black"/>
                </a:solidFill>
              </a:rPr>
              <a:t>The </a:t>
            </a:r>
            <a:r>
              <a:rPr lang="en-GB" sz="2400" dirty="0">
                <a:solidFill>
                  <a:prstClr val="black"/>
                </a:solidFill>
              </a:rPr>
              <a:t>victim may have been sexually exploited even if the sexual activity appears consensual.  </a:t>
            </a:r>
            <a:endParaRPr lang="en-GB" sz="2400" dirty="0" smtClean="0">
              <a:solidFill>
                <a:prstClr val="black"/>
              </a:solidFill>
            </a:endParaRPr>
          </a:p>
          <a:p>
            <a:pPr algn="just" eaLnBrk="0" fontAlgn="base" hangingPunct="0">
              <a:spcAft>
                <a:spcPct val="0"/>
              </a:spcAft>
            </a:pPr>
            <a:r>
              <a:rPr lang="en-GB" sz="2400" dirty="0" smtClean="0">
                <a:solidFill>
                  <a:prstClr val="black"/>
                </a:solidFill>
              </a:rPr>
              <a:t>CSE does </a:t>
            </a:r>
            <a:r>
              <a:rPr lang="en-GB" sz="2400" dirty="0">
                <a:solidFill>
                  <a:prstClr val="black"/>
                </a:solidFill>
              </a:rPr>
              <a:t>not always involve physical contact; it can also occur through the use of technology. </a:t>
            </a:r>
            <a:endParaRPr lang="en-GB" sz="2400" dirty="0" smtClean="0">
              <a:solidFill>
                <a:prstClr val="black"/>
              </a:solidFill>
            </a:endParaRPr>
          </a:p>
          <a:p>
            <a:pPr marL="0" indent="0" eaLnBrk="0" fontAlgn="base" hangingPunct="0">
              <a:spcAft>
                <a:spcPct val="0"/>
              </a:spcAft>
              <a:buNone/>
            </a:pPr>
            <a:r>
              <a:rPr lang="en-GB" sz="2400" dirty="0" smtClean="0">
                <a:solidFill>
                  <a:prstClr val="black"/>
                </a:solidFill>
              </a:rPr>
              <a:t>(</a:t>
            </a:r>
            <a:r>
              <a:rPr lang="en-GB" sz="2400" dirty="0" smtClean="0">
                <a:solidFill>
                  <a:prstClr val="black"/>
                </a:solidFill>
                <a:hlinkClick r:id="rId3"/>
              </a:rPr>
              <a:t>CSE Definition &amp; Guidance – Department </a:t>
            </a:r>
            <a:r>
              <a:rPr lang="en-GB" sz="2400" dirty="0">
                <a:solidFill>
                  <a:prstClr val="black"/>
                </a:solidFill>
                <a:hlinkClick r:id="rId3"/>
              </a:rPr>
              <a:t>for Education, February </a:t>
            </a:r>
            <a:r>
              <a:rPr lang="en-GB" sz="2400" dirty="0" smtClean="0">
                <a:solidFill>
                  <a:prstClr val="black"/>
                </a:solidFill>
                <a:hlinkClick r:id="rId3"/>
              </a:rPr>
              <a:t> 2017</a:t>
            </a:r>
            <a:r>
              <a:rPr lang="en-GB" sz="2400" dirty="0" smtClean="0">
                <a:solidFill>
                  <a:prstClr val="black"/>
                </a:solidFill>
              </a:rPr>
              <a:t>)</a:t>
            </a:r>
            <a:endParaRPr lang="en-GB" sz="2400" dirty="0">
              <a:solidFill>
                <a:prstClr val="black"/>
              </a:solidFill>
            </a:endParaRPr>
          </a:p>
        </p:txBody>
      </p:sp>
    </p:spTree>
    <p:extLst>
      <p:ext uri="{BB962C8B-B14F-4D97-AF65-F5344CB8AC3E}">
        <p14:creationId xmlns:p14="http://schemas.microsoft.com/office/powerpoint/2010/main" val="1620542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altLang="en-US" sz="3400" b="1" dirty="0">
                <a:solidFill>
                  <a:srgbClr val="CC3399"/>
                </a:solidFill>
                <a:latin typeface="+mj-lt"/>
              </a:rPr>
              <a:t>Child Sexual Exploitation (CSE)</a:t>
            </a:r>
            <a:endParaRPr lang="en-GB" sz="3400" b="1" dirty="0">
              <a:solidFill>
                <a:srgbClr val="CC3399"/>
              </a:solidFill>
              <a:latin typeface="+mj-lt"/>
            </a:endParaRPr>
          </a:p>
        </p:txBody>
      </p:sp>
      <p:sp>
        <p:nvSpPr>
          <p:cNvPr id="3" name="Content Placeholder 2"/>
          <p:cNvSpPr>
            <a:spLocks noGrp="1"/>
          </p:cNvSpPr>
          <p:nvPr>
            <p:ph idx="1"/>
          </p:nvPr>
        </p:nvSpPr>
        <p:spPr>
          <a:xfrm>
            <a:off x="457200" y="1124744"/>
            <a:ext cx="8229600" cy="5001419"/>
          </a:xfrm>
        </p:spPr>
        <p:txBody>
          <a:bodyPr>
            <a:normAutofit lnSpcReduction="10000"/>
          </a:bodyPr>
          <a:lstStyle/>
          <a:p>
            <a:pPr marL="0" indent="0">
              <a:buNone/>
            </a:pPr>
            <a:r>
              <a:rPr lang="en-GB" sz="1600" b="1" dirty="0" smtClean="0"/>
              <a:t>What makes some children and young people more </a:t>
            </a:r>
            <a:r>
              <a:rPr lang="en-GB" sz="1600" b="1" dirty="0" smtClean="0"/>
              <a:t>vulnerable of </a:t>
            </a:r>
            <a:r>
              <a:rPr lang="en-GB" sz="1600" b="1" dirty="0" smtClean="0"/>
              <a:t>this type of abuse than others?</a:t>
            </a:r>
          </a:p>
          <a:p>
            <a:pPr marL="0" indent="0">
              <a:buNone/>
            </a:pPr>
            <a:endParaRPr lang="en-GB" sz="1400" b="1" dirty="0"/>
          </a:p>
          <a:p>
            <a:r>
              <a:rPr lang="en-GB" sz="1400" dirty="0" smtClean="0"/>
              <a:t>Children with Disabilities/Special Educational Needs</a:t>
            </a:r>
          </a:p>
          <a:p>
            <a:r>
              <a:rPr lang="en-GB" sz="1400" dirty="0" smtClean="0"/>
              <a:t>Care leavers/Looked After Children (LAC)</a:t>
            </a:r>
          </a:p>
          <a:p>
            <a:r>
              <a:rPr lang="en-GB" sz="1400" dirty="0" smtClean="0"/>
              <a:t>Those experiencing bullying</a:t>
            </a:r>
          </a:p>
          <a:p>
            <a:r>
              <a:rPr lang="en-GB" sz="1400" dirty="0" smtClean="0"/>
              <a:t>Children who go missing from home or care</a:t>
            </a:r>
          </a:p>
          <a:p>
            <a:r>
              <a:rPr lang="en-GB" sz="1400" dirty="0" smtClean="0"/>
              <a:t>Those misusing alcohol and/or </a:t>
            </a:r>
            <a:r>
              <a:rPr lang="en-GB" sz="1400" dirty="0" smtClean="0"/>
              <a:t>drugs                                                          </a:t>
            </a:r>
            <a:endParaRPr lang="en-GB" sz="1400" dirty="0" smtClean="0"/>
          </a:p>
          <a:p>
            <a:r>
              <a:rPr lang="en-GB" sz="1400" dirty="0" smtClean="0"/>
              <a:t>Homelessness and poverty</a:t>
            </a:r>
          </a:p>
          <a:p>
            <a:r>
              <a:rPr lang="en-GB" sz="1400" dirty="0"/>
              <a:t>P</a:t>
            </a:r>
            <a:r>
              <a:rPr lang="en-GB" sz="1400" dirty="0" smtClean="0"/>
              <a:t>arenting capacity issues, including DV, parental mental health</a:t>
            </a:r>
          </a:p>
          <a:p>
            <a:r>
              <a:rPr lang="en-GB" sz="1400" dirty="0" smtClean="0"/>
              <a:t>Those with attachment issues</a:t>
            </a:r>
          </a:p>
          <a:p>
            <a:r>
              <a:rPr lang="en-GB" sz="1400" dirty="0" smtClean="0"/>
              <a:t>School non-attendance</a:t>
            </a:r>
          </a:p>
          <a:p>
            <a:r>
              <a:rPr lang="en-GB" sz="1400" dirty="0" smtClean="0"/>
              <a:t>Mental health disorders including depression</a:t>
            </a:r>
          </a:p>
          <a:p>
            <a:r>
              <a:rPr lang="en-GB" sz="1400" dirty="0" smtClean="0"/>
              <a:t>Those known to existing victims e.g. siblings, friends</a:t>
            </a:r>
          </a:p>
          <a:p>
            <a:r>
              <a:rPr lang="en-GB" sz="1400" dirty="0" smtClean="0"/>
              <a:t>Those with a poor understanding of sexual relationships</a:t>
            </a:r>
          </a:p>
          <a:p>
            <a:r>
              <a:rPr lang="en-GB" sz="1400" dirty="0" smtClean="0"/>
              <a:t>History of abuse  e.g. familial child sexual abuse, risk of forced marriage/honour-based violence</a:t>
            </a:r>
          </a:p>
          <a:p>
            <a:r>
              <a:rPr lang="en-GB" sz="1400" dirty="0" smtClean="0"/>
              <a:t>Young offenders</a:t>
            </a:r>
          </a:p>
          <a:p>
            <a:r>
              <a:rPr lang="en-GB" sz="1400" dirty="0" smtClean="0"/>
              <a:t>Being a young carer</a:t>
            </a:r>
          </a:p>
          <a:p>
            <a:r>
              <a:rPr lang="en-GB" sz="1400" dirty="0" smtClean="0"/>
              <a:t>Lacking friends from the same age group</a:t>
            </a:r>
          </a:p>
          <a:p>
            <a:r>
              <a:rPr lang="en-GB" sz="1400" dirty="0" smtClean="0"/>
              <a:t>Refugee or asylum seeker</a:t>
            </a:r>
          </a:p>
          <a:p>
            <a:r>
              <a:rPr lang="en-GB" sz="1400" dirty="0" smtClean="0"/>
              <a:t>Trafficked child</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6176" y="2132856"/>
            <a:ext cx="2286000" cy="1573907"/>
          </a:xfrm>
          <a:prstGeom prst="rect">
            <a:avLst/>
          </a:prstGeom>
        </p:spPr>
      </p:pic>
    </p:spTree>
    <p:extLst>
      <p:ext uri="{BB962C8B-B14F-4D97-AF65-F5344CB8AC3E}">
        <p14:creationId xmlns:p14="http://schemas.microsoft.com/office/powerpoint/2010/main" val="246135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smtClean="0">
                <a:solidFill>
                  <a:srgbClr val="CC3399"/>
                </a:solidFill>
              </a:rPr>
              <a:t>Child Sexual Exploitation (CSE)</a:t>
            </a:r>
            <a:endParaRPr lang="en-GB" sz="3200" b="1" dirty="0">
              <a:solidFill>
                <a:srgbClr val="CC3399"/>
              </a:solidFill>
            </a:endParaRPr>
          </a:p>
        </p:txBody>
      </p:sp>
      <p:sp>
        <p:nvSpPr>
          <p:cNvPr id="3" name="Content Placeholder 2"/>
          <p:cNvSpPr>
            <a:spLocks noGrp="1"/>
          </p:cNvSpPr>
          <p:nvPr>
            <p:ph idx="1"/>
          </p:nvPr>
        </p:nvSpPr>
        <p:spPr/>
        <p:txBody>
          <a:bodyPr>
            <a:normAutofit lnSpcReduction="10000"/>
          </a:bodyPr>
          <a:lstStyle/>
          <a:p>
            <a:pPr marL="0" indent="0">
              <a:buNone/>
            </a:pPr>
            <a:r>
              <a:rPr lang="en-GB" sz="2000" b="1" dirty="0" smtClean="0"/>
              <a:t>Offenders and their behaviour</a:t>
            </a:r>
            <a:r>
              <a:rPr lang="en-GB" sz="2000" b="1" dirty="0" smtClean="0"/>
              <a:t>:     </a:t>
            </a:r>
            <a:endParaRPr lang="en-GB" sz="2000" b="1" dirty="0" smtClean="0"/>
          </a:p>
          <a:p>
            <a:pPr marL="0" indent="0">
              <a:buNone/>
            </a:pPr>
            <a:endParaRPr lang="en-GB" sz="800" dirty="0" smtClean="0"/>
          </a:p>
          <a:p>
            <a:pPr marL="0" indent="0">
              <a:buNone/>
            </a:pPr>
            <a:r>
              <a:rPr lang="en-GB" sz="1700" dirty="0" smtClean="0"/>
              <a:t>What is ‘grooming’?</a:t>
            </a:r>
          </a:p>
          <a:p>
            <a:pPr marL="0" indent="0">
              <a:buNone/>
            </a:pPr>
            <a:endParaRPr lang="en-GB" sz="1700" dirty="0"/>
          </a:p>
          <a:p>
            <a:pPr algn="just"/>
            <a:r>
              <a:rPr lang="en-GB" sz="1700" dirty="0" smtClean="0"/>
              <a:t>A process by which an offender/perpetrator </a:t>
            </a:r>
            <a:r>
              <a:rPr lang="en-GB" sz="1700" i="1" dirty="0" smtClean="0"/>
              <a:t>prepares</a:t>
            </a:r>
            <a:r>
              <a:rPr lang="en-GB" sz="1700" dirty="0" smtClean="0"/>
              <a:t> a child and/or the environment for subsequent abuse.</a:t>
            </a:r>
          </a:p>
          <a:p>
            <a:pPr algn="just"/>
            <a:r>
              <a:rPr lang="en-GB" sz="1700" dirty="0" smtClean="0"/>
              <a:t>This </a:t>
            </a:r>
            <a:r>
              <a:rPr lang="en-GB" sz="1700" dirty="0"/>
              <a:t>will include gaining access to the child’s compliance and maintaining the child’s secrecy to avoid disclosure</a:t>
            </a:r>
            <a:r>
              <a:rPr lang="en-GB" sz="1700" dirty="0" smtClean="0"/>
              <a:t>.</a:t>
            </a:r>
          </a:p>
          <a:p>
            <a:pPr algn="just"/>
            <a:r>
              <a:rPr lang="en-GB" sz="1700" dirty="0" smtClean="0"/>
              <a:t>There are six stages in the process – targeting the victim, initially watching and then selecting; gaining the victim’s trust; fulfilling a need; isolating the child from peers and family creating vulnerability and dependence; sexualising the relationship; maintaining control.</a:t>
            </a:r>
          </a:p>
          <a:p>
            <a:pPr algn="just"/>
            <a:r>
              <a:rPr lang="en-GB" sz="1700" dirty="0" smtClean="0"/>
              <a:t>Grooming can take place face-to-face, on the phone or on-line via social networking.</a:t>
            </a:r>
          </a:p>
          <a:p>
            <a:pPr algn="just"/>
            <a:r>
              <a:rPr lang="en-GB" sz="1700" dirty="0" smtClean="0"/>
              <a:t>It can take place over varying lengths of time from days to months.</a:t>
            </a:r>
          </a:p>
          <a:p>
            <a:pPr algn="just"/>
            <a:r>
              <a:rPr lang="en-GB" sz="1700" dirty="0" smtClean="0"/>
              <a:t>Offenders are likely to be grooming more than one young person at a time, potentially at different stages.</a:t>
            </a:r>
          </a:p>
          <a:p>
            <a:pPr marL="0" indent="0" algn="just">
              <a:buNone/>
            </a:pPr>
            <a:r>
              <a:rPr lang="en-GB" sz="1700" dirty="0" smtClean="0"/>
              <a:t>The NSPCC provide comprehensive information on </a:t>
            </a:r>
            <a:r>
              <a:rPr lang="en-GB" sz="1700" dirty="0" smtClean="0">
                <a:hlinkClick r:id="rId3"/>
              </a:rPr>
              <a:t>grooming</a:t>
            </a:r>
            <a:endParaRPr lang="en-GB" sz="1700" dirty="0" smtClean="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6136" y="1340768"/>
            <a:ext cx="2828181" cy="1180615"/>
          </a:xfrm>
          <a:prstGeom prst="rect">
            <a:avLst/>
          </a:prstGeom>
        </p:spPr>
      </p:pic>
    </p:spTree>
    <p:extLst>
      <p:ext uri="{BB962C8B-B14F-4D97-AF65-F5344CB8AC3E}">
        <p14:creationId xmlns:p14="http://schemas.microsoft.com/office/powerpoint/2010/main" val="3076951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CC3399"/>
                </a:solidFill>
              </a:rPr>
              <a:t>Types of CSE</a:t>
            </a:r>
            <a:endParaRPr lang="en-GB" b="1" dirty="0">
              <a:solidFill>
                <a:srgbClr val="CC3399"/>
              </a:solidFill>
            </a:endParaRPr>
          </a:p>
        </p:txBody>
      </p:sp>
      <p:sp>
        <p:nvSpPr>
          <p:cNvPr id="3" name="Content Placeholder 2"/>
          <p:cNvSpPr>
            <a:spLocks noGrp="1"/>
          </p:cNvSpPr>
          <p:nvPr>
            <p:ph idx="1"/>
          </p:nvPr>
        </p:nvSpPr>
        <p:spPr/>
        <p:txBody>
          <a:bodyPr>
            <a:normAutofit fontScale="92500"/>
          </a:bodyPr>
          <a:lstStyle/>
          <a:p>
            <a:r>
              <a:rPr lang="en-GB" sz="2800" dirty="0" smtClean="0"/>
              <a:t>Peer on peer exploitation</a:t>
            </a:r>
          </a:p>
          <a:p>
            <a:r>
              <a:rPr lang="en-GB" sz="2800" dirty="0" smtClean="0"/>
              <a:t>Relationship model</a:t>
            </a:r>
          </a:p>
          <a:p>
            <a:r>
              <a:rPr lang="en-GB" sz="2800" dirty="0" smtClean="0"/>
              <a:t>On-line CSE</a:t>
            </a:r>
          </a:p>
          <a:p>
            <a:r>
              <a:rPr lang="en-GB" sz="2800" dirty="0" smtClean="0"/>
              <a:t>Youth produced sexual imagery identified in schools</a:t>
            </a:r>
          </a:p>
          <a:p>
            <a:r>
              <a:rPr lang="en-GB" sz="2800" dirty="0" smtClean="0"/>
              <a:t>Gangs and groups</a:t>
            </a:r>
          </a:p>
          <a:p>
            <a:r>
              <a:rPr lang="en-GB" sz="2800" dirty="0" smtClean="0"/>
              <a:t>County lines</a:t>
            </a:r>
          </a:p>
          <a:p>
            <a:r>
              <a:rPr lang="en-GB" sz="2800" dirty="0"/>
              <a:t>Organised/networked sexual exploitation or </a:t>
            </a:r>
            <a:r>
              <a:rPr lang="en-GB" sz="2800" dirty="0" smtClean="0"/>
              <a:t>trafficking</a:t>
            </a:r>
          </a:p>
          <a:p>
            <a:r>
              <a:rPr lang="en-GB" sz="2800" dirty="0" smtClean="0"/>
              <a:t>Familial</a:t>
            </a:r>
          </a:p>
          <a:p>
            <a:r>
              <a:rPr lang="en-GB" sz="2800" dirty="0" smtClean="0"/>
              <a:t>Opportunistic</a:t>
            </a:r>
          </a:p>
          <a:p>
            <a:pPr marL="0" indent="0">
              <a:buNone/>
            </a:pPr>
            <a:endParaRPr lang="en-GB" sz="2800" dirty="0" smtClean="0"/>
          </a:p>
          <a:p>
            <a:endParaRPr lang="en-GB" sz="2800" dirty="0"/>
          </a:p>
          <a:p>
            <a:endParaRPr lang="en-GB" sz="2800" dirty="0" smtClean="0"/>
          </a:p>
          <a:p>
            <a:endParaRPr lang="en-GB" dirty="0" smtClean="0"/>
          </a:p>
          <a:p>
            <a:endParaRPr lang="en-GB" dirty="0" smtClean="0"/>
          </a:p>
          <a:p>
            <a:endParaRPr lang="en-GB" dirty="0" smtClean="0"/>
          </a:p>
          <a:p>
            <a:endParaRPr lang="en-GB" dirty="0" smtClean="0"/>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2200" y="1471612"/>
            <a:ext cx="1943100" cy="1304925"/>
          </a:xfrm>
          <a:prstGeom prst="rect">
            <a:avLst/>
          </a:prstGeom>
        </p:spPr>
      </p:pic>
    </p:spTree>
    <p:extLst>
      <p:ext uri="{BB962C8B-B14F-4D97-AF65-F5344CB8AC3E}">
        <p14:creationId xmlns:p14="http://schemas.microsoft.com/office/powerpoint/2010/main" val="16558500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0110"/>
            <a:ext cx="8229600" cy="1143000"/>
          </a:xfrm>
        </p:spPr>
        <p:txBody>
          <a:bodyPr/>
          <a:lstStyle/>
          <a:p>
            <a:r>
              <a:rPr lang="en-GB" sz="3200" b="1" dirty="0" smtClean="0">
                <a:solidFill>
                  <a:srgbClr val="CC3399"/>
                </a:solidFill>
              </a:rPr>
              <a:t>Child Sexual Exploitation (CSE)</a:t>
            </a:r>
            <a:endParaRPr lang="en-GB" sz="3200" b="1" dirty="0">
              <a:solidFill>
                <a:srgbClr val="CC3399"/>
              </a:solidFill>
            </a:endParaRPr>
          </a:p>
        </p:txBody>
      </p:sp>
      <p:sp>
        <p:nvSpPr>
          <p:cNvPr id="3" name="Content Placeholder 2"/>
          <p:cNvSpPr>
            <a:spLocks noGrp="1"/>
          </p:cNvSpPr>
          <p:nvPr>
            <p:ph idx="1"/>
          </p:nvPr>
        </p:nvSpPr>
        <p:spPr>
          <a:xfrm>
            <a:off x="457200" y="1268760"/>
            <a:ext cx="8229600" cy="4857403"/>
          </a:xfrm>
        </p:spPr>
        <p:txBody>
          <a:bodyPr>
            <a:normAutofit fontScale="92500" lnSpcReduction="10000"/>
          </a:bodyPr>
          <a:lstStyle/>
          <a:p>
            <a:pPr marL="0" indent="0">
              <a:buNone/>
            </a:pPr>
            <a:r>
              <a:rPr lang="en-GB" sz="2000" b="1" dirty="0" smtClean="0"/>
              <a:t>Impact on individuals and families of CSE</a:t>
            </a:r>
            <a:r>
              <a:rPr lang="en-GB" sz="2000" b="1" dirty="0" smtClean="0"/>
              <a:t>:</a:t>
            </a:r>
          </a:p>
          <a:p>
            <a:pPr marL="0" indent="0">
              <a:buNone/>
            </a:pPr>
            <a:endParaRPr lang="en-GB" sz="2000" dirty="0" smtClean="0"/>
          </a:p>
          <a:p>
            <a:r>
              <a:rPr lang="en-GB" sz="1800" dirty="0" smtClean="0"/>
              <a:t>Subtle but destructive crime that can impact on every part of a victims health, well-being and development.</a:t>
            </a:r>
          </a:p>
          <a:p>
            <a:r>
              <a:rPr lang="en-GB" sz="1800" dirty="0" smtClean="0"/>
              <a:t>In particular, victims are at risk of sexual assault, rape, other violence, sexually transmitted infections, unwanted pregnancy, lack of educational progress, mental health issues.</a:t>
            </a:r>
          </a:p>
          <a:p>
            <a:r>
              <a:rPr lang="en-GB" sz="1800" dirty="0" smtClean="0"/>
              <a:t>Behavioural changes put families under stress – can lead to limited capacity to respond.</a:t>
            </a:r>
          </a:p>
          <a:p>
            <a:r>
              <a:rPr lang="en-GB" sz="1800" dirty="0" smtClean="0"/>
              <a:t>Children/young people are encouraged to distance themselves from their families.</a:t>
            </a:r>
          </a:p>
          <a:p>
            <a:r>
              <a:rPr lang="en-GB" sz="1800" dirty="0" smtClean="0"/>
              <a:t>Siblings put at risk of sexual exploitation.</a:t>
            </a:r>
          </a:p>
          <a:p>
            <a:r>
              <a:rPr lang="en-GB" sz="1800" dirty="0" smtClean="0"/>
              <a:t>Offenders may be threatening/aggressive towards family members.</a:t>
            </a:r>
          </a:p>
          <a:p>
            <a:r>
              <a:rPr lang="en-GB" sz="1800" dirty="0" smtClean="0"/>
              <a:t>Parents can feel frustrated and helpless when law enforcement and/or social care cannot stop the exploitation.</a:t>
            </a:r>
          </a:p>
          <a:p>
            <a:r>
              <a:rPr lang="en-GB" sz="1800" dirty="0" smtClean="0"/>
              <a:t>Complete relationship breakdown.</a:t>
            </a:r>
          </a:p>
          <a:p>
            <a:r>
              <a:rPr lang="en-GB" sz="1800" dirty="0" smtClean="0"/>
              <a:t>Child/young person becoming looked after.</a:t>
            </a:r>
          </a:p>
          <a:p>
            <a:r>
              <a:rPr lang="en-GB" sz="1800" dirty="0" smtClean="0"/>
              <a:t>At risk of further exploitation and harm.</a:t>
            </a:r>
            <a:endParaRPr lang="en-GB" sz="1800" dirty="0"/>
          </a:p>
        </p:txBody>
      </p:sp>
    </p:spTree>
    <p:extLst>
      <p:ext uri="{BB962C8B-B14F-4D97-AF65-F5344CB8AC3E}">
        <p14:creationId xmlns:p14="http://schemas.microsoft.com/office/powerpoint/2010/main" val="2476455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sz="3200" b="1" dirty="0">
                <a:solidFill>
                  <a:srgbClr val="CC3399"/>
                </a:solidFill>
              </a:rPr>
              <a:t>Child Sexual Exploitation (CSE)</a:t>
            </a:r>
            <a:endParaRPr lang="en-GB" sz="3200" b="1" dirty="0">
              <a:solidFill>
                <a:srgbClr val="CC3399"/>
              </a:solidFill>
            </a:endParaRPr>
          </a:p>
        </p:txBody>
      </p:sp>
      <p:sp>
        <p:nvSpPr>
          <p:cNvPr id="3" name="Content Placeholder 2"/>
          <p:cNvSpPr>
            <a:spLocks noGrp="1"/>
          </p:cNvSpPr>
          <p:nvPr>
            <p:ph idx="1"/>
          </p:nvPr>
        </p:nvSpPr>
        <p:spPr>
          <a:xfrm>
            <a:off x="457200" y="1268760"/>
            <a:ext cx="8229600" cy="4857403"/>
          </a:xfrm>
        </p:spPr>
        <p:txBody>
          <a:bodyPr>
            <a:normAutofit lnSpcReduction="10000"/>
          </a:bodyPr>
          <a:lstStyle/>
          <a:p>
            <a:pPr marL="0" indent="0" algn="just">
              <a:buNone/>
            </a:pPr>
            <a:r>
              <a:rPr lang="en-GB" sz="1600" b="1" dirty="0" smtClean="0"/>
              <a:t>Indicators that a child or young person is being sexually exploited or is at risk of being</a:t>
            </a:r>
            <a:r>
              <a:rPr lang="en-GB" sz="1600" b="1" dirty="0" smtClean="0"/>
              <a:t>.</a:t>
            </a:r>
          </a:p>
          <a:p>
            <a:pPr marL="0" indent="0" algn="just">
              <a:buNone/>
            </a:pPr>
            <a:endParaRPr lang="en-GB" sz="1600" b="1" dirty="0" smtClean="0"/>
          </a:p>
          <a:p>
            <a:pPr algn="just"/>
            <a:r>
              <a:rPr lang="en-GB" sz="1500" dirty="0" smtClean="0"/>
              <a:t>Physical symptoms including change in appearance, sexually transmitted infections (STIs), bruising, pregnancy, change in dress code.</a:t>
            </a:r>
          </a:p>
          <a:p>
            <a:pPr algn="just"/>
            <a:r>
              <a:rPr lang="en-GB" sz="1500" dirty="0" smtClean="0"/>
              <a:t>Mental health symptoms including, low self-esteem, self-harming, eating disorders, self-neglect, bed-wetting, fear of the dark.</a:t>
            </a:r>
          </a:p>
          <a:p>
            <a:pPr algn="just"/>
            <a:r>
              <a:rPr lang="en-GB" sz="1500" dirty="0" smtClean="0"/>
              <a:t>Changes in behaviour/character, including aggression, secretive, lying, no behavioural barriers, being withdrawn, moody, risk taking, promiscuity/sexualised behaviour/talk, loss of interest in usual activities/interests.</a:t>
            </a:r>
          </a:p>
          <a:p>
            <a:pPr algn="just"/>
            <a:r>
              <a:rPr lang="en-GB" sz="1500" dirty="0" smtClean="0"/>
              <a:t>Change in school/college attendance and fall in educational attainment.</a:t>
            </a:r>
          </a:p>
          <a:p>
            <a:pPr algn="just"/>
            <a:r>
              <a:rPr lang="en-GB" sz="1500" dirty="0" smtClean="0"/>
              <a:t>Episodes of being missing from home, staying out late, arriving late and visiting high-risk areas or addresses of concern.</a:t>
            </a:r>
          </a:p>
          <a:p>
            <a:pPr algn="just"/>
            <a:r>
              <a:rPr lang="en-GB" sz="1500" dirty="0" smtClean="0"/>
              <a:t>Presence of unexplained ‘gifts’ including luxury items e.g. money, new clothes, mobile phones.</a:t>
            </a:r>
          </a:p>
          <a:p>
            <a:pPr algn="just"/>
            <a:r>
              <a:rPr lang="en-GB" sz="1500" dirty="0" smtClean="0"/>
              <a:t>Misuse of drugs and alcohol or increase in this.</a:t>
            </a:r>
          </a:p>
          <a:p>
            <a:pPr algn="just"/>
            <a:r>
              <a:rPr lang="en-GB" sz="1500" dirty="0" smtClean="0"/>
              <a:t>Trust issues with adults.</a:t>
            </a:r>
          </a:p>
          <a:p>
            <a:pPr algn="just"/>
            <a:r>
              <a:rPr lang="en-GB" sz="1500" dirty="0" smtClean="0"/>
              <a:t>New/second mobile phone, Increase in receipt of text messages , phone calls and time spent on the Internet/Social Media.</a:t>
            </a:r>
          </a:p>
          <a:p>
            <a:pPr algn="just"/>
            <a:r>
              <a:rPr lang="en-GB" sz="1500" dirty="0" smtClean="0"/>
              <a:t>Change in friendship group -  older friend(s)</a:t>
            </a:r>
          </a:p>
          <a:p>
            <a:pPr algn="just"/>
            <a:r>
              <a:rPr lang="en-GB" sz="1500" dirty="0" smtClean="0"/>
              <a:t>Hearsay/rumours from other young people.</a:t>
            </a:r>
          </a:p>
          <a:p>
            <a:pPr algn="just"/>
            <a:r>
              <a:rPr lang="en-GB" sz="1500" dirty="0" smtClean="0"/>
              <a:t>Sudden interest in a particular religion/faith.</a:t>
            </a:r>
            <a:endParaRPr lang="en-GB" sz="1500" dirty="0"/>
          </a:p>
        </p:txBody>
      </p:sp>
    </p:spTree>
    <p:extLst>
      <p:ext uri="{BB962C8B-B14F-4D97-AF65-F5344CB8AC3E}">
        <p14:creationId xmlns:p14="http://schemas.microsoft.com/office/powerpoint/2010/main" val="3071061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080120"/>
          </a:xfrm>
        </p:spPr>
        <p:txBody>
          <a:bodyPr>
            <a:normAutofit/>
          </a:bodyPr>
          <a:lstStyle/>
          <a:p>
            <a:r>
              <a:rPr lang="en-GB" sz="3400" b="1" dirty="0" smtClean="0">
                <a:solidFill>
                  <a:srgbClr val="CC3399"/>
                </a:solidFill>
              </a:rPr>
              <a:t>Child Sexual Exploitation (CSE)</a:t>
            </a:r>
            <a:endParaRPr lang="en-GB" sz="3400" b="1" dirty="0">
              <a:solidFill>
                <a:srgbClr val="CC3399"/>
              </a:solidFill>
            </a:endParaRPr>
          </a:p>
        </p:txBody>
      </p:sp>
      <p:sp>
        <p:nvSpPr>
          <p:cNvPr id="3" name="Content Placeholder 2"/>
          <p:cNvSpPr>
            <a:spLocks noGrp="1"/>
          </p:cNvSpPr>
          <p:nvPr>
            <p:ph idx="1"/>
          </p:nvPr>
        </p:nvSpPr>
        <p:spPr>
          <a:xfrm>
            <a:off x="457200" y="1052736"/>
            <a:ext cx="8229600" cy="5328592"/>
          </a:xfrm>
        </p:spPr>
        <p:txBody>
          <a:bodyPr>
            <a:normAutofit fontScale="92500"/>
          </a:bodyPr>
          <a:lstStyle/>
          <a:p>
            <a:pPr marL="0" indent="0" algn="just">
              <a:buNone/>
            </a:pPr>
            <a:r>
              <a:rPr lang="en-GB" sz="2200" b="1" dirty="0" smtClean="0"/>
              <a:t>Prevention and protection of children and young people at risk</a:t>
            </a:r>
            <a:r>
              <a:rPr lang="en-GB" sz="2200" dirty="0" smtClean="0"/>
              <a:t>:</a:t>
            </a:r>
          </a:p>
          <a:p>
            <a:pPr marL="0" indent="0" algn="just">
              <a:buNone/>
            </a:pPr>
            <a:endParaRPr lang="en-GB" sz="900" dirty="0" smtClean="0"/>
          </a:p>
          <a:p>
            <a:pPr algn="just"/>
            <a:r>
              <a:rPr lang="en-GB" sz="2200" dirty="0" smtClean="0"/>
              <a:t>Ensure that the workforce and parents understand why is usual adolescent behaviour and what is a-typical.</a:t>
            </a:r>
          </a:p>
          <a:p>
            <a:pPr algn="just"/>
            <a:r>
              <a:rPr lang="en-GB" sz="2200" dirty="0" smtClean="0"/>
              <a:t>Identify those that are vulnerable and develop strategies to reduce risk, including supporting attachment.</a:t>
            </a:r>
          </a:p>
          <a:p>
            <a:pPr algn="just"/>
            <a:r>
              <a:rPr lang="en-GB" sz="2200" dirty="0" smtClean="0"/>
              <a:t>Education – promotion of positive sexual relationships with young people – what is ‘healthy’ and what is ‘unhealthy’.</a:t>
            </a:r>
            <a:r>
              <a:rPr lang="en-GB" sz="2400" dirty="0"/>
              <a:t> Develop ‘listening’ relationships with children and young people – believe what you are being told.</a:t>
            </a:r>
          </a:p>
          <a:p>
            <a:pPr algn="just"/>
            <a:r>
              <a:rPr lang="en-GB" sz="2400" dirty="0"/>
              <a:t>If you receive a disclosure, carefully note down exactly what the child/young person has said and refer on.</a:t>
            </a:r>
          </a:p>
          <a:p>
            <a:pPr algn="just"/>
            <a:r>
              <a:rPr lang="en-GB" sz="2400" dirty="0"/>
              <a:t>Foster positive information sharing and seek advice/support early.</a:t>
            </a:r>
          </a:p>
          <a:p>
            <a:pPr algn="just"/>
            <a:r>
              <a:rPr lang="en-GB" sz="2400" dirty="0"/>
              <a:t>Be aware of services that support children that go missing/runaway.</a:t>
            </a:r>
          </a:p>
          <a:p>
            <a:pPr algn="just"/>
            <a:endParaRPr lang="en-GB" sz="2200" dirty="0" smtClean="0"/>
          </a:p>
        </p:txBody>
      </p:sp>
    </p:spTree>
    <p:extLst>
      <p:ext uri="{BB962C8B-B14F-4D97-AF65-F5344CB8AC3E}">
        <p14:creationId xmlns:p14="http://schemas.microsoft.com/office/powerpoint/2010/main" val="3414994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400" b="1" dirty="0" smtClean="0">
                <a:solidFill>
                  <a:srgbClr val="CC3399"/>
                </a:solidFill>
              </a:rPr>
              <a:t>Child Sexual Exploitation (CSE)</a:t>
            </a:r>
            <a:endParaRPr lang="en-GB" sz="3400" b="1" dirty="0">
              <a:solidFill>
                <a:srgbClr val="CC3399"/>
              </a:solidFill>
            </a:endParaRPr>
          </a:p>
        </p:txBody>
      </p:sp>
      <p:sp>
        <p:nvSpPr>
          <p:cNvPr id="3" name="Content Placeholder 2"/>
          <p:cNvSpPr>
            <a:spLocks noGrp="1"/>
          </p:cNvSpPr>
          <p:nvPr>
            <p:ph idx="1"/>
          </p:nvPr>
        </p:nvSpPr>
        <p:spPr>
          <a:xfrm>
            <a:off x="457200" y="1268760"/>
            <a:ext cx="8229600" cy="4857403"/>
          </a:xfrm>
        </p:spPr>
        <p:txBody>
          <a:bodyPr>
            <a:normAutofit fontScale="92500" lnSpcReduction="20000"/>
          </a:bodyPr>
          <a:lstStyle/>
          <a:p>
            <a:pPr marL="0" indent="0">
              <a:buNone/>
            </a:pPr>
            <a:r>
              <a:rPr lang="en-GB" b="1" dirty="0" smtClean="0"/>
              <a:t>Myth Vs. Reality</a:t>
            </a:r>
            <a:endParaRPr lang="en-GB" dirty="0"/>
          </a:p>
          <a:p>
            <a:pPr marL="0" indent="0">
              <a:buNone/>
            </a:pPr>
            <a:r>
              <a:rPr lang="en-GB" b="1" dirty="0" smtClean="0"/>
              <a:t>Myth</a:t>
            </a:r>
            <a:r>
              <a:rPr lang="en-GB" dirty="0" smtClean="0"/>
              <a:t> - There are very few ‘models’ of CSE.</a:t>
            </a:r>
          </a:p>
          <a:p>
            <a:pPr marL="0" indent="0">
              <a:buNone/>
            </a:pPr>
            <a:r>
              <a:rPr lang="en-GB" b="1" dirty="0" smtClean="0"/>
              <a:t>Myth</a:t>
            </a:r>
            <a:r>
              <a:rPr lang="en-GB" dirty="0" smtClean="0"/>
              <a:t> – It only happens in certain ethnic/cultural 		communities.</a:t>
            </a:r>
          </a:p>
          <a:p>
            <a:pPr marL="0" indent="0">
              <a:buNone/>
            </a:pPr>
            <a:r>
              <a:rPr lang="en-GB" b="1" dirty="0" smtClean="0"/>
              <a:t>Myth </a:t>
            </a:r>
            <a:r>
              <a:rPr lang="en-GB" dirty="0" smtClean="0"/>
              <a:t>– It only happens to children in care.</a:t>
            </a:r>
          </a:p>
          <a:p>
            <a:pPr marL="0" indent="0">
              <a:buNone/>
            </a:pPr>
            <a:r>
              <a:rPr lang="en-GB" b="1" dirty="0" smtClean="0"/>
              <a:t>Myth</a:t>
            </a:r>
            <a:r>
              <a:rPr lang="en-GB" dirty="0" smtClean="0"/>
              <a:t> – It only happens to girls and young women.</a:t>
            </a:r>
          </a:p>
          <a:p>
            <a:pPr marL="0" indent="0">
              <a:buNone/>
            </a:pPr>
            <a:r>
              <a:rPr lang="en-GB" b="1" dirty="0" smtClean="0"/>
              <a:t>Myth </a:t>
            </a:r>
            <a:r>
              <a:rPr lang="en-GB" dirty="0" smtClean="0"/>
              <a:t>– It is only perpetrated by men.</a:t>
            </a:r>
          </a:p>
          <a:p>
            <a:pPr marL="0" indent="0">
              <a:buNone/>
            </a:pPr>
            <a:r>
              <a:rPr lang="en-GB" b="1" dirty="0" smtClean="0"/>
              <a:t>Myth </a:t>
            </a:r>
            <a:r>
              <a:rPr lang="en-GB" dirty="0" smtClean="0"/>
              <a:t>– Perpetrators are always much older than their </a:t>
            </a:r>
            <a:r>
              <a:rPr lang="en-GB" dirty="0" smtClean="0"/>
              <a:t>victims</a:t>
            </a:r>
            <a:r>
              <a:rPr lang="en-GB" dirty="0" smtClean="0"/>
              <a:t>.</a:t>
            </a:r>
          </a:p>
          <a:p>
            <a:pPr marL="0" indent="0">
              <a:buNone/>
            </a:pPr>
            <a:r>
              <a:rPr lang="en-GB" b="1" dirty="0" smtClean="0"/>
              <a:t>Myth</a:t>
            </a:r>
            <a:r>
              <a:rPr lang="en-GB" dirty="0" smtClean="0"/>
              <a:t> – It only happens in large cities and towns.</a:t>
            </a:r>
          </a:p>
          <a:p>
            <a:pPr marL="0" indent="0">
              <a:buNone/>
            </a:pPr>
            <a:r>
              <a:rPr lang="en-GB" b="1" dirty="0" smtClean="0"/>
              <a:t>Myth</a:t>
            </a:r>
            <a:r>
              <a:rPr lang="en-GB" dirty="0" smtClean="0"/>
              <a:t> – Resilience is the same as coping.</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34461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1494</Words>
  <Application>Microsoft Office PowerPoint</Application>
  <PresentationFormat>On-screen Show (4:3)</PresentationFormat>
  <Paragraphs>165</Paragraphs>
  <Slides>13</Slides>
  <Notes>12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 Theme</vt:lpstr>
      <vt:lpstr>1_Office Theme</vt:lpstr>
      <vt:lpstr>Child Sexual Exploitation (CSE):   Briefing for the School Community  </vt:lpstr>
      <vt:lpstr>What is CSE?</vt:lpstr>
      <vt:lpstr>Child Sexual Exploitation (CSE)</vt:lpstr>
      <vt:lpstr>Child Sexual Exploitation (CSE)</vt:lpstr>
      <vt:lpstr>Types of CSE</vt:lpstr>
      <vt:lpstr>Child Sexual Exploitation (CSE)</vt:lpstr>
      <vt:lpstr>Child Sexual Exploitation (CSE)</vt:lpstr>
      <vt:lpstr>Child Sexual Exploitation (CSE)</vt:lpstr>
      <vt:lpstr>Child Sexual Exploitation (CSE)</vt:lpstr>
      <vt:lpstr>Child Sexual Exploitation (CSE)</vt:lpstr>
      <vt:lpstr>Child Sexual Exploitation (CSE)</vt:lpstr>
      <vt:lpstr>Child Sexual Exploitation (CSE)</vt:lpstr>
      <vt:lpstr>PowerPoint Presentation</vt:lpstr>
    </vt:vector>
  </TitlesOfParts>
  <Company>London Borough of Redbridge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Watson</dc:creator>
  <cp:lastModifiedBy>Lesley Perry</cp:lastModifiedBy>
  <cp:revision>59</cp:revision>
  <dcterms:created xsi:type="dcterms:W3CDTF">2018-01-25T16:22:42Z</dcterms:created>
  <dcterms:modified xsi:type="dcterms:W3CDTF">2018-03-01T12:55:27Z</dcterms:modified>
</cp:coreProperties>
</file>