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313" r:id="rId2"/>
    <p:sldId id="317" r:id="rId3"/>
    <p:sldId id="329" r:id="rId4"/>
    <p:sldId id="301" r:id="rId5"/>
    <p:sldId id="314" r:id="rId6"/>
    <p:sldId id="315" r:id="rId7"/>
    <p:sldId id="316" r:id="rId8"/>
    <p:sldId id="308" r:id="rId9"/>
    <p:sldId id="310" r:id="rId10"/>
    <p:sldId id="327" r:id="rId11"/>
    <p:sldId id="325" r:id="rId12"/>
    <p:sldId id="319" r:id="rId13"/>
    <p:sldId id="318" r:id="rId14"/>
    <p:sldId id="280" r:id="rId15"/>
    <p:sldId id="326" r:id="rId16"/>
    <p:sldId id="311" r:id="rId17"/>
    <p:sldId id="312" r:id="rId18"/>
    <p:sldId id="328" r:id="rId19"/>
    <p:sldId id="323" r:id="rId20"/>
    <p:sldId id="330" r:id="rId21"/>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31A2"/>
    <a:srgbClr val="002D62"/>
    <a:srgbClr val="FF3399"/>
    <a:srgbClr val="99FF33"/>
    <a:srgbClr val="72B3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6" autoAdjust="0"/>
    <p:restoredTop sz="64565" autoAdjust="0"/>
  </p:normalViewPr>
  <p:slideViewPr>
    <p:cSldViewPr>
      <p:cViewPr varScale="1">
        <p:scale>
          <a:sx n="68" d="100"/>
          <a:sy n="68" d="100"/>
        </p:scale>
        <p:origin x="-1314" y="-102"/>
      </p:cViewPr>
      <p:guideLst>
        <p:guide orient="horz" pos="2160"/>
        <p:guide pos="2880"/>
      </p:guideLst>
    </p:cSldViewPr>
  </p:slideViewPr>
  <p:notesTextViewPr>
    <p:cViewPr>
      <p:scale>
        <a:sx n="100" d="100"/>
        <a:sy n="100" d="100"/>
      </p:scale>
      <p:origin x="0" y="342"/>
    </p:cViewPr>
  </p:notesTextViewPr>
  <p:notesViewPr>
    <p:cSldViewPr>
      <p:cViewPr>
        <p:scale>
          <a:sx n="100" d="100"/>
          <a:sy n="100" d="100"/>
        </p:scale>
        <p:origin x="882" y="-71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4813" cy="496809"/>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sz="quarter" idx="1"/>
          </p:nvPr>
        </p:nvSpPr>
        <p:spPr>
          <a:xfrm>
            <a:off x="3851276" y="0"/>
            <a:ext cx="2944813" cy="496809"/>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5A243E24-259D-4981-B5E2-9499553D530E}" type="datetimeFigureOut">
              <a:rPr lang="en-US"/>
              <a:pPr>
                <a:defRPr/>
              </a:pPr>
              <a:t>6/12/2017</a:t>
            </a:fld>
            <a:endParaRPr lang="en-GB" dirty="0"/>
          </a:p>
        </p:txBody>
      </p:sp>
      <p:sp>
        <p:nvSpPr>
          <p:cNvPr id="4" name="Footer Placeholder 3"/>
          <p:cNvSpPr>
            <a:spLocks noGrp="1"/>
          </p:cNvSpPr>
          <p:nvPr>
            <p:ph type="ftr" sz="quarter" idx="2"/>
          </p:nvPr>
        </p:nvSpPr>
        <p:spPr>
          <a:xfrm>
            <a:off x="1" y="9428242"/>
            <a:ext cx="2944813" cy="496809"/>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5" name="Slide Number Placeholder 4"/>
          <p:cNvSpPr>
            <a:spLocks noGrp="1"/>
          </p:cNvSpPr>
          <p:nvPr>
            <p:ph type="sldNum" sz="quarter" idx="3"/>
          </p:nvPr>
        </p:nvSpPr>
        <p:spPr>
          <a:xfrm>
            <a:off x="3851276" y="9428242"/>
            <a:ext cx="2944813" cy="496809"/>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322E9F8F-DA14-47DB-900A-3E86B49736E0}" type="slidenum">
              <a:rPr lang="en-GB"/>
              <a:pPr>
                <a:defRPr/>
              </a:pPr>
              <a:t>‹#›</a:t>
            </a:fld>
            <a:endParaRPr lang="en-GB" dirty="0"/>
          </a:p>
        </p:txBody>
      </p:sp>
    </p:spTree>
    <p:extLst>
      <p:ext uri="{BB962C8B-B14F-4D97-AF65-F5344CB8AC3E}">
        <p14:creationId xmlns:p14="http://schemas.microsoft.com/office/powerpoint/2010/main" val="13408894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1" y="0"/>
            <a:ext cx="2944813"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defRPr>
            </a:lvl1pPr>
          </a:lstStyle>
          <a:p>
            <a:pPr>
              <a:defRPr/>
            </a:pPr>
            <a:endParaRPr lang="en-GB" dirty="0"/>
          </a:p>
        </p:txBody>
      </p:sp>
      <p:sp>
        <p:nvSpPr>
          <p:cNvPr id="36867" name="Rectangle 3"/>
          <p:cNvSpPr>
            <a:spLocks noGrp="1" noChangeArrowheads="1"/>
          </p:cNvSpPr>
          <p:nvPr>
            <p:ph type="dt" idx="1"/>
          </p:nvPr>
        </p:nvSpPr>
        <p:spPr bwMode="auto">
          <a:xfrm>
            <a:off x="3851276" y="0"/>
            <a:ext cx="2944813"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defRPr>
            </a:lvl1pPr>
          </a:lstStyle>
          <a:p>
            <a:pPr>
              <a:defRPr/>
            </a:pPr>
            <a:fld id="{A8E1F3D8-FC06-47D1-92E7-A2C797BADBA0}" type="datetimeFigureOut">
              <a:rPr lang="en-GB"/>
              <a:pPr>
                <a:defRPr/>
              </a:pPr>
              <a:t>12/06/2017</a:t>
            </a:fld>
            <a:endParaRPr lang="en-GB" dirty="0"/>
          </a:p>
        </p:txBody>
      </p:sp>
      <p:sp>
        <p:nvSpPr>
          <p:cNvPr id="23556" name="Rectangle 4"/>
          <p:cNvSpPr>
            <a:spLocks noGrp="1" noRot="1" noChangeAspect="1" noChangeArrowheads="1" noTextEdit="1"/>
          </p:cNvSpPr>
          <p:nvPr>
            <p:ph type="sldImg" idx="2"/>
          </p:nvPr>
        </p:nvSpPr>
        <p:spPr bwMode="auto">
          <a:xfrm>
            <a:off x="920750" y="744538"/>
            <a:ext cx="4960938" cy="3722687"/>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9450" y="4715710"/>
            <a:ext cx="5438775" cy="44665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1" y="9428242"/>
            <a:ext cx="2944813"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defRPr>
            </a:lvl1pPr>
          </a:lstStyle>
          <a:p>
            <a:pPr>
              <a:defRPr/>
            </a:pPr>
            <a:endParaRPr lang="en-GB" dirty="0"/>
          </a:p>
        </p:txBody>
      </p:sp>
      <p:sp>
        <p:nvSpPr>
          <p:cNvPr id="36871" name="Rectangle 7"/>
          <p:cNvSpPr>
            <a:spLocks noGrp="1" noChangeArrowheads="1"/>
          </p:cNvSpPr>
          <p:nvPr>
            <p:ph type="sldNum" sz="quarter" idx="5"/>
          </p:nvPr>
        </p:nvSpPr>
        <p:spPr bwMode="auto">
          <a:xfrm>
            <a:off x="3851276" y="9428242"/>
            <a:ext cx="2944813"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charset="0"/>
              </a:defRPr>
            </a:lvl1pPr>
          </a:lstStyle>
          <a:p>
            <a:pPr>
              <a:defRPr/>
            </a:pPr>
            <a:fld id="{80D84C70-BC83-4150-A874-83FB3890890B}" type="slidenum">
              <a:rPr lang="en-GB"/>
              <a:pPr>
                <a:defRPr/>
              </a:pPr>
              <a:t>‹#›</a:t>
            </a:fld>
            <a:endParaRPr lang="en-GB" dirty="0"/>
          </a:p>
        </p:txBody>
      </p:sp>
    </p:spTree>
    <p:extLst>
      <p:ext uri="{BB962C8B-B14F-4D97-AF65-F5344CB8AC3E}">
        <p14:creationId xmlns:p14="http://schemas.microsoft.com/office/powerpoint/2010/main" val="17639316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fgmelearning.co.uk/"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www.youtube.com/watch?v=04qAO5ZzZdY"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gov.uk/government/uploads/system/uploads/attachment_data/file/469448/FGM-Mandatory-Reporting-procedural-info-FINAL.pdf"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gov.uk/government/uploads/system/uploads/attachment_data/file/469448/FGM-Mandatory-Reporting-procedural-info-FINAL.pdf"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norfolk.police.uk/safetyadvice/personalsafety/honourbasedabuse.aspx"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 ensure that you are familiar with the content of the resources and associated </a:t>
            </a:r>
            <a:r>
              <a:rPr lang="en-GB" dirty="0" smtClean="0"/>
              <a:t>Government guidance </a:t>
            </a:r>
            <a:r>
              <a:rPr lang="en-GB" dirty="0"/>
              <a:t>before delivering the session. </a:t>
            </a:r>
            <a:r>
              <a:rPr lang="en-GB" dirty="0" smtClean="0"/>
              <a:t>It is advisable for you to access the on-line learning tool provided by the Home Office to ensure you have a full understanding of the issues: </a:t>
            </a:r>
            <a:r>
              <a:rPr lang="en-GB" u="sng" dirty="0">
                <a:hlinkClick r:id="rId3"/>
              </a:rPr>
              <a:t>http://www.fgmelearning.co.uk/</a:t>
            </a:r>
            <a:r>
              <a:rPr lang="en-GB" dirty="0"/>
              <a:t> </a:t>
            </a:r>
          </a:p>
          <a:p>
            <a:r>
              <a:rPr lang="en-GB" dirty="0" smtClean="0"/>
              <a:t>Please note this is an</a:t>
            </a:r>
            <a:r>
              <a:rPr lang="en-GB" baseline="0" dirty="0" smtClean="0"/>
              <a:t> important but difficult topic to discuss. You must ensure that you support staff appropriately by advising on the distressing nature of the content before commencing the briefing and by making yourself available at the end of session for staff to talk to you on a 1:1 basis. </a:t>
            </a:r>
          </a:p>
          <a:p>
            <a:r>
              <a:rPr lang="en-GB" dirty="0" smtClean="0"/>
              <a:t>Begin the session by showing staff a short film produced by the NSPCC, the film shows the victims of FGM talking about their experiences and the long-term impact that it has had on their lives: </a:t>
            </a:r>
            <a:r>
              <a:rPr lang="en-GB" u="sng" dirty="0" smtClean="0">
                <a:hlinkClick r:id="rId4"/>
              </a:rPr>
              <a:t>http</a:t>
            </a:r>
            <a:r>
              <a:rPr lang="en-GB" u="sng" dirty="0">
                <a:hlinkClick r:id="rId4"/>
              </a:rPr>
              <a:t>://www.youtube.com/watch?v=04qAO5ZzZdY</a:t>
            </a:r>
            <a:endParaRPr lang="en-GB" baseline="0" dirty="0" smtClean="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1</a:t>
            </a:fld>
            <a:endParaRPr lang="en-GB" dirty="0"/>
          </a:p>
        </p:txBody>
      </p:sp>
    </p:spTree>
    <p:extLst>
      <p:ext uri="{BB962C8B-B14F-4D97-AF65-F5344CB8AC3E}">
        <p14:creationId xmlns:p14="http://schemas.microsoft.com/office/powerpoint/2010/main" val="19430874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‘Quick Think’ Exercise: Ask the group to try to identify the </a:t>
            </a:r>
            <a:r>
              <a:rPr lang="en-GB" dirty="0" smtClean="0"/>
              <a:t>indicators </a:t>
            </a:r>
            <a:r>
              <a:rPr lang="en-GB" i="1" dirty="0"/>
              <a:t>before</a:t>
            </a:r>
            <a:r>
              <a:rPr lang="en-GB" dirty="0"/>
              <a:t> showing the bullet points.</a:t>
            </a:r>
          </a:p>
          <a:p>
            <a:endParaRPr lang="en-GB" dirty="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10</a:t>
            </a:fld>
            <a:endParaRPr lang="en-GB" dirty="0"/>
          </a:p>
        </p:txBody>
      </p:sp>
    </p:spTree>
    <p:extLst>
      <p:ext uri="{BB962C8B-B14F-4D97-AF65-F5344CB8AC3E}">
        <p14:creationId xmlns:p14="http://schemas.microsoft.com/office/powerpoint/2010/main" val="979951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Plus</a:t>
            </a:r>
            <a:r>
              <a:rPr lang="en-GB" baseline="0" dirty="0" smtClean="0"/>
              <a:t> - </a:t>
            </a:r>
            <a:r>
              <a:rPr lang="en-GB" dirty="0" smtClean="0"/>
              <a:t>Article </a:t>
            </a:r>
            <a:r>
              <a:rPr lang="en-GB" dirty="0" smtClean="0"/>
              <a:t>24 (3) is the key UN convention on the rights of children relating to FGM </a:t>
            </a:r>
            <a:endParaRPr lang="en-GB" dirty="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11</a:t>
            </a:fld>
            <a:endParaRPr lang="en-GB" dirty="0"/>
          </a:p>
        </p:txBody>
      </p:sp>
    </p:spTree>
    <p:extLst>
      <p:ext uri="{BB962C8B-B14F-4D97-AF65-F5344CB8AC3E}">
        <p14:creationId xmlns:p14="http://schemas.microsoft.com/office/powerpoint/2010/main" val="7265504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12</a:t>
            </a:fld>
            <a:endParaRPr lang="en-GB" dirty="0"/>
          </a:p>
        </p:txBody>
      </p:sp>
    </p:spTree>
    <p:extLst>
      <p:ext uri="{BB962C8B-B14F-4D97-AF65-F5344CB8AC3E}">
        <p14:creationId xmlns:p14="http://schemas.microsoft.com/office/powerpoint/2010/main" val="34992920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GB" dirty="0" smtClean="0"/>
              <a:t>All staff should be encouraged to read the procedural guidance on</a:t>
            </a:r>
            <a:r>
              <a:rPr lang="en-GB" baseline="0" dirty="0" smtClean="0"/>
              <a:t> the reporting duty  - the guidance is clear and provides answers to some key questions staff may have: Mandatory Reporting of Female Genital Mutilation – procedural information</a:t>
            </a:r>
            <a:r>
              <a:rPr lang="en-GB" dirty="0" smtClean="0"/>
              <a:t> </a:t>
            </a:r>
            <a:r>
              <a:rPr lang="en-GB" dirty="0"/>
              <a:t>(October 2015): </a:t>
            </a:r>
            <a:r>
              <a:rPr lang="en-GB" dirty="0">
                <a:hlinkClick r:id="rId3"/>
              </a:rPr>
              <a:t>https://</a:t>
            </a:r>
            <a:r>
              <a:rPr lang="en-GB" dirty="0" smtClean="0">
                <a:hlinkClick r:id="rId3"/>
              </a:rPr>
              <a:t>www.gov.uk/government/uploads/system/uploads/attachment_data/file/469448/FGM-Mandatory-Reporting-procedural-info-FINAL.pdf</a:t>
            </a:r>
            <a:endParaRPr lang="en-GB" dirty="0" smtClean="0"/>
          </a:p>
          <a:p>
            <a:endParaRPr lang="en-GB" dirty="0" smtClean="0"/>
          </a:p>
        </p:txBody>
      </p:sp>
      <p:sp>
        <p:nvSpPr>
          <p:cNvPr id="35844" name="Slide Number Placeholder 3"/>
          <p:cNvSpPr>
            <a:spLocks noGrp="1"/>
          </p:cNvSpPr>
          <p:nvPr>
            <p:ph type="sldNum" sz="quarter" idx="5"/>
          </p:nvPr>
        </p:nvSpPr>
        <p:spPr>
          <a:noFill/>
        </p:spPr>
        <p:txBody>
          <a:bodyPr/>
          <a:lstStyle/>
          <a:p>
            <a:fld id="{29B5C7FE-695C-4094-8B8E-912183B549F2}" type="slidenum">
              <a:rPr lang="en-GB" smtClean="0">
                <a:latin typeface="Arial" pitchFamily="34" charset="0"/>
              </a:rPr>
              <a:pPr/>
              <a:t>14</a:t>
            </a:fld>
            <a:endParaRPr lang="en-GB" dirty="0" smtClean="0">
              <a:latin typeface="Arial" pitchFamily="34" charset="0"/>
            </a:endParaRPr>
          </a:p>
        </p:txBody>
      </p:sp>
    </p:spTree>
    <p:extLst>
      <p:ext uri="{BB962C8B-B14F-4D97-AF65-F5344CB8AC3E}">
        <p14:creationId xmlns:p14="http://schemas.microsoft.com/office/powerpoint/2010/main" val="4175254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GB" dirty="0" smtClean="0"/>
              <a:t>All staff should be encouraged to read the procedural guidance on</a:t>
            </a:r>
            <a:r>
              <a:rPr lang="en-GB" baseline="0" dirty="0" smtClean="0"/>
              <a:t> the reporting duty  - the guidance is clear and provides answers to some key questions staff may have: Mandatory Reporting of Female Genital Mutilation – procedural information</a:t>
            </a:r>
            <a:r>
              <a:rPr lang="en-GB" dirty="0" smtClean="0"/>
              <a:t> </a:t>
            </a:r>
            <a:r>
              <a:rPr lang="en-GB" dirty="0"/>
              <a:t>(October 2015): </a:t>
            </a:r>
            <a:r>
              <a:rPr lang="en-GB" dirty="0">
                <a:hlinkClick r:id="rId3"/>
              </a:rPr>
              <a:t>https://</a:t>
            </a:r>
            <a:r>
              <a:rPr lang="en-GB" dirty="0" smtClean="0">
                <a:hlinkClick r:id="rId3"/>
              </a:rPr>
              <a:t>www.gov.uk/government/uploads/system/uploads/attachment_data/file/469448/FGM-Mandatory-Reporting-procedural-info-FINAL.pdf</a:t>
            </a:r>
            <a:endParaRPr lang="en-GB" dirty="0" smtClean="0"/>
          </a:p>
          <a:p>
            <a:endParaRPr lang="en-GB" dirty="0" smtClean="0"/>
          </a:p>
        </p:txBody>
      </p:sp>
      <p:sp>
        <p:nvSpPr>
          <p:cNvPr id="35844" name="Slide Number Placeholder 3"/>
          <p:cNvSpPr>
            <a:spLocks noGrp="1"/>
          </p:cNvSpPr>
          <p:nvPr>
            <p:ph type="sldNum" sz="quarter" idx="5"/>
          </p:nvPr>
        </p:nvSpPr>
        <p:spPr>
          <a:noFill/>
        </p:spPr>
        <p:txBody>
          <a:bodyPr/>
          <a:lstStyle/>
          <a:p>
            <a:fld id="{29B5C7FE-695C-4094-8B8E-912183B549F2}" type="slidenum">
              <a:rPr lang="en-GB" smtClean="0">
                <a:latin typeface="Arial" pitchFamily="34" charset="0"/>
              </a:rPr>
              <a:pPr/>
              <a:t>15</a:t>
            </a:fld>
            <a:endParaRPr lang="en-GB" dirty="0" smtClean="0">
              <a:latin typeface="Arial" pitchFamily="34" charset="0"/>
            </a:endParaRPr>
          </a:p>
        </p:txBody>
      </p:sp>
    </p:spTree>
    <p:extLst>
      <p:ext uri="{BB962C8B-B14F-4D97-AF65-F5344CB8AC3E}">
        <p14:creationId xmlns:p14="http://schemas.microsoft.com/office/powerpoint/2010/main" val="41752548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16</a:t>
            </a:fld>
            <a:endParaRPr lang="en-GB" dirty="0"/>
          </a:p>
        </p:txBody>
      </p:sp>
    </p:spTree>
    <p:extLst>
      <p:ext uri="{BB962C8B-B14F-4D97-AF65-F5344CB8AC3E}">
        <p14:creationId xmlns:p14="http://schemas.microsoft.com/office/powerpoint/2010/main" val="21276761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en-GB" dirty="0" smtClean="0"/>
          </a:p>
        </p:txBody>
      </p:sp>
    </p:spTree>
    <p:extLst>
      <p:ext uri="{BB962C8B-B14F-4D97-AF65-F5344CB8AC3E}">
        <p14:creationId xmlns:p14="http://schemas.microsoft.com/office/powerpoint/2010/main" val="35455527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en-GB" dirty="0" smtClean="0"/>
          </a:p>
        </p:txBody>
      </p:sp>
    </p:spTree>
    <p:extLst>
      <p:ext uri="{BB962C8B-B14F-4D97-AF65-F5344CB8AC3E}">
        <p14:creationId xmlns:p14="http://schemas.microsoft.com/office/powerpoint/2010/main" val="3545552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GB" dirty="0" smtClean="0"/>
          </a:p>
        </p:txBody>
      </p:sp>
      <p:sp>
        <p:nvSpPr>
          <p:cNvPr id="35844" name="Slide Number Placeholder 3"/>
          <p:cNvSpPr>
            <a:spLocks noGrp="1"/>
          </p:cNvSpPr>
          <p:nvPr>
            <p:ph type="sldNum" sz="quarter" idx="5"/>
          </p:nvPr>
        </p:nvSpPr>
        <p:spPr>
          <a:noFill/>
        </p:spPr>
        <p:txBody>
          <a:bodyPr/>
          <a:lstStyle/>
          <a:p>
            <a:fld id="{29B5C7FE-695C-4094-8B8E-912183B549F2}" type="slidenum">
              <a:rPr lang="en-GB" smtClean="0">
                <a:latin typeface="Arial" pitchFamily="34" charset="0"/>
              </a:rPr>
              <a:pPr/>
              <a:t>19</a:t>
            </a:fld>
            <a:endParaRPr lang="en-GB" dirty="0" smtClean="0">
              <a:latin typeface="Arial" pitchFamily="34" charset="0"/>
            </a:endParaRPr>
          </a:p>
        </p:txBody>
      </p:sp>
    </p:spTree>
    <p:extLst>
      <p:ext uri="{BB962C8B-B14F-4D97-AF65-F5344CB8AC3E}">
        <p14:creationId xmlns:p14="http://schemas.microsoft.com/office/powerpoint/2010/main" val="1565317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Calibri" pitchFamily="34" charset="0"/>
                <a:ea typeface="+mn-ea"/>
                <a:cs typeface="+mn-cs"/>
              </a:rPr>
              <a:t>This guidance should be considered in conjunction with other relevant safeguarding guidance:</a:t>
            </a:r>
          </a:p>
          <a:p>
            <a:endParaRPr lang="en-US" sz="1200" b="0" i="0" u="none" strike="noStrike" kern="1200" baseline="0" dirty="0" smtClean="0">
              <a:solidFill>
                <a:schemeClr val="tx1"/>
              </a:solidFill>
              <a:latin typeface="Calibri" pitchFamily="34" charset="0"/>
              <a:ea typeface="+mn-ea"/>
              <a:cs typeface="+mn-cs"/>
            </a:endParaRPr>
          </a:p>
          <a:p>
            <a:pPr marL="171450" indent="-171450">
              <a:buFont typeface="Arial" panose="020B0604020202020204" pitchFamily="34" charset="0"/>
              <a:buChar char="•"/>
            </a:pPr>
            <a:r>
              <a:rPr lang="en-US" sz="1200" b="0" i="0" u="none" strike="noStrike" kern="1200" baseline="0" dirty="0" smtClean="0">
                <a:solidFill>
                  <a:schemeClr val="tx1"/>
                </a:solidFill>
                <a:latin typeface="Calibri" pitchFamily="34" charset="0"/>
                <a:ea typeface="+mn-ea"/>
                <a:cs typeface="+mn-cs"/>
              </a:rPr>
              <a:t>Working together to safeguard children, 2015</a:t>
            </a:r>
          </a:p>
          <a:p>
            <a:pPr marL="171450" indent="-171450">
              <a:buFont typeface="Arial" panose="020B0604020202020204" pitchFamily="34" charset="0"/>
              <a:buChar char="•"/>
            </a:pPr>
            <a:endParaRPr lang="en-US" sz="1200" b="0" i="0" u="none" strike="noStrike" kern="1200" baseline="0" dirty="0" smtClean="0">
              <a:solidFill>
                <a:schemeClr val="tx1"/>
              </a:solidFill>
              <a:latin typeface="Calibri" pitchFamily="34" charset="0"/>
              <a:ea typeface="+mn-ea"/>
              <a:cs typeface="+mn-cs"/>
            </a:endParaRPr>
          </a:p>
          <a:p>
            <a:pPr marL="171450" indent="-171450">
              <a:buFont typeface="Arial" panose="020B0604020202020204" pitchFamily="34" charset="0"/>
              <a:buChar char="•"/>
            </a:pPr>
            <a:r>
              <a:rPr lang="en-US" sz="1200" b="0" i="0" u="none" strike="noStrike" kern="1200" baseline="0" dirty="0" smtClean="0">
                <a:solidFill>
                  <a:schemeClr val="tx1"/>
                </a:solidFill>
                <a:latin typeface="Calibri" pitchFamily="34" charset="0"/>
                <a:ea typeface="+mn-ea"/>
                <a:cs typeface="+mn-cs"/>
              </a:rPr>
              <a:t>London CP Procedures 5</a:t>
            </a:r>
            <a:r>
              <a:rPr lang="en-US" sz="1200" b="0" i="0" u="none" strike="noStrike" kern="1200" baseline="30000" dirty="0" smtClean="0">
                <a:solidFill>
                  <a:schemeClr val="tx1"/>
                </a:solidFill>
                <a:latin typeface="Calibri" pitchFamily="34" charset="0"/>
                <a:ea typeface="+mn-ea"/>
                <a:cs typeface="+mn-cs"/>
              </a:rPr>
              <a:t>th</a:t>
            </a:r>
            <a:r>
              <a:rPr lang="en-US" sz="1200" b="0" i="0" u="none" strike="noStrike" kern="1200" baseline="0" dirty="0" smtClean="0">
                <a:solidFill>
                  <a:schemeClr val="tx1"/>
                </a:solidFill>
                <a:latin typeface="Calibri" pitchFamily="34" charset="0"/>
                <a:ea typeface="+mn-ea"/>
                <a:cs typeface="+mn-cs"/>
              </a:rPr>
              <a:t> Edition, 2017 – Chapter 25 – Safeguarding children at risk of abuse through female genital mutilation (FGM)</a:t>
            </a:r>
          </a:p>
          <a:p>
            <a:endParaRPr lang="en-US" sz="1200" b="0" i="0" u="none" strike="noStrike" kern="1200" baseline="0" dirty="0" smtClean="0">
              <a:solidFill>
                <a:schemeClr val="tx1"/>
              </a:solidFill>
              <a:latin typeface="Calibri" pitchFamily="34" charset="0"/>
              <a:ea typeface="+mn-ea"/>
              <a:cs typeface="+mn-cs"/>
            </a:endParaRPr>
          </a:p>
          <a:p>
            <a:r>
              <a:rPr lang="en-US" sz="1200" b="0" i="0" u="none" strike="noStrike" kern="1200" baseline="0" dirty="0" smtClean="0">
                <a:solidFill>
                  <a:schemeClr val="tx1"/>
                </a:solidFill>
                <a:latin typeface="Calibri" pitchFamily="34" charset="0"/>
                <a:ea typeface="+mn-ea"/>
                <a:cs typeface="+mn-cs"/>
              </a:rPr>
              <a:t>FGM is a criminal offence – it is child abuse and a form of violence against women and girls, and therefore should be treated as such. Cases should be dealt with as part of existing structures, policies and procedures on child protection and adult safeguarding. There are, however, particular characteristics of FGM that front-line professionals should be aware of to ensure that they can provide appropriate protection and support to those affected. </a:t>
            </a:r>
          </a:p>
          <a:p>
            <a:r>
              <a:rPr lang="en-US" sz="1200" b="0" i="0" u="none" strike="noStrike" kern="1200" baseline="0" dirty="0" smtClean="0">
                <a:solidFill>
                  <a:schemeClr val="tx1"/>
                </a:solidFill>
                <a:latin typeface="Calibri" pitchFamily="34" charset="0"/>
                <a:ea typeface="+mn-ea"/>
                <a:cs typeface="+mn-cs"/>
              </a:rPr>
              <a:t>The following principles should be adopted by all agencies in relation to identifying and responding to those at risk of, or who have undergone FGM, and their parent(s) or guardians: </a:t>
            </a:r>
          </a:p>
          <a:p>
            <a:r>
              <a:rPr lang="en-US" sz="1200" b="0" i="0" u="none" strike="noStrike" kern="1200" baseline="0" dirty="0" smtClean="0">
                <a:solidFill>
                  <a:schemeClr val="tx1"/>
                </a:solidFill>
                <a:latin typeface="Calibri" pitchFamily="34" charset="0"/>
                <a:ea typeface="+mn-ea"/>
                <a:cs typeface="+mn-cs"/>
              </a:rPr>
              <a:t> the safety and welfare of the child is paramount; </a:t>
            </a:r>
          </a:p>
          <a:p>
            <a:r>
              <a:rPr lang="en-US" sz="1200" b="0" i="0" u="none" strike="noStrike" kern="1200" baseline="0" dirty="0" smtClean="0">
                <a:solidFill>
                  <a:schemeClr val="tx1"/>
                </a:solidFill>
                <a:latin typeface="Calibri" pitchFamily="34" charset="0"/>
                <a:ea typeface="+mn-ea"/>
                <a:cs typeface="+mn-cs"/>
              </a:rPr>
              <a:t> all agencies should act in the interests of the rights of the child, as stated in the United Nations Convention on the Rights of the Child (1989); </a:t>
            </a:r>
          </a:p>
          <a:p>
            <a:r>
              <a:rPr lang="en-US" sz="1200" b="0" i="0" u="none" strike="noStrike" kern="1200" baseline="0" dirty="0" smtClean="0">
                <a:solidFill>
                  <a:schemeClr val="tx1"/>
                </a:solidFill>
                <a:latin typeface="Calibri" pitchFamily="34" charset="0"/>
                <a:ea typeface="+mn-ea"/>
                <a:cs typeface="+mn-cs"/>
              </a:rPr>
              <a:t> FGM is illegal in the UK</a:t>
            </a:r>
          </a:p>
          <a:p>
            <a:r>
              <a:rPr lang="en-US" sz="1200" b="0" i="0" u="none" strike="noStrike" kern="1200" baseline="0" dirty="0" smtClean="0">
                <a:solidFill>
                  <a:schemeClr val="tx1"/>
                </a:solidFill>
                <a:latin typeface="Calibri" pitchFamily="34" charset="0"/>
                <a:ea typeface="+mn-ea"/>
                <a:cs typeface="+mn-cs"/>
              </a:rPr>
              <a:t> FGM is an extremely harmful practice - responding to it cannot be left to personal choice; </a:t>
            </a:r>
          </a:p>
          <a:p>
            <a:r>
              <a:rPr lang="en-US" sz="1200" b="0" i="0" u="none" strike="noStrike" kern="1200" baseline="0" dirty="0" smtClean="0">
                <a:solidFill>
                  <a:schemeClr val="tx1"/>
                </a:solidFill>
                <a:latin typeface="Calibri" pitchFamily="34" charset="0"/>
                <a:ea typeface="+mn-ea"/>
                <a:cs typeface="+mn-cs"/>
              </a:rPr>
              <a:t> accessible, high quality and sensitive health, education, police, social care and voluntary sector services must underpin all interventions; </a:t>
            </a:r>
          </a:p>
          <a:p>
            <a:r>
              <a:rPr lang="en-US" sz="1200" b="0" i="0" u="none" strike="noStrike" kern="1200" baseline="0" dirty="0" smtClean="0">
                <a:solidFill>
                  <a:schemeClr val="tx1"/>
                </a:solidFill>
                <a:latin typeface="Calibri" pitchFamily="34" charset="0"/>
                <a:ea typeface="+mn-ea"/>
                <a:cs typeface="+mn-cs"/>
              </a:rPr>
              <a:t> as FGM is often an embedded social norm, engagement with families and communities plays an important role in contributing to ending it; and </a:t>
            </a:r>
          </a:p>
          <a:p>
            <a:r>
              <a:rPr lang="en-US" sz="1200" b="0" i="0" u="none" strike="noStrike" kern="1200" baseline="0" dirty="0" smtClean="0">
                <a:solidFill>
                  <a:schemeClr val="tx1"/>
                </a:solidFill>
                <a:latin typeface="Calibri" pitchFamily="34" charset="0"/>
                <a:ea typeface="+mn-ea"/>
                <a:cs typeface="+mn-cs"/>
              </a:rPr>
              <a:t> all decisions or plans should be based on high quality assessments (in accordance with </a:t>
            </a:r>
            <a:r>
              <a:rPr lang="en-US" sz="1200" b="0" i="1" u="none" strike="noStrike" kern="1200" baseline="0" dirty="0" smtClean="0">
                <a:solidFill>
                  <a:schemeClr val="tx1"/>
                </a:solidFill>
                <a:latin typeface="Calibri" pitchFamily="34" charset="0"/>
                <a:ea typeface="+mn-ea"/>
                <a:cs typeface="+mn-cs"/>
              </a:rPr>
              <a:t>Working Together to Safeguard Children (2015) </a:t>
            </a:r>
            <a:r>
              <a:rPr lang="en-US" sz="1200" b="0" i="0" u="none" strike="noStrike" kern="1200" baseline="0" dirty="0" smtClean="0">
                <a:solidFill>
                  <a:schemeClr val="tx1"/>
                </a:solidFill>
                <a:latin typeface="Calibri" pitchFamily="34" charset="0"/>
                <a:ea typeface="+mn-ea"/>
                <a:cs typeface="+mn-cs"/>
              </a:rPr>
              <a:t>statutory guidance in England, and the </a:t>
            </a:r>
            <a:r>
              <a:rPr lang="en-US" sz="1200" b="0" i="1" u="none" strike="noStrike" kern="1200" baseline="0" dirty="0" smtClean="0">
                <a:solidFill>
                  <a:schemeClr val="tx1"/>
                </a:solidFill>
                <a:latin typeface="Calibri" pitchFamily="34" charset="0"/>
                <a:ea typeface="+mn-ea"/>
                <a:cs typeface="+mn-cs"/>
              </a:rPr>
              <a:t>Framework for t he Assessment of Children in Need and their Families in Wales (2001). </a:t>
            </a:r>
          </a:p>
          <a:p>
            <a:r>
              <a:rPr lang="en-US" sz="1200" b="0" i="1" u="none" strike="noStrike" kern="1200" baseline="0" dirty="0" smtClean="0">
                <a:solidFill>
                  <a:schemeClr val="tx1"/>
                </a:solidFill>
                <a:latin typeface="Calibri" pitchFamily="34" charset="0"/>
                <a:ea typeface="+mn-ea"/>
                <a:cs typeface="+mn-cs"/>
              </a:rPr>
              <a:t> </a:t>
            </a:r>
            <a:endParaRPr lang="en-US" sz="1200" b="0" i="0" u="none" strike="noStrike" kern="1200" baseline="0" dirty="0" smtClean="0">
              <a:solidFill>
                <a:schemeClr val="tx1"/>
              </a:solidFill>
              <a:latin typeface="Calibri" pitchFamily="34" charset="0"/>
              <a:ea typeface="+mn-ea"/>
              <a:cs typeface="+mn-cs"/>
            </a:endParaRPr>
          </a:p>
          <a:p>
            <a:r>
              <a:rPr lang="en-GB" dirty="0" smtClean="0"/>
              <a:t>Female </a:t>
            </a:r>
            <a:r>
              <a:rPr lang="en-GB" dirty="0"/>
              <a:t>genital </a:t>
            </a:r>
            <a:r>
              <a:rPr lang="en-GB" dirty="0" smtClean="0"/>
              <a:t>cutting its </a:t>
            </a:r>
            <a:r>
              <a:rPr lang="en-GB" dirty="0"/>
              <a:t>not a religious practice </a:t>
            </a:r>
          </a:p>
          <a:p>
            <a:endParaRPr lang="en-GB" dirty="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2</a:t>
            </a:fld>
            <a:endParaRPr lang="en-GB" dirty="0"/>
          </a:p>
        </p:txBody>
      </p:sp>
    </p:spTree>
    <p:extLst>
      <p:ext uri="{BB962C8B-B14F-4D97-AF65-F5344CB8AC3E}">
        <p14:creationId xmlns:p14="http://schemas.microsoft.com/office/powerpoint/2010/main" val="493959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GB" dirty="0" smtClean="0"/>
          </a:p>
          <a:p>
            <a:r>
              <a:rPr lang="en-GB" dirty="0" smtClean="0"/>
              <a:t> </a:t>
            </a:r>
          </a:p>
        </p:txBody>
      </p:sp>
      <p:sp>
        <p:nvSpPr>
          <p:cNvPr id="31748" name="Slide Number Placeholder 3"/>
          <p:cNvSpPr>
            <a:spLocks noGrp="1"/>
          </p:cNvSpPr>
          <p:nvPr>
            <p:ph type="sldNum" sz="quarter" idx="5"/>
          </p:nvPr>
        </p:nvSpPr>
        <p:spPr>
          <a:noFill/>
        </p:spPr>
        <p:txBody>
          <a:bodyPr/>
          <a:lstStyle/>
          <a:p>
            <a:fld id="{DB8EEB2C-981F-45FF-9D37-A0D73E10277E}" type="slidenum">
              <a:rPr lang="en-GB" smtClean="0">
                <a:latin typeface="Arial" pitchFamily="34" charset="0"/>
              </a:rPr>
              <a:pPr/>
              <a:t>3</a:t>
            </a:fld>
            <a:endParaRPr lang="en-GB" dirty="0" smtClean="0">
              <a:latin typeface="Arial" pitchFamily="34" charset="0"/>
            </a:endParaRPr>
          </a:p>
        </p:txBody>
      </p:sp>
    </p:spTree>
    <p:extLst>
      <p:ext uri="{BB962C8B-B14F-4D97-AF65-F5344CB8AC3E}">
        <p14:creationId xmlns:p14="http://schemas.microsoft.com/office/powerpoint/2010/main" val="3893919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Calibri" pitchFamily="34" charset="0"/>
                <a:ea typeface="+mn-ea"/>
                <a:cs typeface="+mn-cs"/>
              </a:rPr>
              <a:t>While FGM is concentrated in countries around the Atlantic coast to the Horn of Africa, and areas of the Middle East like Iraq and Yemen, it has also been documented in communities in: </a:t>
            </a:r>
          </a:p>
          <a:p>
            <a:r>
              <a:rPr lang="en-GB" sz="1200" b="0" i="0" u="none" strike="noStrike" kern="1200" baseline="0" dirty="0" smtClean="0">
                <a:solidFill>
                  <a:schemeClr val="tx1"/>
                </a:solidFill>
                <a:latin typeface="Calibri" pitchFamily="34" charset="0"/>
                <a:ea typeface="+mn-ea"/>
                <a:cs typeface="+mn-cs"/>
              </a:rPr>
              <a:t> Colombia; </a:t>
            </a:r>
          </a:p>
          <a:p>
            <a:r>
              <a:rPr lang="en-GB" sz="1200" b="0" i="0" u="none" strike="noStrike" kern="1200" baseline="0" dirty="0" smtClean="0">
                <a:solidFill>
                  <a:schemeClr val="tx1"/>
                </a:solidFill>
                <a:latin typeface="Calibri" pitchFamily="34" charset="0"/>
                <a:ea typeface="+mn-ea"/>
                <a:cs typeface="+mn-cs"/>
              </a:rPr>
              <a:t> Iran; </a:t>
            </a:r>
          </a:p>
          <a:p>
            <a:r>
              <a:rPr lang="en-GB" sz="1200" b="0" i="0" u="none" strike="noStrike" kern="1200" baseline="0" dirty="0" smtClean="0">
                <a:solidFill>
                  <a:schemeClr val="tx1"/>
                </a:solidFill>
                <a:latin typeface="Calibri" pitchFamily="34" charset="0"/>
                <a:ea typeface="+mn-ea"/>
                <a:cs typeface="+mn-cs"/>
              </a:rPr>
              <a:t> Israel; </a:t>
            </a:r>
          </a:p>
          <a:p>
            <a:r>
              <a:rPr lang="en-GB" sz="1200" b="0" i="0" u="none" strike="noStrike" kern="1200" baseline="0" dirty="0" smtClean="0">
                <a:solidFill>
                  <a:schemeClr val="tx1"/>
                </a:solidFill>
                <a:latin typeface="Calibri" pitchFamily="34" charset="0"/>
                <a:ea typeface="+mn-ea"/>
                <a:cs typeface="+mn-cs"/>
              </a:rPr>
              <a:t> Oman; </a:t>
            </a:r>
          </a:p>
          <a:p>
            <a:r>
              <a:rPr lang="en-GB" sz="1200" b="0" i="0" u="none" strike="noStrike" kern="1200" baseline="0" dirty="0" smtClean="0">
                <a:solidFill>
                  <a:schemeClr val="tx1"/>
                </a:solidFill>
                <a:latin typeface="Calibri" pitchFamily="34" charset="0"/>
                <a:ea typeface="+mn-ea"/>
                <a:cs typeface="+mn-cs"/>
              </a:rPr>
              <a:t> The United Arab Emirates; </a:t>
            </a:r>
          </a:p>
          <a:p>
            <a:r>
              <a:rPr lang="en-GB" sz="1200" b="0" i="0" u="none" strike="noStrike" kern="1200" baseline="0" dirty="0" smtClean="0">
                <a:solidFill>
                  <a:schemeClr val="tx1"/>
                </a:solidFill>
                <a:latin typeface="Calibri" pitchFamily="34" charset="0"/>
                <a:ea typeface="+mn-ea"/>
                <a:cs typeface="+mn-cs"/>
              </a:rPr>
              <a:t> The Occupied Palestinian Territories; </a:t>
            </a:r>
          </a:p>
          <a:p>
            <a:r>
              <a:rPr lang="en-GB" sz="1200" b="0" i="0" u="none" strike="noStrike" kern="1200" baseline="0" dirty="0" smtClean="0">
                <a:solidFill>
                  <a:schemeClr val="tx1"/>
                </a:solidFill>
                <a:latin typeface="Calibri" pitchFamily="34" charset="0"/>
                <a:ea typeface="+mn-ea"/>
                <a:cs typeface="+mn-cs"/>
              </a:rPr>
              <a:t>	</a:t>
            </a:r>
          </a:p>
          <a:p>
            <a:r>
              <a:rPr lang="en-GB" sz="1200" b="0" i="0" u="none" strike="noStrike" kern="1200" baseline="0" dirty="0" smtClean="0">
                <a:solidFill>
                  <a:schemeClr val="tx1"/>
                </a:solidFill>
                <a:latin typeface="Calibri" pitchFamily="34" charset="0"/>
                <a:ea typeface="+mn-ea"/>
                <a:cs typeface="+mn-cs"/>
              </a:rPr>
              <a:t> India; </a:t>
            </a:r>
          </a:p>
          <a:p>
            <a:r>
              <a:rPr lang="en-GB" sz="1200" b="0" i="0" u="none" strike="noStrike" kern="1200" baseline="0" dirty="0" smtClean="0">
                <a:solidFill>
                  <a:schemeClr val="tx1"/>
                </a:solidFill>
                <a:latin typeface="Calibri" pitchFamily="34" charset="0"/>
                <a:ea typeface="+mn-ea"/>
                <a:cs typeface="+mn-cs"/>
              </a:rPr>
              <a:t> Indonesia; </a:t>
            </a:r>
          </a:p>
          <a:p>
            <a:r>
              <a:rPr lang="en-GB" sz="1200" b="0" i="0" u="none" strike="noStrike" kern="1200" baseline="0" dirty="0" smtClean="0">
                <a:solidFill>
                  <a:schemeClr val="tx1"/>
                </a:solidFill>
                <a:latin typeface="Calibri" pitchFamily="34" charset="0"/>
                <a:ea typeface="+mn-ea"/>
                <a:cs typeface="+mn-cs"/>
              </a:rPr>
              <a:t> Malaysia; </a:t>
            </a:r>
          </a:p>
          <a:p>
            <a:r>
              <a:rPr lang="en-GB" sz="1200" b="0" i="0" u="none" strike="noStrike" kern="1200" baseline="0" dirty="0" smtClean="0">
                <a:solidFill>
                  <a:schemeClr val="tx1"/>
                </a:solidFill>
                <a:latin typeface="Calibri" pitchFamily="34" charset="0"/>
                <a:ea typeface="+mn-ea"/>
                <a:cs typeface="+mn-cs"/>
              </a:rPr>
              <a:t> Pakistan; and </a:t>
            </a:r>
          </a:p>
          <a:p>
            <a:r>
              <a:rPr lang="en-GB" sz="1200" b="0" i="0" u="none" strike="noStrike" kern="1200" baseline="0" dirty="0" smtClean="0">
                <a:solidFill>
                  <a:schemeClr val="tx1"/>
                </a:solidFill>
                <a:latin typeface="Calibri" pitchFamily="34" charset="0"/>
                <a:ea typeface="+mn-ea"/>
                <a:cs typeface="+mn-cs"/>
              </a:rPr>
              <a:t> Saudi Arabia. </a:t>
            </a:r>
          </a:p>
          <a:p>
            <a:r>
              <a:rPr lang="en-GB" sz="1200" b="0" i="0" u="none" strike="noStrike" kern="1200" baseline="0" dirty="0" smtClean="0">
                <a:solidFill>
                  <a:schemeClr val="tx1"/>
                </a:solidFill>
                <a:latin typeface="Calibri" pitchFamily="34" charset="0"/>
                <a:ea typeface="+mn-ea"/>
                <a:cs typeface="+mn-cs"/>
              </a:rPr>
              <a:t>	</a:t>
            </a:r>
          </a:p>
          <a:p>
            <a:r>
              <a:rPr lang="en-US" sz="1200" b="0" i="0" u="none" strike="noStrike" kern="1200" baseline="0" dirty="0" smtClean="0">
                <a:solidFill>
                  <a:schemeClr val="tx1"/>
                </a:solidFill>
                <a:latin typeface="Calibri" pitchFamily="34" charset="0"/>
                <a:ea typeface="+mn-ea"/>
                <a:cs typeface="+mn-cs"/>
              </a:rPr>
              <a:t>It has also been identified in parts of Europe, North America and Australia. </a:t>
            </a:r>
            <a:endParaRPr lang="en-GB" sz="1200" b="0" i="0" u="none" strike="noStrike" kern="1200" baseline="0" dirty="0" smtClean="0">
              <a:solidFill>
                <a:schemeClr val="tx1"/>
              </a:solidFill>
              <a:latin typeface="Calibri" pitchFamily="34"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4</a:t>
            </a:fld>
            <a:endParaRPr lang="en-GB" dirty="0"/>
          </a:p>
        </p:txBody>
      </p:sp>
    </p:spTree>
    <p:extLst>
      <p:ext uri="{BB962C8B-B14F-4D97-AF65-F5344CB8AC3E}">
        <p14:creationId xmlns:p14="http://schemas.microsoft.com/office/powerpoint/2010/main" val="1718627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Calibri" pitchFamily="34" charset="0"/>
                <a:ea typeface="+mn-ea"/>
                <a:cs typeface="+mn-cs"/>
              </a:rPr>
              <a:t>Further details can be found here </a:t>
            </a:r>
            <a:r>
              <a:rPr lang="en-GB" sz="1200" u="sng" kern="1200" dirty="0" smtClean="0">
                <a:solidFill>
                  <a:schemeClr val="tx1"/>
                </a:solidFill>
                <a:effectLst/>
                <a:latin typeface="Calibri" pitchFamily="34" charset="0"/>
                <a:ea typeface="+mn-ea"/>
                <a:cs typeface="+mn-cs"/>
                <a:hlinkClick r:id="rId3"/>
              </a:rPr>
              <a:t>http://www.norfolk.police.uk/safetyadvice/personalsafety/honourbasedabuse.aspx</a:t>
            </a:r>
            <a:r>
              <a:rPr lang="en-GB" sz="1200" kern="1200" dirty="0" smtClean="0">
                <a:solidFill>
                  <a:schemeClr val="tx1"/>
                </a:solidFill>
                <a:effectLst/>
                <a:latin typeface="Calibri" pitchFamily="34" charset="0"/>
                <a:ea typeface="+mn-ea"/>
                <a:cs typeface="+mn-cs"/>
              </a:rPr>
              <a:t> </a:t>
            </a:r>
          </a:p>
          <a:p>
            <a:r>
              <a:rPr lang="en-US" sz="1200" b="0" i="0" u="none" strike="noStrike" kern="1200" baseline="0" dirty="0" smtClean="0">
                <a:solidFill>
                  <a:schemeClr val="tx1"/>
                </a:solidFill>
                <a:latin typeface="Calibri" pitchFamily="34" charset="0"/>
                <a:ea typeface="+mn-ea"/>
                <a:cs typeface="+mn-cs"/>
              </a:rPr>
              <a:t>Macfarlane A, Dorkenoo E. (2015) </a:t>
            </a:r>
            <a:r>
              <a:rPr lang="en-US" sz="1200" b="0" i="1" u="none" strike="noStrike" kern="1200" baseline="0" dirty="0" smtClean="0">
                <a:solidFill>
                  <a:schemeClr val="tx1"/>
                </a:solidFill>
                <a:latin typeface="Calibri" pitchFamily="34" charset="0"/>
                <a:ea typeface="+mn-ea"/>
                <a:cs typeface="+mn-cs"/>
              </a:rPr>
              <a:t>Prevalence of Female Genital Mutilation in England and Wales: National and local estimates. </a:t>
            </a:r>
            <a:r>
              <a:rPr lang="en-US" sz="1200" b="0" i="0" u="none" strike="noStrike" kern="1200" baseline="0" dirty="0" smtClean="0">
                <a:solidFill>
                  <a:schemeClr val="tx1"/>
                </a:solidFill>
                <a:latin typeface="Calibri" pitchFamily="34" charset="0"/>
                <a:ea typeface="+mn-ea"/>
                <a:cs typeface="+mn-cs"/>
              </a:rPr>
              <a:t>London: City University London and Equality Now http://openaccess.city.ac.uk/12382/ </a:t>
            </a:r>
            <a:endParaRPr lang="en-GB" sz="1200" kern="1200" dirty="0" smtClean="0">
              <a:solidFill>
                <a:schemeClr val="tx1"/>
              </a:solidFill>
              <a:effectLst/>
              <a:latin typeface="Calibri" pitchFamily="34"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5</a:t>
            </a:fld>
            <a:endParaRPr lang="en-GB" dirty="0"/>
          </a:p>
        </p:txBody>
      </p:sp>
    </p:spTree>
    <p:extLst>
      <p:ext uri="{BB962C8B-B14F-4D97-AF65-F5344CB8AC3E}">
        <p14:creationId xmlns:p14="http://schemas.microsoft.com/office/powerpoint/2010/main" val="1491704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 are no benefits regarding FGM</a:t>
            </a:r>
            <a:endParaRPr lang="en-GB" dirty="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6</a:t>
            </a:fld>
            <a:endParaRPr lang="en-GB" dirty="0"/>
          </a:p>
        </p:txBody>
      </p:sp>
    </p:spTree>
    <p:extLst>
      <p:ext uri="{BB962C8B-B14F-4D97-AF65-F5344CB8AC3E}">
        <p14:creationId xmlns:p14="http://schemas.microsoft.com/office/powerpoint/2010/main" val="33373547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Calibri" pitchFamily="34" charset="0"/>
                <a:ea typeface="+mn-ea"/>
                <a:cs typeface="+mn-cs"/>
              </a:rPr>
              <a:t>FGM has been classified by the World Health Organisation (WHO) into four types: </a:t>
            </a:r>
          </a:p>
          <a:p>
            <a:r>
              <a:rPr lang="en-US" sz="1200" b="0" i="0" u="none" strike="noStrike" kern="1200" baseline="0" dirty="0" smtClean="0">
                <a:solidFill>
                  <a:schemeClr val="tx1"/>
                </a:solidFill>
                <a:latin typeface="Calibri" pitchFamily="34" charset="0"/>
                <a:ea typeface="+mn-ea"/>
                <a:cs typeface="+mn-cs"/>
              </a:rPr>
              <a:t>Type 1 – Clitoridectomy: partial or total removal of the clitoris (a small, sensitive and erectile part of the female genitals) and, in very rare cases, only the prepuce (the fold of skin surrounding the clitoris); </a:t>
            </a:r>
          </a:p>
          <a:p>
            <a:r>
              <a:rPr lang="en-US" sz="1200" b="0" i="0" u="none" strike="noStrike" kern="1200" baseline="0" dirty="0" smtClean="0">
                <a:solidFill>
                  <a:schemeClr val="tx1"/>
                </a:solidFill>
                <a:latin typeface="Calibri" pitchFamily="34" charset="0"/>
                <a:ea typeface="+mn-ea"/>
                <a:cs typeface="+mn-cs"/>
              </a:rPr>
              <a:t>Type 2 – Excision: partial or total removal of the clitoris and the labia minora, with or without excision of the labia majora (the labia are the ‘lips’ that surround the vagina); </a:t>
            </a:r>
          </a:p>
          <a:p>
            <a:r>
              <a:rPr lang="en-US" sz="1200" b="0" i="0" u="none" strike="noStrike" kern="1200" baseline="0" dirty="0" smtClean="0">
                <a:solidFill>
                  <a:schemeClr val="tx1"/>
                </a:solidFill>
                <a:latin typeface="Calibri" pitchFamily="34" charset="0"/>
                <a:ea typeface="+mn-ea"/>
                <a:cs typeface="+mn-cs"/>
              </a:rPr>
              <a:t>Type 3 – Infibulation: narrowing of the vaginal opening through the creation of a covering seal. The seal is formed by cutting and repositioning the inner, or outer, labia, with or without removal of the clitoris; and </a:t>
            </a:r>
          </a:p>
          <a:p>
            <a:r>
              <a:rPr lang="en-US" sz="1200" b="0" i="0" u="none" strike="noStrike" kern="1200" baseline="0" dirty="0" smtClean="0">
                <a:solidFill>
                  <a:schemeClr val="tx1"/>
                </a:solidFill>
                <a:latin typeface="Calibri" pitchFamily="34" charset="0"/>
                <a:ea typeface="+mn-ea"/>
                <a:cs typeface="+mn-cs"/>
              </a:rPr>
              <a:t>Type 4 – Other: all other harmful procedures to the female genitalia for non-medical purposes, e.g. pricking, piercing, incising, scraping and cauterising the genital area. </a:t>
            </a:r>
          </a:p>
          <a:p>
            <a:pPr eaLnBrk="1" hangingPunct="1">
              <a:lnSpc>
                <a:spcPct val="80000"/>
              </a:lnSpc>
              <a:spcBef>
                <a:spcPct val="20000"/>
              </a:spcBef>
              <a:buFontTx/>
              <a:buChar char="•"/>
            </a:pPr>
            <a:endParaRPr lang="en-GB" dirty="0" smtClean="0">
              <a:latin typeface="Arial" pitchFamily="34" charset="0"/>
              <a:cs typeface="Arial" pitchFamily="34" charset="0"/>
            </a:endParaRPr>
          </a:p>
          <a:p>
            <a:endParaRPr lang="en-GB" dirty="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7</a:t>
            </a:fld>
            <a:endParaRPr lang="en-GB" dirty="0"/>
          </a:p>
        </p:txBody>
      </p:sp>
    </p:spTree>
    <p:extLst>
      <p:ext uri="{BB962C8B-B14F-4D97-AF65-F5344CB8AC3E}">
        <p14:creationId xmlns:p14="http://schemas.microsoft.com/office/powerpoint/2010/main" val="2840541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‘Quick Think’ Exercise: Ask</a:t>
            </a:r>
            <a:r>
              <a:rPr lang="en-GB" baseline="0" dirty="0" smtClean="0"/>
              <a:t> the group to try to identify the factors that may heighten risk </a:t>
            </a:r>
            <a:r>
              <a:rPr lang="en-GB" i="1" baseline="0" dirty="0" smtClean="0"/>
              <a:t>before</a:t>
            </a:r>
            <a:r>
              <a:rPr lang="en-GB" baseline="0" dirty="0" smtClean="0"/>
              <a:t> showing the bullet points.</a:t>
            </a:r>
          </a:p>
          <a:p>
            <a:r>
              <a:rPr lang="en-GB" dirty="0" smtClean="0"/>
              <a:t>The</a:t>
            </a:r>
            <a:r>
              <a:rPr lang="en-GB" baseline="0" dirty="0" smtClean="0"/>
              <a:t> indicators on the following slides are taken from ‘Multi-Agency Practice Guidelines: Female Genital Mutilation’, HM Government (2016). Please provide staff with the risk and indicators checklist provided with this pack. </a:t>
            </a:r>
          </a:p>
          <a:p>
            <a:endParaRPr lang="en-GB" baseline="0" dirty="0" smtClean="0"/>
          </a:p>
          <a:p>
            <a:r>
              <a:rPr lang="en-US" sz="1200" b="0" i="0" u="none" strike="noStrike" kern="1200" baseline="0" dirty="0" smtClean="0">
                <a:solidFill>
                  <a:schemeClr val="tx1"/>
                </a:solidFill>
                <a:latin typeface="Calibri" pitchFamily="34" charset="0"/>
                <a:ea typeface="+mn-ea"/>
                <a:cs typeface="+mn-cs"/>
              </a:rPr>
              <a:t>The most significant factor to consider when deciding whether a girl or woman may be at risk of FGM is whether her family has a history of practising FGM. In addition, it is important to consider whether FGM is known to be practised in her community or country of origin.  </a:t>
            </a:r>
          </a:p>
          <a:p>
            <a:endParaRPr lang="en-US" sz="1200" b="0" i="0" u="none" strike="noStrike" kern="1200" baseline="0" dirty="0" smtClean="0">
              <a:solidFill>
                <a:schemeClr val="tx1"/>
              </a:solidFill>
              <a:latin typeface="Calibri" pitchFamily="34" charset="0"/>
              <a:ea typeface="+mn-ea"/>
              <a:cs typeface="+mn-cs"/>
            </a:endParaRPr>
          </a:p>
          <a:p>
            <a:r>
              <a:rPr lang="en-US" sz="1200" b="1" i="0" u="none" strike="noStrike" kern="1200" baseline="0" dirty="0" smtClean="0">
                <a:solidFill>
                  <a:schemeClr val="tx1"/>
                </a:solidFill>
                <a:latin typeface="Calibri" pitchFamily="34" charset="0"/>
                <a:ea typeface="+mn-ea"/>
                <a:cs typeface="+mn-cs"/>
              </a:rPr>
              <a:t>Remember: </a:t>
            </a:r>
            <a:r>
              <a:rPr lang="en-US" sz="1200" b="0" i="0" u="none" strike="noStrike" kern="1200" baseline="0" dirty="0" smtClean="0">
                <a:solidFill>
                  <a:schemeClr val="tx1"/>
                </a:solidFill>
                <a:latin typeface="Calibri" pitchFamily="34" charset="0"/>
                <a:ea typeface="+mn-ea"/>
                <a:cs typeface="+mn-cs"/>
              </a:rPr>
              <a:t>this is not an exhaustive list of risk factors. There may be additional risk factors specific to particular communities. For example, in certain communities FGM is closely associated to when a girl reaches a particular age. </a:t>
            </a:r>
          </a:p>
          <a:p>
            <a:r>
              <a:rPr lang="en-US" sz="1200" b="0" i="0" u="none" strike="noStrike" kern="1200" baseline="0" dirty="0" smtClean="0">
                <a:solidFill>
                  <a:schemeClr val="tx1"/>
                </a:solidFill>
                <a:latin typeface="Calibri" pitchFamily="34" charset="0"/>
                <a:ea typeface="+mn-ea"/>
                <a:cs typeface="+mn-cs"/>
              </a:rPr>
              <a:t>If any of these risk factors are identified professionals will need to consider what action to take. If unsure whether the level of risk requires referral at this point, professionals should discuss with their named/designated safeguarding lead. </a:t>
            </a:r>
          </a:p>
          <a:p>
            <a:r>
              <a:rPr lang="en-US" sz="1200" b="1" i="0" u="none" strike="noStrike" kern="1200" baseline="0" dirty="0" smtClean="0">
                <a:solidFill>
                  <a:schemeClr val="tx1"/>
                </a:solidFill>
                <a:latin typeface="Calibri" pitchFamily="34" charset="0"/>
                <a:ea typeface="+mn-ea"/>
                <a:cs typeface="+mn-cs"/>
              </a:rPr>
              <a:t>If the risk of harm is imminent, emergency measures may be required. </a:t>
            </a:r>
          </a:p>
          <a:p>
            <a:endParaRPr lang="en-US" sz="1200" b="1" i="0" u="none" strike="noStrike" kern="1200" baseline="0" dirty="0" smtClean="0">
              <a:solidFill>
                <a:schemeClr val="tx1"/>
              </a:solidFill>
              <a:latin typeface="Calibri" pitchFamily="34" charset="0"/>
              <a:ea typeface="+mn-ea"/>
              <a:cs typeface="+mn-cs"/>
            </a:endParaRPr>
          </a:p>
          <a:p>
            <a:r>
              <a:rPr lang="en-US" sz="1200" b="1" i="0" u="none" strike="noStrike" kern="1200" baseline="0" dirty="0" smtClean="0">
                <a:solidFill>
                  <a:schemeClr val="tx1"/>
                </a:solidFill>
                <a:latin typeface="Calibri" pitchFamily="34" charset="0"/>
                <a:ea typeface="+mn-ea"/>
                <a:cs typeface="+mn-cs"/>
              </a:rPr>
              <a:t>Professionals should not assume that all women and girls from a particular community are supportive of, or at risk of FGM</a:t>
            </a:r>
            <a:r>
              <a:rPr lang="en-US" sz="1200" b="0" i="0" u="none" strike="noStrike" kern="1200" baseline="0" dirty="0" smtClean="0">
                <a:solidFill>
                  <a:schemeClr val="tx1"/>
                </a:solidFill>
                <a:latin typeface="Calibri" pitchFamily="34" charset="0"/>
                <a:ea typeface="+mn-ea"/>
                <a:cs typeface="+mn-cs"/>
              </a:rPr>
              <a:t>. Women who recognise that their ongoing physical and/or psychological problems are a result of having had FGM and women who are involved or highly supportive of FGM advocacy work and eradication programmes may be less likely to support or carry out FGM on their own children. However, any woman may be under pressure from her husband, partner or other family members to allow or arrange for her daughter to undergo FGM. Wider family engagement and discussions with both parents, and potentially wider family members, may be appropriate. </a:t>
            </a:r>
            <a:endParaRPr lang="en-GB" dirty="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8</a:t>
            </a:fld>
            <a:endParaRPr lang="en-GB" dirty="0"/>
          </a:p>
        </p:txBody>
      </p:sp>
    </p:spTree>
    <p:extLst>
      <p:ext uri="{BB962C8B-B14F-4D97-AF65-F5344CB8AC3E}">
        <p14:creationId xmlns:p14="http://schemas.microsoft.com/office/powerpoint/2010/main" val="28295328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‘Quick Think’ Exercise: Ask the group to try to identify the </a:t>
            </a:r>
            <a:r>
              <a:rPr lang="en-GB" dirty="0" smtClean="0"/>
              <a:t>indicators </a:t>
            </a:r>
            <a:r>
              <a:rPr lang="en-GB" i="1" dirty="0"/>
              <a:t>before</a:t>
            </a:r>
            <a:r>
              <a:rPr lang="en-GB" dirty="0"/>
              <a:t> showing the bullet points</a:t>
            </a:r>
            <a:r>
              <a:rPr lang="en-GB" dirty="0" smtClean="0"/>
              <a:t>.</a:t>
            </a:r>
          </a:p>
          <a:p>
            <a:endParaRPr lang="en-GB" dirty="0" smtClean="0"/>
          </a:p>
          <a:p>
            <a:r>
              <a:rPr lang="en-US" sz="1200" b="1" i="0" u="none" strike="noStrike" kern="1200" baseline="0" dirty="0" smtClean="0">
                <a:solidFill>
                  <a:schemeClr val="tx1"/>
                </a:solidFill>
                <a:latin typeface="Calibri" pitchFamily="34" charset="0"/>
                <a:ea typeface="+mn-ea"/>
                <a:cs typeface="+mn-cs"/>
              </a:rPr>
              <a:t>HOW STAFF CAN MAKE A DIFFERENCE </a:t>
            </a:r>
            <a:endParaRPr lang="en-US" sz="1200" b="0" i="0" u="none" strike="noStrike" kern="1200" baseline="0" dirty="0" smtClean="0">
              <a:solidFill>
                <a:schemeClr val="tx1"/>
              </a:solidFill>
              <a:latin typeface="Calibri" pitchFamily="34" charset="0"/>
              <a:ea typeface="+mn-ea"/>
              <a:cs typeface="+mn-cs"/>
            </a:endParaRPr>
          </a:p>
          <a:p>
            <a:r>
              <a:rPr lang="en-US" sz="1200" b="0" i="0" u="none" strike="noStrike" kern="1200" baseline="0" dirty="0" smtClean="0">
                <a:solidFill>
                  <a:schemeClr val="tx1"/>
                </a:solidFill>
                <a:latin typeface="Calibri" pitchFamily="34" charset="0"/>
                <a:ea typeface="+mn-ea"/>
                <a:cs typeface="+mn-cs"/>
              </a:rPr>
              <a:t>Girls who are threatened with, or who have undergone FGM may withdraw from education, restricting their educational and personal development. They may feel unable to go against the wishes of their parents and consequently may suffer emotionally. Staff may become aware of a student because she appears anxious, depressed and emotionally withdrawn. They may be presented with a sudden decline in her performance, aspirations or motivation. There may be occasions when a student comes to school or college but then absents herself from lessons, possibly spending prolonged periods in the bathroom. </a:t>
            </a:r>
          </a:p>
          <a:p>
            <a:r>
              <a:rPr lang="en-US" sz="1200" b="0" i="0" u="none" strike="noStrike" kern="1200" baseline="0" dirty="0" smtClean="0">
                <a:solidFill>
                  <a:schemeClr val="tx1"/>
                </a:solidFill>
                <a:latin typeface="Calibri" pitchFamily="34" charset="0"/>
                <a:ea typeface="+mn-ea"/>
                <a:cs typeface="+mn-cs"/>
              </a:rPr>
              <a:t>Students who fear they may be at risk of FGM can often come to the attention of, or turn to, a teacher, lecturer or other member of staff before seeking help from the police or social services. Sometimes the student’s friends report it to staff. Teachers, lecturers and other members of staff are in an ideal position to identify and respond to a victim’s needs at an early stage. </a:t>
            </a:r>
          </a:p>
          <a:p>
            <a:r>
              <a:rPr lang="en-US" sz="1200" b="0" i="0" u="none" strike="noStrike" kern="1200" baseline="0" dirty="0" smtClean="0">
                <a:solidFill>
                  <a:schemeClr val="tx1"/>
                </a:solidFill>
                <a:latin typeface="Calibri" pitchFamily="34" charset="0"/>
                <a:ea typeface="+mn-ea"/>
                <a:cs typeface="+mn-cs"/>
              </a:rPr>
              <a:t>Educational establishments should aim to create an ‘open environment’ where students feel comfortable and safe to discuss the problems they are facing – an environment where FGM can be discussed openly, and support and counselling are provided routinely. Students need to know that they will be listened to and their concerns taken seriously. </a:t>
            </a:r>
            <a:endParaRPr lang="en-GB" dirty="0"/>
          </a:p>
          <a:p>
            <a:endParaRPr lang="en-GB" dirty="0"/>
          </a:p>
        </p:txBody>
      </p:sp>
      <p:sp>
        <p:nvSpPr>
          <p:cNvPr id="4" name="Slide Number Placeholder 3"/>
          <p:cNvSpPr>
            <a:spLocks noGrp="1"/>
          </p:cNvSpPr>
          <p:nvPr>
            <p:ph type="sldNum" sz="quarter" idx="10"/>
          </p:nvPr>
        </p:nvSpPr>
        <p:spPr/>
        <p:txBody>
          <a:bodyPr/>
          <a:lstStyle/>
          <a:p>
            <a:pPr>
              <a:defRPr/>
            </a:pPr>
            <a:fld id="{80D84C70-BC83-4150-A874-83FB3890890B}" type="slidenum">
              <a:rPr lang="en-GB" smtClean="0"/>
              <a:pPr>
                <a:defRPr/>
              </a:pPr>
              <a:t>9</a:t>
            </a:fld>
            <a:endParaRPr lang="en-GB" dirty="0"/>
          </a:p>
        </p:txBody>
      </p:sp>
    </p:spTree>
    <p:extLst>
      <p:ext uri="{BB962C8B-B14F-4D97-AF65-F5344CB8AC3E}">
        <p14:creationId xmlns:p14="http://schemas.microsoft.com/office/powerpoint/2010/main" val="979951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a:xfrm>
            <a:off x="457200" y="1600201"/>
            <a:ext cx="8229600" cy="361475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lvl1pPr>
              <a:defRPr/>
            </a:lvl1pPr>
          </a:lstStyle>
          <a:p>
            <a:pPr>
              <a:defRPr/>
            </a:pPr>
            <a:fld id="{BE8163A4-EFD5-47C1-B8AC-93029122551C}" type="datetime1">
              <a:rPr lang="en-US" smtClean="0"/>
              <a:t>6/12/2017</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82B5C0FF-5D40-4E56-9B56-B285996DA847}" type="slidenum">
              <a:rPr lang="en-GB"/>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3A9C7184-F60A-4928-B4D6-F8939C66AB5D}" type="datetime1">
              <a:rPr lang="en-US" smtClean="0"/>
              <a:t>6/12/2017</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A985E885-3D94-4D47-9306-AAD3D86FFC5F}" type="slidenum">
              <a:rPr lang="en-GB"/>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DE005A9-F987-42E7-82D1-A2C787B10CEF}" type="datetime1">
              <a:rPr lang="en-US" smtClean="0"/>
              <a:t>6/12/2017</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F3A34323-104E-4984-9F73-BCC92077D594}"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2A08C595-1302-40E8-9F39-BF4793B7D4B7}" type="datetime1">
              <a:rPr lang="en-US" smtClean="0"/>
              <a:t>6/12/2017</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3DEB24DF-6C9C-4534-A4FB-0157EC84E38D}"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7A161F5-4C90-4123-93A4-AE9800ACC6D1}" type="datetime1">
              <a:rPr lang="en-US" smtClean="0"/>
              <a:t>6/12/2017</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ACF65581-66E4-4CC1-AA36-DB966D89E05F}" type="slidenum">
              <a:rPr lang="en-GB"/>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E7060B77-CDB3-4A25-B9B8-89C0B1834457}" type="datetime1">
              <a:rPr lang="en-US" smtClean="0"/>
              <a:t>6/12/2017</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A3DF0A6D-C0F8-456B-B9C0-3FE6A2D77218}" type="slidenum">
              <a:rPr lang="en-GB"/>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641AD725-EF44-4478-A2DF-73C096CBA254}" type="datetime1">
              <a:rPr lang="en-US" smtClean="0"/>
              <a:t>6/12/2017</a:t>
            </a:fld>
            <a:endParaRPr lang="en-GB" dirty="0"/>
          </a:p>
        </p:txBody>
      </p:sp>
      <p:sp>
        <p:nvSpPr>
          <p:cNvPr id="8" name="Footer Placeholder 4"/>
          <p:cNvSpPr>
            <a:spLocks noGrp="1"/>
          </p:cNvSpPr>
          <p:nvPr>
            <p:ph type="ftr" sz="quarter" idx="11"/>
          </p:nvPr>
        </p:nvSpPr>
        <p:spPr/>
        <p:txBody>
          <a:bodyPr/>
          <a:lstStyle>
            <a:lvl1pPr>
              <a:defRPr/>
            </a:lvl1pPr>
          </a:lstStyle>
          <a:p>
            <a:pPr>
              <a:defRPr/>
            </a:pPr>
            <a:endParaRPr lang="en-GB" dirty="0"/>
          </a:p>
        </p:txBody>
      </p:sp>
      <p:sp>
        <p:nvSpPr>
          <p:cNvPr id="9" name="Slide Number Placeholder 5"/>
          <p:cNvSpPr>
            <a:spLocks noGrp="1"/>
          </p:cNvSpPr>
          <p:nvPr>
            <p:ph type="sldNum" sz="quarter" idx="12"/>
          </p:nvPr>
        </p:nvSpPr>
        <p:spPr/>
        <p:txBody>
          <a:bodyPr/>
          <a:lstStyle>
            <a:lvl1pPr>
              <a:defRPr/>
            </a:lvl1pPr>
          </a:lstStyle>
          <a:p>
            <a:pPr>
              <a:defRPr/>
            </a:pPr>
            <a:fld id="{8BB8D154-A1E6-4BD0-BB87-003E83F2D1C0}" type="slidenum">
              <a:rPr lang="en-GB"/>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B0D47B52-9002-4A13-B512-4B240B17B299}" type="datetime1">
              <a:rPr lang="en-US" smtClean="0"/>
              <a:t>6/12/2017</a:t>
            </a:fld>
            <a:endParaRPr lang="en-GB" dirty="0"/>
          </a:p>
        </p:txBody>
      </p:sp>
      <p:sp>
        <p:nvSpPr>
          <p:cNvPr id="4" name="Footer Placeholder 4"/>
          <p:cNvSpPr>
            <a:spLocks noGrp="1"/>
          </p:cNvSpPr>
          <p:nvPr>
            <p:ph type="ftr" sz="quarter" idx="11"/>
          </p:nvPr>
        </p:nvSpPr>
        <p:spPr/>
        <p:txBody>
          <a:bodyPr/>
          <a:lstStyle>
            <a:lvl1pPr>
              <a:defRPr/>
            </a:lvl1pPr>
          </a:lstStyle>
          <a:p>
            <a:pPr>
              <a:defRPr/>
            </a:pPr>
            <a:endParaRPr lang="en-GB" dirty="0"/>
          </a:p>
        </p:txBody>
      </p:sp>
      <p:sp>
        <p:nvSpPr>
          <p:cNvPr id="5" name="Slide Number Placeholder 5"/>
          <p:cNvSpPr>
            <a:spLocks noGrp="1"/>
          </p:cNvSpPr>
          <p:nvPr>
            <p:ph type="sldNum" sz="quarter" idx="12"/>
          </p:nvPr>
        </p:nvSpPr>
        <p:spPr/>
        <p:txBody>
          <a:bodyPr/>
          <a:lstStyle>
            <a:lvl1pPr>
              <a:defRPr/>
            </a:lvl1pPr>
          </a:lstStyle>
          <a:p>
            <a:pPr>
              <a:defRPr/>
            </a:pPr>
            <a:fld id="{08F946BF-5BDB-4538-8F8F-15D99A7053F2}" type="slidenum">
              <a:rPr lang="en-GB"/>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0A921-AE9A-4C68-9D64-A053A4FF30B6}" type="datetime1">
              <a:rPr lang="en-US" smtClean="0"/>
              <a:t>6/12/2017</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dirty="0"/>
          </a:p>
        </p:txBody>
      </p:sp>
      <p:sp>
        <p:nvSpPr>
          <p:cNvPr id="4" name="Slide Number Placeholder 5"/>
          <p:cNvSpPr>
            <a:spLocks noGrp="1"/>
          </p:cNvSpPr>
          <p:nvPr>
            <p:ph type="sldNum" sz="quarter" idx="12"/>
          </p:nvPr>
        </p:nvSpPr>
        <p:spPr/>
        <p:txBody>
          <a:bodyPr/>
          <a:lstStyle>
            <a:lvl1pPr>
              <a:defRPr/>
            </a:lvl1pPr>
          </a:lstStyle>
          <a:p>
            <a:pPr>
              <a:defRPr/>
            </a:pPr>
            <a:fld id="{DCCAD2B6-4407-4294-8C9F-760BA0DB15FB}" type="slidenum">
              <a:rPr lang="en-GB"/>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331EA76-2AD8-45F4-AA0A-BA065A544ADC}" type="datetime1">
              <a:rPr lang="en-US" smtClean="0"/>
              <a:t>6/12/2017</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A8B7CFBB-6EAD-4C70-A2CD-F00F7659AA16}" type="slidenum">
              <a:rPr lang="en-GB"/>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10C2AF8-3D04-4713-8224-73006D6F5EC6}" type="datetime1">
              <a:rPr lang="en-US" smtClean="0"/>
              <a:t>6/12/2017</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681AA4B2-0EDE-42DD-AFCE-510F13621B82}" type="slidenum">
              <a:rPr lang="en-GB"/>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7" descr="Idea1.jpg"/>
          <p:cNvPicPr>
            <a:picLocks noChangeAspect="1"/>
          </p:cNvPicPr>
          <p:nvPr/>
        </p:nvPicPr>
        <p:blipFill>
          <a:blip r:embed="rId13" cstate="print"/>
          <a:srcRect/>
          <a:stretch>
            <a:fillRect/>
          </a:stretch>
        </p:blipFill>
        <p:spPr bwMode="auto">
          <a:xfrm>
            <a:off x="1588" y="0"/>
            <a:ext cx="9140825" cy="6858000"/>
          </a:xfrm>
          <a:prstGeom prst="rect">
            <a:avLst/>
          </a:prstGeom>
          <a:noFill/>
          <a:ln w="9525">
            <a:noFill/>
            <a:miter lim="800000"/>
            <a:headEnd/>
            <a:tailEnd/>
          </a:ln>
        </p:spPr>
      </p:pic>
      <p:sp>
        <p:nvSpPr>
          <p:cNvPr id="1027"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8"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3C458A8-E7D9-4814-A031-7F6CE851CDE6}" type="datetime1">
              <a:rPr lang="en-US" smtClean="0"/>
              <a:t>6/12/2017</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D4F3777-322E-4EB6-B568-9001AA95A7CA}"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www.redbridgelscb.org.uk/wp-content/uploads/2015/09/REDBRIDGE-REFUGE-VAWG-SERVICE-NOVEMBER-2015-2.pdf" TargetMode="External"/><Relationship Id="rId7" Type="http://schemas.openxmlformats.org/officeDocument/2006/relationships/hyperlink" Target="https://www.nspcc.org.uk/preventing-abuse/child-abuse-and-neglect/female-genital-mutilation-fg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www.gov.uk/stop-forced-marriage" TargetMode="External"/><Relationship Id="rId5" Type="http://schemas.openxmlformats.org/officeDocument/2006/relationships/hyperlink" Target="http://forwarduk.org.uk/" TargetMode="External"/><Relationship Id="rId4" Type="http://schemas.openxmlformats.org/officeDocument/2006/relationships/hyperlink" Target="https://www.freedomcharity.org.uk/"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who.int/mediacentre/factsheets/fs241/en/"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hyperlink" Target="https://www.gov.uk/government/publications/female-genital-mutilation-resource-pack/female-genital-mutilation-resource-pack#contacts-helplines-and-clinics" TargetMode="External"/><Relationship Id="rId2" Type="http://schemas.openxmlformats.org/officeDocument/2006/relationships/hyperlink" Target="http://www.londoncp.co.uk/chapters/sg_ch_risk_fgm.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420888"/>
            <a:ext cx="7772400" cy="1470025"/>
          </a:xfrm>
        </p:spPr>
        <p:txBody>
          <a:bodyPr/>
          <a:lstStyle/>
          <a:p>
            <a:r>
              <a:rPr lang="en-US" b="1" dirty="0" smtClean="0">
                <a:solidFill>
                  <a:schemeClr val="tx2"/>
                </a:solidFill>
                <a:latin typeface="Calibri" pitchFamily="34" charset="0"/>
              </a:rPr>
              <a:t/>
            </a:r>
            <a:br>
              <a:rPr lang="en-US" b="1" dirty="0" smtClean="0">
                <a:solidFill>
                  <a:schemeClr val="tx2"/>
                </a:solidFill>
                <a:latin typeface="Calibri" pitchFamily="34" charset="0"/>
              </a:rPr>
            </a:br>
            <a:r>
              <a:rPr lang="en-US" b="1" dirty="0" smtClean="0">
                <a:solidFill>
                  <a:schemeClr val="tx2"/>
                </a:solidFill>
                <a:latin typeface="Calibri" pitchFamily="34" charset="0"/>
              </a:rPr>
              <a:t/>
            </a:r>
            <a:br>
              <a:rPr lang="en-US" b="1" dirty="0" smtClean="0">
                <a:solidFill>
                  <a:schemeClr val="tx2"/>
                </a:solidFill>
                <a:latin typeface="Calibri" pitchFamily="34" charset="0"/>
              </a:rPr>
            </a:br>
            <a:r>
              <a:rPr lang="en-US" sz="4800" b="1" dirty="0" smtClean="0">
                <a:solidFill>
                  <a:srgbClr val="0070C0"/>
                </a:solidFill>
                <a:latin typeface="Calibri" pitchFamily="34" charset="0"/>
              </a:rPr>
              <a:t>Female </a:t>
            </a:r>
            <a:r>
              <a:rPr lang="en-US" sz="4800" b="1" dirty="0">
                <a:solidFill>
                  <a:srgbClr val="0070C0"/>
                </a:solidFill>
                <a:latin typeface="Calibri" pitchFamily="34" charset="0"/>
              </a:rPr>
              <a:t>Genital Mutilation (FGM): </a:t>
            </a:r>
            <a:r>
              <a:rPr lang="en-US" sz="4800" b="1" dirty="0" smtClean="0">
                <a:solidFill>
                  <a:srgbClr val="0070C0"/>
                </a:solidFill>
                <a:latin typeface="Calibri" pitchFamily="34" charset="0"/>
              </a:rPr>
              <a:t/>
            </a:r>
            <a:br>
              <a:rPr lang="en-US" sz="4800" b="1" dirty="0" smtClean="0">
                <a:solidFill>
                  <a:srgbClr val="0070C0"/>
                </a:solidFill>
                <a:latin typeface="Calibri" pitchFamily="34" charset="0"/>
              </a:rPr>
            </a:br>
            <a:r>
              <a:rPr lang="en-US" sz="4800" b="1" dirty="0" smtClean="0">
                <a:solidFill>
                  <a:srgbClr val="0070C0"/>
                </a:solidFill>
                <a:latin typeface="Calibri" pitchFamily="34" charset="0"/>
              </a:rPr>
              <a:t>Briefing </a:t>
            </a:r>
            <a:r>
              <a:rPr lang="en-US" sz="4800" b="1" dirty="0">
                <a:solidFill>
                  <a:srgbClr val="0070C0"/>
                </a:solidFill>
                <a:latin typeface="Calibri" pitchFamily="34" charset="0"/>
              </a:rPr>
              <a:t>for Education Professionals</a:t>
            </a:r>
            <a:br>
              <a:rPr lang="en-US" sz="4800" b="1" dirty="0">
                <a:solidFill>
                  <a:srgbClr val="0070C0"/>
                </a:solidFill>
                <a:latin typeface="Calibri" pitchFamily="34" charset="0"/>
              </a:rPr>
            </a:br>
            <a:endParaRPr lang="en-GB" sz="1800" dirty="0">
              <a:solidFill>
                <a:srgbClr val="0070C0"/>
              </a:solidFill>
            </a:endParaRPr>
          </a:p>
        </p:txBody>
      </p:sp>
      <p:sp>
        <p:nvSpPr>
          <p:cNvPr id="4" name="Slide Number Placeholder 3"/>
          <p:cNvSpPr>
            <a:spLocks noGrp="1"/>
          </p:cNvSpPr>
          <p:nvPr>
            <p:ph type="sldNum" sz="quarter" idx="12"/>
          </p:nvPr>
        </p:nvSpPr>
        <p:spPr/>
        <p:txBody>
          <a:bodyPr/>
          <a:lstStyle/>
          <a:p>
            <a:pPr>
              <a:defRPr/>
            </a:pPr>
            <a:fld id="{3DEB24DF-6C9C-4534-A4FB-0157EC84E38D}" type="slidenum">
              <a:rPr lang="en-GB" smtClean="0"/>
              <a:pPr>
                <a:defRPr/>
              </a:pPr>
              <a:t>1</a:t>
            </a:fld>
            <a:endParaRPr lang="en-GB"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608" y="836712"/>
            <a:ext cx="3032488" cy="864096"/>
          </a:xfrm>
          <a:prstGeom prst="rect">
            <a:avLst/>
          </a:prstGeom>
        </p:spPr>
      </p:pic>
    </p:spTree>
    <p:extLst>
      <p:ext uri="{BB962C8B-B14F-4D97-AF65-F5344CB8AC3E}">
        <p14:creationId xmlns:p14="http://schemas.microsoft.com/office/powerpoint/2010/main" val="4255984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0267" y="620688"/>
            <a:ext cx="8229600" cy="778098"/>
          </a:xfrm>
        </p:spPr>
        <p:txBody>
          <a:bodyPr/>
          <a:lstStyle/>
          <a:p>
            <a:pPr algn="l"/>
            <a:r>
              <a:rPr lang="en-GB" sz="2200" b="1" dirty="0" smtClean="0">
                <a:solidFill>
                  <a:srgbClr val="0070C0"/>
                </a:solidFill>
                <a:latin typeface="Arial" panose="020B0604020202020204" pitchFamily="34" charset="0"/>
                <a:cs typeface="Arial" panose="020B0604020202020204" pitchFamily="34" charset="0"/>
              </a:rPr>
              <a:t>BARRIERS TO REPORTING FGM</a:t>
            </a:r>
            <a:endParaRPr lang="en-GB" sz="2200" dirty="0">
              <a:solidFill>
                <a:srgbClr val="0070C0"/>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80267" y="1484784"/>
            <a:ext cx="8229600" cy="4378239"/>
          </a:xfrm>
        </p:spPr>
        <p:txBody>
          <a:bodyPr/>
          <a:lstStyle/>
          <a:p>
            <a:pPr marL="0" indent="0">
              <a:buNone/>
            </a:pPr>
            <a:r>
              <a:rPr lang="en-GB" altLang="en-US" sz="1800" b="1" dirty="0" smtClean="0">
                <a:solidFill>
                  <a:srgbClr val="0070C0"/>
                </a:solidFill>
                <a:latin typeface="Arial" panose="020B0604020202020204" pitchFamily="34" charset="0"/>
                <a:cs typeface="Arial" panose="020B0604020202020204" pitchFamily="34" charset="0"/>
              </a:rPr>
              <a:t>Some </a:t>
            </a:r>
            <a:r>
              <a:rPr lang="en-GB" altLang="en-US" sz="1800" b="1" dirty="0">
                <a:solidFill>
                  <a:srgbClr val="0070C0"/>
                </a:solidFill>
                <a:latin typeface="Arial" panose="020B0604020202020204" pitchFamily="34" charset="0"/>
                <a:cs typeface="Arial" panose="020B0604020202020204" pitchFamily="34" charset="0"/>
              </a:rPr>
              <a:t>Barriers to </a:t>
            </a:r>
            <a:r>
              <a:rPr lang="en-GB" altLang="en-US" sz="1800" b="1" dirty="0" smtClean="0">
                <a:solidFill>
                  <a:srgbClr val="0070C0"/>
                </a:solidFill>
                <a:latin typeface="Arial" panose="020B0604020202020204" pitchFamily="34" charset="0"/>
                <a:cs typeface="Arial" panose="020B0604020202020204" pitchFamily="34" charset="0"/>
              </a:rPr>
              <a:t>Reporting</a:t>
            </a:r>
            <a:endParaRPr lang="en-GB" altLang="en-US" sz="1800" b="1" dirty="0">
              <a:solidFill>
                <a:srgbClr val="0070C0"/>
              </a:solidFill>
              <a:latin typeface="Arial" panose="020B0604020202020204" pitchFamily="34" charset="0"/>
              <a:cs typeface="Arial" panose="020B0604020202020204" pitchFamily="34" charset="0"/>
            </a:endParaRPr>
          </a:p>
          <a:p>
            <a:pPr marL="0" indent="0">
              <a:buNone/>
            </a:pPr>
            <a:endParaRPr lang="en-GB" altLang="en-US" sz="1800" dirty="0">
              <a:solidFill>
                <a:srgbClr val="0070C0"/>
              </a:solidFill>
              <a:latin typeface="Arial" panose="020B0604020202020204" pitchFamily="34" charset="0"/>
              <a:cs typeface="Arial" panose="020B0604020202020204" pitchFamily="34" charset="0"/>
            </a:endParaRPr>
          </a:p>
          <a:p>
            <a:r>
              <a:rPr lang="en-US" altLang="en-US" sz="1800" dirty="0" smtClean="0">
                <a:solidFill>
                  <a:srgbClr val="0070C0"/>
                </a:solidFill>
                <a:latin typeface="Arial" panose="020B0604020202020204" pitchFamily="34" charset="0"/>
                <a:cs typeface="Arial" panose="020B0604020202020204" pitchFamily="34" charset="0"/>
              </a:rPr>
              <a:t>Children </a:t>
            </a:r>
            <a:r>
              <a:rPr lang="en-US" altLang="en-US" sz="1800" dirty="0">
                <a:solidFill>
                  <a:srgbClr val="0070C0"/>
                </a:solidFill>
                <a:latin typeface="Arial" panose="020B0604020202020204" pitchFamily="34" charset="0"/>
                <a:cs typeface="Arial" panose="020B0604020202020204" pitchFamily="34" charset="0"/>
              </a:rPr>
              <a:t>are unlikely to ‘tell on their parents’ </a:t>
            </a:r>
          </a:p>
          <a:p>
            <a:r>
              <a:rPr lang="en-US" altLang="en-US" sz="1800" dirty="0" smtClean="0">
                <a:solidFill>
                  <a:srgbClr val="0070C0"/>
                </a:solidFill>
                <a:latin typeface="Arial" panose="020B0604020202020204" pitchFamily="34" charset="0"/>
                <a:cs typeface="Arial" panose="020B0604020202020204" pitchFamily="34" charset="0"/>
              </a:rPr>
              <a:t>Many </a:t>
            </a:r>
            <a:r>
              <a:rPr lang="en-US" altLang="en-US" sz="1800" dirty="0">
                <a:solidFill>
                  <a:srgbClr val="0070C0"/>
                </a:solidFill>
                <a:latin typeface="Arial" panose="020B0604020202020204" pitchFamily="34" charset="0"/>
                <a:cs typeface="Arial" panose="020B0604020202020204" pitchFamily="34" charset="0"/>
              </a:rPr>
              <a:t>from </a:t>
            </a:r>
            <a:r>
              <a:rPr lang="en-US" altLang="en-US" sz="1800" dirty="0" smtClean="0">
                <a:solidFill>
                  <a:srgbClr val="0070C0"/>
                </a:solidFill>
                <a:latin typeface="Arial" panose="020B0604020202020204" pitchFamily="34" charset="0"/>
                <a:cs typeface="Arial" panose="020B0604020202020204" pitchFamily="34" charset="0"/>
              </a:rPr>
              <a:t>families may give no other cause for concern this is the only </a:t>
            </a:r>
            <a:r>
              <a:rPr lang="en-US" altLang="en-US" sz="1800" dirty="0">
                <a:solidFill>
                  <a:srgbClr val="0070C0"/>
                </a:solidFill>
                <a:latin typeface="Arial" panose="020B0604020202020204" pitchFamily="34" charset="0"/>
                <a:cs typeface="Arial" panose="020B0604020202020204" pitchFamily="34" charset="0"/>
              </a:rPr>
              <a:t>occasion for professional intervention </a:t>
            </a:r>
          </a:p>
          <a:p>
            <a:r>
              <a:rPr lang="en-US" altLang="en-US" sz="1800" dirty="0" smtClean="0">
                <a:solidFill>
                  <a:srgbClr val="0070C0"/>
                </a:solidFill>
                <a:latin typeface="Arial" panose="020B0604020202020204" pitchFamily="34" charset="0"/>
                <a:cs typeface="Arial" panose="020B0604020202020204" pitchFamily="34" charset="0"/>
              </a:rPr>
              <a:t>Once </a:t>
            </a:r>
            <a:r>
              <a:rPr lang="en-US" altLang="en-US" sz="1800" dirty="0">
                <a:solidFill>
                  <a:srgbClr val="0070C0"/>
                </a:solidFill>
                <a:latin typeface="Arial" panose="020B0604020202020204" pitchFamily="34" charset="0"/>
                <a:cs typeface="Arial" panose="020B0604020202020204" pitchFamily="34" charset="0"/>
              </a:rPr>
              <a:t>in a lifetime event </a:t>
            </a:r>
          </a:p>
          <a:p>
            <a:r>
              <a:rPr lang="en-GB" altLang="en-US" sz="1800" dirty="0" smtClean="0">
                <a:solidFill>
                  <a:srgbClr val="0070C0"/>
                </a:solidFill>
                <a:latin typeface="Arial" panose="020B0604020202020204" pitchFamily="34" charset="0"/>
                <a:cs typeface="Arial" panose="020B0604020202020204" pitchFamily="34" charset="0"/>
              </a:rPr>
              <a:t>Honour </a:t>
            </a:r>
            <a:r>
              <a:rPr lang="en-GB" altLang="en-US" sz="1800" dirty="0" smtClean="0">
                <a:solidFill>
                  <a:srgbClr val="0070C0"/>
                </a:solidFill>
                <a:latin typeface="Arial" panose="020B0604020202020204" pitchFamily="34" charset="0"/>
                <a:cs typeface="Arial" panose="020B0604020202020204" pitchFamily="34" charset="0"/>
              </a:rPr>
              <a:t>based abuse and </a:t>
            </a:r>
            <a:r>
              <a:rPr lang="en-GB" altLang="en-US" sz="1800" dirty="0" smtClean="0">
                <a:solidFill>
                  <a:srgbClr val="0070C0"/>
                </a:solidFill>
                <a:latin typeface="Arial" panose="020B0604020202020204" pitchFamily="34" charset="0"/>
                <a:cs typeface="Arial" panose="020B0604020202020204" pitchFamily="34" charset="0"/>
              </a:rPr>
              <a:t>shame if not carried out </a:t>
            </a:r>
            <a:endParaRPr lang="en-GB" altLang="en-US" sz="1800" dirty="0">
              <a:solidFill>
                <a:srgbClr val="0070C0"/>
              </a:solidFill>
              <a:latin typeface="Arial" panose="020B0604020202020204" pitchFamily="34" charset="0"/>
              <a:cs typeface="Arial" panose="020B0604020202020204" pitchFamily="34" charset="0"/>
            </a:endParaRPr>
          </a:p>
          <a:p>
            <a:r>
              <a:rPr lang="en-GB" altLang="en-US" sz="1800" dirty="0" smtClean="0">
                <a:solidFill>
                  <a:srgbClr val="0070C0"/>
                </a:solidFill>
                <a:latin typeface="Arial" panose="020B0604020202020204" pitchFamily="34" charset="0"/>
                <a:cs typeface="Arial" panose="020B0604020202020204" pitchFamily="34" charset="0"/>
              </a:rPr>
              <a:t>Community </a:t>
            </a:r>
            <a:r>
              <a:rPr lang="en-GB" altLang="en-US" sz="1800" dirty="0">
                <a:solidFill>
                  <a:srgbClr val="0070C0"/>
                </a:solidFill>
                <a:latin typeface="Arial" panose="020B0604020202020204" pitchFamily="34" charset="0"/>
                <a:cs typeface="Arial" panose="020B0604020202020204" pitchFamily="34" charset="0"/>
              </a:rPr>
              <a:t>a</a:t>
            </a:r>
            <a:r>
              <a:rPr lang="en-GB" altLang="en-US" sz="1800" dirty="0" smtClean="0">
                <a:solidFill>
                  <a:srgbClr val="0070C0"/>
                </a:solidFill>
                <a:latin typeface="Arial" panose="020B0604020202020204" pitchFamily="34" charset="0"/>
                <a:cs typeface="Arial" panose="020B0604020202020204" pitchFamily="34" charset="0"/>
              </a:rPr>
              <a:t>cceptance </a:t>
            </a:r>
            <a:r>
              <a:rPr lang="en-GB" altLang="en-US" sz="1800" dirty="0">
                <a:solidFill>
                  <a:srgbClr val="0070C0"/>
                </a:solidFill>
                <a:latin typeface="Arial" panose="020B0604020202020204" pitchFamily="34" charset="0"/>
                <a:cs typeface="Arial" panose="020B0604020202020204" pitchFamily="34" charset="0"/>
              </a:rPr>
              <a:t>/ </a:t>
            </a:r>
            <a:r>
              <a:rPr lang="en-GB" altLang="en-US" sz="1800" dirty="0" smtClean="0">
                <a:solidFill>
                  <a:srgbClr val="0070C0"/>
                </a:solidFill>
                <a:latin typeface="Arial" panose="020B0604020202020204" pitchFamily="34" charset="0"/>
                <a:cs typeface="Arial" panose="020B0604020202020204" pitchFamily="34" charset="0"/>
              </a:rPr>
              <a:t>marriage </a:t>
            </a:r>
            <a:endParaRPr lang="en-GB" altLang="en-US" sz="1800" dirty="0">
              <a:solidFill>
                <a:srgbClr val="0070C0"/>
              </a:solidFill>
              <a:latin typeface="Arial" panose="020B0604020202020204" pitchFamily="34" charset="0"/>
              <a:cs typeface="Arial" panose="020B0604020202020204" pitchFamily="34" charset="0"/>
            </a:endParaRPr>
          </a:p>
          <a:p>
            <a:r>
              <a:rPr lang="en-US" altLang="en-US" sz="1800" dirty="0" smtClean="0">
                <a:solidFill>
                  <a:srgbClr val="0070C0"/>
                </a:solidFill>
                <a:latin typeface="Arial" panose="020B0604020202020204" pitchFamily="34" charset="0"/>
                <a:cs typeface="Arial" panose="020B0604020202020204" pitchFamily="34" charset="0"/>
              </a:rPr>
              <a:t>Victim’s </a:t>
            </a:r>
            <a:r>
              <a:rPr lang="en-US" altLang="en-US" sz="1800" dirty="0">
                <a:solidFill>
                  <a:srgbClr val="0070C0"/>
                </a:solidFill>
                <a:latin typeface="Arial" panose="020B0604020202020204" pitchFamily="34" charset="0"/>
                <a:cs typeface="Arial" panose="020B0604020202020204" pitchFamily="34" charset="0"/>
              </a:rPr>
              <a:t>maybe too young to remember </a:t>
            </a:r>
          </a:p>
          <a:p>
            <a:r>
              <a:rPr lang="en-GB" altLang="en-US" sz="1800" dirty="0" smtClean="0">
                <a:solidFill>
                  <a:srgbClr val="0070C0"/>
                </a:solidFill>
                <a:latin typeface="Arial" panose="020B0604020202020204" pitchFamily="34" charset="0"/>
                <a:cs typeface="Arial" panose="020B0604020202020204" pitchFamily="34" charset="0"/>
              </a:rPr>
              <a:t>Language </a:t>
            </a:r>
            <a:r>
              <a:rPr lang="en-GB" altLang="en-US" sz="1800" dirty="0">
                <a:solidFill>
                  <a:srgbClr val="0070C0"/>
                </a:solidFill>
                <a:latin typeface="Arial" panose="020B0604020202020204" pitchFamily="34" charset="0"/>
                <a:cs typeface="Arial" panose="020B0604020202020204" pitchFamily="34" charset="0"/>
              </a:rPr>
              <a:t>/ Immigration status </a:t>
            </a:r>
          </a:p>
          <a:p>
            <a:r>
              <a:rPr lang="en-GB" altLang="en-US" sz="1800" dirty="0" smtClean="0">
                <a:solidFill>
                  <a:srgbClr val="0070C0"/>
                </a:solidFill>
                <a:latin typeface="Arial" panose="020B0604020202020204" pitchFamily="34" charset="0"/>
                <a:cs typeface="Arial" panose="020B0604020202020204" pitchFamily="34" charset="0"/>
              </a:rPr>
              <a:t>Unaware </a:t>
            </a:r>
            <a:r>
              <a:rPr lang="en-GB" altLang="en-US" sz="1800" dirty="0">
                <a:solidFill>
                  <a:srgbClr val="0070C0"/>
                </a:solidFill>
                <a:latin typeface="Arial" panose="020B0604020202020204" pitchFamily="34" charset="0"/>
                <a:cs typeface="Arial" panose="020B0604020202020204" pitchFamily="34" charset="0"/>
              </a:rPr>
              <a:t>of the law </a:t>
            </a:r>
          </a:p>
          <a:p>
            <a:r>
              <a:rPr lang="en-US" altLang="en-US" sz="1800" dirty="0" smtClean="0">
                <a:solidFill>
                  <a:srgbClr val="0070C0"/>
                </a:solidFill>
                <a:latin typeface="Arial" panose="020B0604020202020204" pitchFamily="34" charset="0"/>
                <a:cs typeface="Arial" panose="020B0604020202020204" pitchFamily="34" charset="0"/>
              </a:rPr>
              <a:t>Lack </a:t>
            </a:r>
            <a:r>
              <a:rPr lang="en-US" altLang="en-US" sz="1800" dirty="0">
                <a:solidFill>
                  <a:srgbClr val="0070C0"/>
                </a:solidFill>
                <a:latin typeface="Arial" panose="020B0604020202020204" pitchFamily="34" charset="0"/>
                <a:cs typeface="Arial" panose="020B0604020202020204" pitchFamily="34" charset="0"/>
              </a:rPr>
              <a:t>of understanding of health implications, they may not connect the health complications they suffer as an adult being connected to the FGM they suffered as a child </a:t>
            </a:r>
          </a:p>
          <a:p>
            <a:pPr marL="0" lvl="0" indent="0">
              <a:buNone/>
            </a:pPr>
            <a:endParaRPr lang="en-GB" sz="1800" dirty="0" smtClean="0">
              <a:solidFill>
                <a:srgbClr val="002060"/>
              </a:solidFill>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pPr>
              <a:defRPr/>
            </a:pPr>
            <a:fld id="{82B5C0FF-5D40-4E56-9B56-B285996DA847}" type="slidenum">
              <a:rPr lang="en-GB" smtClean="0"/>
              <a:pPr>
                <a:defRPr/>
              </a:pPr>
              <a:t>10</a:t>
            </a:fld>
            <a:endParaRPr lang="en-GB" dirty="0"/>
          </a:p>
        </p:txBody>
      </p:sp>
    </p:spTree>
    <p:extLst>
      <p:ext uri="{BB962C8B-B14F-4D97-AF65-F5344CB8AC3E}">
        <p14:creationId xmlns:p14="http://schemas.microsoft.com/office/powerpoint/2010/main" val="24517208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80267" y="620688"/>
            <a:ext cx="8229600" cy="720080"/>
          </a:xfrm>
        </p:spPr>
        <p:txBody>
          <a:bodyPr/>
          <a:lstStyle/>
          <a:p>
            <a:pPr algn="l" eaLnBrk="1" hangingPunct="1"/>
            <a:r>
              <a:rPr lang="en-GB" sz="2400" b="1" dirty="0" smtClean="0">
                <a:solidFill>
                  <a:srgbClr val="0070C0"/>
                </a:solidFill>
                <a:latin typeface="Calibri" pitchFamily="34" charset="0"/>
              </a:rPr>
              <a:t>FGM: </a:t>
            </a:r>
            <a:r>
              <a:rPr lang="en-US" altLang="en-US" sz="2400" b="1" dirty="0">
                <a:solidFill>
                  <a:srgbClr val="0070C0"/>
                </a:solidFill>
                <a:latin typeface="+mn-lt"/>
                <a:cs typeface="Arial" panose="020B0604020202020204" pitchFamily="34" charset="0"/>
              </a:rPr>
              <a:t>The Serious Crime Act 2015 </a:t>
            </a:r>
            <a:r>
              <a:rPr lang="en-US" altLang="en-US" sz="2400" b="1" dirty="0">
                <a:solidFill>
                  <a:srgbClr val="002060"/>
                </a:solidFill>
                <a:latin typeface="Arial" pitchFamily="34" charset="0"/>
                <a:cs typeface="Arial" panose="020B0604020202020204" pitchFamily="34" charset="0"/>
              </a:rPr>
              <a:t/>
            </a:r>
            <a:br>
              <a:rPr lang="en-US" altLang="en-US" sz="2400" b="1" dirty="0">
                <a:solidFill>
                  <a:srgbClr val="002060"/>
                </a:solidFill>
                <a:latin typeface="Arial" pitchFamily="34" charset="0"/>
                <a:cs typeface="Arial" panose="020B0604020202020204" pitchFamily="34" charset="0"/>
              </a:rPr>
            </a:br>
            <a:endParaRPr lang="en-GB" sz="2400" dirty="0"/>
          </a:p>
        </p:txBody>
      </p:sp>
      <p:sp>
        <p:nvSpPr>
          <p:cNvPr id="2" name="Slide Number Placeholder 1"/>
          <p:cNvSpPr>
            <a:spLocks noGrp="1"/>
          </p:cNvSpPr>
          <p:nvPr>
            <p:ph type="sldNum" sz="quarter" idx="12"/>
          </p:nvPr>
        </p:nvSpPr>
        <p:spPr/>
        <p:txBody>
          <a:bodyPr/>
          <a:lstStyle/>
          <a:p>
            <a:pPr>
              <a:defRPr/>
            </a:pPr>
            <a:fld id="{3DEB24DF-6C9C-4534-A4FB-0157EC84E38D}" type="slidenum">
              <a:rPr lang="en-GB" smtClean="0"/>
              <a:pPr>
                <a:defRPr/>
              </a:pPr>
              <a:t>11</a:t>
            </a:fld>
            <a:endParaRPr lang="en-GB" dirty="0"/>
          </a:p>
        </p:txBody>
      </p:sp>
      <p:sp>
        <p:nvSpPr>
          <p:cNvPr id="7" name="Rectangle 6"/>
          <p:cNvSpPr/>
          <p:nvPr/>
        </p:nvSpPr>
        <p:spPr>
          <a:xfrm>
            <a:off x="555738" y="1412776"/>
            <a:ext cx="8135938" cy="3877985"/>
          </a:xfrm>
          <a:prstGeom prst="rect">
            <a:avLst/>
          </a:prstGeom>
        </p:spPr>
        <p:txBody>
          <a:bodyPr>
            <a:spAutoFit/>
          </a:bodyPr>
          <a:lstStyle/>
          <a:p>
            <a:pPr>
              <a:defRPr/>
            </a:pPr>
            <a:r>
              <a:rPr lang="en-US" b="1" dirty="0" smtClean="0">
                <a:solidFill>
                  <a:srgbClr val="0070C0"/>
                </a:solidFill>
                <a:latin typeface="Arial" panose="020B0604020202020204" pitchFamily="34" charset="0"/>
                <a:cs typeface="Arial" panose="020B0604020202020204" pitchFamily="34" charset="0"/>
              </a:rPr>
              <a:t>In </a:t>
            </a:r>
            <a:r>
              <a:rPr lang="en-US" b="1" dirty="0">
                <a:solidFill>
                  <a:srgbClr val="0070C0"/>
                </a:solidFill>
                <a:latin typeface="Arial" panose="020B0604020202020204" pitchFamily="34" charset="0"/>
                <a:cs typeface="Arial" panose="020B0604020202020204" pitchFamily="34" charset="0"/>
              </a:rPr>
              <a:t>summary the new powers relating to FGM are: </a:t>
            </a:r>
          </a:p>
          <a:p>
            <a:pPr>
              <a:defRPr/>
            </a:pPr>
            <a:endParaRPr lang="en-US" sz="1600" b="1"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US" sz="1600" dirty="0">
                <a:solidFill>
                  <a:srgbClr val="0070C0"/>
                </a:solidFill>
                <a:latin typeface="Arial" panose="020B0604020202020204" pitchFamily="34" charset="0"/>
                <a:cs typeface="Arial" panose="020B0604020202020204" pitchFamily="34" charset="0"/>
              </a:rPr>
              <a:t>Extends the extra-territorial reach of female genital mutilation offences and providing anonymity to victims. </a:t>
            </a:r>
            <a:r>
              <a:rPr lang="en-US" sz="1600" b="1" dirty="0">
                <a:solidFill>
                  <a:srgbClr val="0070C0"/>
                </a:solidFill>
                <a:latin typeface="Arial" panose="020B0604020202020204" pitchFamily="34" charset="0"/>
                <a:cs typeface="Arial" panose="020B0604020202020204" pitchFamily="34" charset="0"/>
              </a:rPr>
              <a:t>(Sections 70 and 71) </a:t>
            </a:r>
          </a:p>
          <a:p>
            <a:pPr marL="285750" indent="-285750">
              <a:buFont typeface="Arial" panose="020B0604020202020204" pitchFamily="34" charset="0"/>
              <a:buChar char="•"/>
              <a:defRPr/>
            </a:pPr>
            <a:endParaRPr lang="en-US" sz="1600" b="1"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US" sz="1600" dirty="0">
                <a:solidFill>
                  <a:srgbClr val="0070C0"/>
                </a:solidFill>
                <a:latin typeface="Arial" panose="020B0604020202020204" pitchFamily="34" charset="0"/>
                <a:cs typeface="Arial" panose="020B0604020202020204" pitchFamily="34" charset="0"/>
              </a:rPr>
              <a:t>A new offence of failing to protect a girl under 16 from the risk of female genital mutilation. </a:t>
            </a:r>
            <a:r>
              <a:rPr lang="en-US" sz="1600" b="1" dirty="0">
                <a:solidFill>
                  <a:srgbClr val="0070C0"/>
                </a:solidFill>
                <a:latin typeface="Arial" panose="020B0604020202020204" pitchFamily="34" charset="0"/>
                <a:cs typeface="Arial" panose="020B0604020202020204" pitchFamily="34" charset="0"/>
              </a:rPr>
              <a:t>(Section 72) </a:t>
            </a:r>
          </a:p>
          <a:p>
            <a:pPr marL="285750" indent="-285750">
              <a:buFont typeface="Arial" panose="020B0604020202020204" pitchFamily="34" charset="0"/>
              <a:buChar char="•"/>
              <a:defRPr/>
            </a:pPr>
            <a:endParaRPr lang="en-US" sz="1600" b="1"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US" sz="1600" dirty="0">
                <a:solidFill>
                  <a:srgbClr val="0070C0"/>
                </a:solidFill>
                <a:latin typeface="Arial" panose="020B0604020202020204" pitchFamily="34" charset="0"/>
                <a:cs typeface="Arial" panose="020B0604020202020204" pitchFamily="34" charset="0"/>
              </a:rPr>
              <a:t>Provision for female genital mutilation protection orders to protect victims and likely victims. </a:t>
            </a:r>
            <a:r>
              <a:rPr lang="en-US" sz="1600" b="1" dirty="0">
                <a:solidFill>
                  <a:srgbClr val="0070C0"/>
                </a:solidFill>
                <a:latin typeface="Arial" panose="020B0604020202020204" pitchFamily="34" charset="0"/>
                <a:cs typeface="Arial" panose="020B0604020202020204" pitchFamily="34" charset="0"/>
              </a:rPr>
              <a:t>(Section 73) </a:t>
            </a:r>
          </a:p>
          <a:p>
            <a:pPr marL="285750" indent="-285750">
              <a:buFont typeface="Arial" panose="020B0604020202020204" pitchFamily="34" charset="0"/>
              <a:buChar char="•"/>
              <a:defRPr/>
            </a:pPr>
            <a:endParaRPr lang="en-US" sz="1600" b="1"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US" sz="1600" b="1" dirty="0">
                <a:solidFill>
                  <a:srgbClr val="0070C0"/>
                </a:solidFill>
                <a:latin typeface="Arial" panose="020B0604020202020204" pitchFamily="34" charset="0"/>
                <a:cs typeface="Arial" panose="020B0604020202020204" pitchFamily="34" charset="0"/>
              </a:rPr>
              <a:t>A new duty on professionals to notify the police of acts of female genital mutilation. (Section 74) </a:t>
            </a:r>
          </a:p>
          <a:p>
            <a:pPr>
              <a:defRPr/>
            </a:pPr>
            <a:endParaRPr lang="en-US" dirty="0">
              <a:solidFill>
                <a:srgbClr val="002060"/>
              </a:solidFill>
              <a:latin typeface="Arial" panose="020B0604020202020204" pitchFamily="34" charset="0"/>
              <a:cs typeface="Arial" panose="020B0604020202020204" pitchFamily="34" charset="0"/>
            </a:endParaRPr>
          </a:p>
          <a:p>
            <a:pPr>
              <a:defRPr/>
            </a:pPr>
            <a:endParaRPr lang="en-GB"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90032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ChangeArrowheads="1"/>
          </p:cNvSpPr>
          <p:nvPr/>
        </p:nvSpPr>
        <p:spPr bwMode="auto">
          <a:xfrm>
            <a:off x="542579" y="1196752"/>
            <a:ext cx="7920682" cy="769441"/>
          </a:xfrm>
          <a:prstGeom prst="rect">
            <a:avLst/>
          </a:prstGeom>
          <a:noFill/>
          <a:ln w="9525">
            <a:noFill/>
            <a:miter lim="800000"/>
            <a:headEnd/>
            <a:tailEnd/>
          </a:ln>
        </p:spPr>
        <p:txBody>
          <a:bodyPr wrap="square">
            <a:spAutoFit/>
          </a:bodyPr>
          <a:lstStyle/>
          <a:p>
            <a:endParaRPr lang="en-GB" sz="2200" dirty="0" smtClean="0">
              <a:solidFill>
                <a:srgbClr val="003366"/>
              </a:solidFill>
              <a:cs typeface="Arial" panose="020B0604020202020204" pitchFamily="34" charset="0"/>
            </a:endParaRPr>
          </a:p>
          <a:p>
            <a:endParaRPr lang="en-GB" sz="2200" dirty="0">
              <a:solidFill>
                <a:srgbClr val="003366"/>
              </a:solidFill>
              <a:cs typeface="Arial" panose="020B0604020202020204" pitchFamily="34" charset="0"/>
            </a:endParaRPr>
          </a:p>
        </p:txBody>
      </p:sp>
      <p:sp>
        <p:nvSpPr>
          <p:cNvPr id="3" name="Title 2"/>
          <p:cNvSpPr>
            <a:spLocks noGrp="1"/>
          </p:cNvSpPr>
          <p:nvPr>
            <p:ph type="title"/>
          </p:nvPr>
        </p:nvSpPr>
        <p:spPr>
          <a:xfrm>
            <a:off x="518864" y="274638"/>
            <a:ext cx="8229600" cy="1143000"/>
          </a:xfrm>
        </p:spPr>
        <p:txBody>
          <a:bodyPr/>
          <a:lstStyle/>
          <a:p>
            <a:pPr lvl="0" algn="l" eaLnBrk="1" hangingPunct="1"/>
            <a:r>
              <a:rPr lang="en-GB" sz="2800" b="1" dirty="0" smtClean="0">
                <a:solidFill>
                  <a:srgbClr val="002060"/>
                </a:solidFill>
                <a:latin typeface="Calibri" pitchFamily="34" charset="0"/>
              </a:rPr>
              <a:t/>
            </a:r>
            <a:br>
              <a:rPr lang="en-GB" sz="2800" b="1" dirty="0" smtClean="0">
                <a:solidFill>
                  <a:srgbClr val="002060"/>
                </a:solidFill>
                <a:latin typeface="Calibri" pitchFamily="34" charset="0"/>
              </a:rPr>
            </a:br>
            <a:r>
              <a:rPr lang="en-GB" sz="2800" b="1" dirty="0" smtClean="0">
                <a:solidFill>
                  <a:srgbClr val="0070C0"/>
                </a:solidFill>
                <a:latin typeface="Calibri" pitchFamily="34" charset="0"/>
              </a:rPr>
              <a:t>Mandatory Reporting on Known Cases of FGM – October 2015</a:t>
            </a:r>
            <a:r>
              <a:rPr lang="en-GB" sz="2400" b="1" dirty="0">
                <a:solidFill>
                  <a:srgbClr val="003366"/>
                </a:solidFill>
                <a:latin typeface="Calibri" pitchFamily="34" charset="0"/>
              </a:rPr>
              <a:t/>
            </a:r>
            <a:br>
              <a:rPr lang="en-GB" sz="2400" b="1" dirty="0">
                <a:solidFill>
                  <a:srgbClr val="003366"/>
                </a:solidFill>
                <a:latin typeface="Calibri" pitchFamily="34" charset="0"/>
              </a:rPr>
            </a:br>
            <a:endParaRPr lang="en-GB" dirty="0"/>
          </a:p>
        </p:txBody>
      </p:sp>
      <p:sp>
        <p:nvSpPr>
          <p:cNvPr id="5" name="Content Placeholder 4"/>
          <p:cNvSpPr>
            <a:spLocks noGrp="1"/>
          </p:cNvSpPr>
          <p:nvPr>
            <p:ph idx="1"/>
          </p:nvPr>
        </p:nvSpPr>
        <p:spPr>
          <a:xfrm>
            <a:off x="457200" y="1600201"/>
            <a:ext cx="8229600" cy="4207594"/>
          </a:xfrm>
        </p:spPr>
        <p:txBody>
          <a:bodyPr/>
          <a:lstStyle/>
          <a:p>
            <a:r>
              <a:rPr lang="en-GB" sz="2000" dirty="0">
                <a:solidFill>
                  <a:srgbClr val="0070C0"/>
                </a:solidFill>
                <a:latin typeface="Arial" panose="020B0604020202020204" pitchFamily="34" charset="0"/>
                <a:cs typeface="Arial" panose="020B0604020202020204" pitchFamily="34" charset="0"/>
              </a:rPr>
              <a:t>From 31st October 2015, all regulated professionals (health, teachers, social workers) are required to report </a:t>
            </a:r>
            <a:r>
              <a:rPr lang="en-GB" sz="2000" dirty="0" smtClean="0">
                <a:solidFill>
                  <a:srgbClr val="0070C0"/>
                </a:solidFill>
                <a:latin typeface="Arial" panose="020B0604020202020204" pitchFamily="34" charset="0"/>
                <a:cs typeface="Arial" panose="020B0604020202020204" pitchFamily="34" charset="0"/>
              </a:rPr>
              <a:t>all known cases </a:t>
            </a:r>
            <a:r>
              <a:rPr lang="en-GB" sz="2000" dirty="0">
                <a:solidFill>
                  <a:srgbClr val="0070C0"/>
                </a:solidFill>
                <a:latin typeface="Arial" panose="020B0604020202020204" pitchFamily="34" charset="0"/>
                <a:cs typeface="Arial" panose="020B0604020202020204" pitchFamily="34" charset="0"/>
              </a:rPr>
              <a:t>of FGM in girls under 18s which they identify in the course of their professional work direct to the </a:t>
            </a:r>
            <a:r>
              <a:rPr lang="en-GB" sz="2000" dirty="0" smtClean="0">
                <a:solidFill>
                  <a:srgbClr val="0070C0"/>
                </a:solidFill>
                <a:latin typeface="Arial" panose="020B0604020202020204" pitchFamily="34" charset="0"/>
                <a:cs typeface="Arial" panose="020B0604020202020204" pitchFamily="34" charset="0"/>
              </a:rPr>
              <a:t>police</a:t>
            </a:r>
            <a:r>
              <a:rPr lang="en-GB" sz="2000" dirty="0">
                <a:solidFill>
                  <a:srgbClr val="0070C0"/>
                </a:solidFill>
                <a:latin typeface="Arial" panose="020B0604020202020204" pitchFamily="34" charset="0"/>
                <a:cs typeface="Arial" panose="020B0604020202020204" pitchFamily="34" charset="0"/>
              </a:rPr>
              <a:t>. </a:t>
            </a:r>
            <a:endParaRPr lang="en-GB" sz="2000" dirty="0" smtClean="0">
              <a:solidFill>
                <a:srgbClr val="0070C0"/>
              </a:solidFill>
              <a:latin typeface="Arial" panose="020B0604020202020204" pitchFamily="34" charset="0"/>
              <a:cs typeface="Arial" panose="020B0604020202020204" pitchFamily="34" charset="0"/>
            </a:endParaRPr>
          </a:p>
          <a:p>
            <a:r>
              <a:rPr lang="en-GB" sz="2000" dirty="0" smtClean="0">
                <a:solidFill>
                  <a:srgbClr val="0070C0"/>
                </a:solidFill>
                <a:latin typeface="Arial" panose="020B0604020202020204" pitchFamily="34" charset="0"/>
                <a:cs typeface="Arial" panose="020B0604020202020204" pitchFamily="34" charset="0"/>
              </a:rPr>
              <a:t>The </a:t>
            </a:r>
            <a:r>
              <a:rPr lang="en-GB" sz="2000" dirty="0">
                <a:solidFill>
                  <a:srgbClr val="0070C0"/>
                </a:solidFill>
                <a:latin typeface="Arial" panose="020B0604020202020204" pitchFamily="34" charset="0"/>
                <a:cs typeface="Arial" panose="020B0604020202020204" pitchFamily="34" charset="0"/>
              </a:rPr>
              <a:t>duty applies to any teacher who is employed or engaged to carry out ‘teaching work’, whether or not they have qualified teacher status, in maintained schools, academies, free schools, independent schools, non-maintained special schools, sixth form colleges, 16-19 </a:t>
            </a:r>
            <a:r>
              <a:rPr lang="en-GB" sz="2000" dirty="0" smtClean="0">
                <a:solidFill>
                  <a:srgbClr val="0070C0"/>
                </a:solidFill>
                <a:latin typeface="Arial" panose="020B0604020202020204" pitchFamily="34" charset="0"/>
                <a:cs typeface="Arial" panose="020B0604020202020204" pitchFamily="34" charset="0"/>
              </a:rPr>
              <a:t>academies.</a:t>
            </a:r>
          </a:p>
          <a:p>
            <a:r>
              <a:rPr lang="en-GB" sz="2000" dirty="0" smtClean="0">
                <a:solidFill>
                  <a:srgbClr val="0070C0"/>
                </a:solidFill>
                <a:latin typeface="Arial" panose="020B0604020202020204" pitchFamily="34" charset="0"/>
                <a:cs typeface="Arial" panose="020B0604020202020204" pitchFamily="34" charset="0"/>
              </a:rPr>
              <a:t>This </a:t>
            </a:r>
            <a:r>
              <a:rPr lang="en-GB" sz="2000" dirty="0">
                <a:solidFill>
                  <a:srgbClr val="0070C0"/>
                </a:solidFill>
                <a:latin typeface="Arial" panose="020B0604020202020204" pitchFamily="34" charset="0"/>
                <a:cs typeface="Arial" panose="020B0604020202020204" pitchFamily="34" charset="0"/>
              </a:rPr>
              <a:t>is a personal duty; it cannot be transferred to anyone else</a:t>
            </a:r>
            <a:r>
              <a:rPr lang="en-GB" sz="2000" dirty="0" smtClean="0">
                <a:solidFill>
                  <a:srgbClr val="0070C0"/>
                </a:solidFill>
                <a:latin typeface="Arial" panose="020B0604020202020204" pitchFamily="34" charset="0"/>
                <a:cs typeface="Arial" panose="020B0604020202020204" pitchFamily="34" charset="0"/>
              </a:rPr>
              <a:t>.</a:t>
            </a:r>
          </a:p>
          <a:p>
            <a:r>
              <a:rPr lang="en-GB" sz="2000" dirty="0">
                <a:solidFill>
                  <a:srgbClr val="0070C0"/>
                </a:solidFill>
                <a:latin typeface="Arial" panose="020B0604020202020204" pitchFamily="34" charset="0"/>
                <a:cs typeface="Arial" panose="020B0604020202020204" pitchFamily="34" charset="0"/>
              </a:rPr>
              <a:t>Failure to report is not a criminal offence but may lead to local disciplinary proceedings</a:t>
            </a:r>
            <a:r>
              <a:rPr lang="en-GB" sz="2000" dirty="0">
                <a:solidFill>
                  <a:srgbClr val="0070C0"/>
                </a:solidFill>
              </a:rPr>
              <a:t>.</a:t>
            </a:r>
          </a:p>
          <a:p>
            <a:endParaRPr lang="en-GB" sz="1600" dirty="0"/>
          </a:p>
          <a:p>
            <a:pPr marL="0" indent="0">
              <a:buNone/>
            </a:pPr>
            <a:endParaRPr lang="en-GB" sz="1600" dirty="0"/>
          </a:p>
        </p:txBody>
      </p:sp>
      <p:sp>
        <p:nvSpPr>
          <p:cNvPr id="2" name="Slide Number Placeholder 1"/>
          <p:cNvSpPr>
            <a:spLocks noGrp="1"/>
          </p:cNvSpPr>
          <p:nvPr>
            <p:ph type="sldNum" sz="quarter" idx="12"/>
          </p:nvPr>
        </p:nvSpPr>
        <p:spPr/>
        <p:txBody>
          <a:bodyPr/>
          <a:lstStyle/>
          <a:p>
            <a:pPr>
              <a:defRPr/>
            </a:pPr>
            <a:fld id="{3DEB24DF-6C9C-4534-A4FB-0157EC84E38D}" type="slidenum">
              <a:rPr lang="en-GB" smtClean="0"/>
              <a:pPr>
                <a:defRPr/>
              </a:pPr>
              <a:t>12</a:t>
            </a:fld>
            <a:endParaRPr lang="en-GB" dirty="0"/>
          </a:p>
        </p:txBody>
      </p:sp>
    </p:spTree>
    <p:extLst>
      <p:ext uri="{BB962C8B-B14F-4D97-AF65-F5344CB8AC3E}">
        <p14:creationId xmlns:p14="http://schemas.microsoft.com/office/powerpoint/2010/main" val="32789071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n-GB" sz="3200" b="1" dirty="0" smtClean="0">
                <a:solidFill>
                  <a:srgbClr val="0070C0"/>
                </a:solidFill>
              </a:rPr>
              <a:t>‘Known’ Cases</a:t>
            </a:r>
            <a:endParaRPr lang="en-GB" sz="3200" b="1" dirty="0">
              <a:solidFill>
                <a:srgbClr val="0070C0"/>
              </a:solidFill>
            </a:endParaRPr>
          </a:p>
        </p:txBody>
      </p:sp>
      <p:sp>
        <p:nvSpPr>
          <p:cNvPr id="5" name="Content Placeholder 4"/>
          <p:cNvSpPr>
            <a:spLocks noGrp="1"/>
          </p:cNvSpPr>
          <p:nvPr>
            <p:ph idx="1"/>
          </p:nvPr>
        </p:nvSpPr>
        <p:spPr>
          <a:xfrm>
            <a:off x="457200" y="1268760"/>
            <a:ext cx="8229600" cy="4536504"/>
          </a:xfrm>
        </p:spPr>
        <p:txBody>
          <a:bodyPr/>
          <a:lstStyle/>
          <a:p>
            <a:pPr marL="0" indent="0">
              <a:buNone/>
            </a:pPr>
            <a:r>
              <a:rPr lang="en-GB" sz="2400" dirty="0">
                <a:solidFill>
                  <a:srgbClr val="0070C0"/>
                </a:solidFill>
              </a:rPr>
              <a:t>‘Known’ cases are defined as those where a teacher:</a:t>
            </a:r>
          </a:p>
          <a:p>
            <a:r>
              <a:rPr lang="en-GB" sz="2400" b="1" dirty="0" smtClean="0">
                <a:solidFill>
                  <a:srgbClr val="0070C0"/>
                </a:solidFill>
              </a:rPr>
              <a:t>is </a:t>
            </a:r>
            <a:r>
              <a:rPr lang="en-GB" sz="2400" b="1" dirty="0">
                <a:solidFill>
                  <a:srgbClr val="0070C0"/>
                </a:solidFill>
              </a:rPr>
              <a:t>informed by a girl under 18 that an act of FGM has been carried out on her</a:t>
            </a:r>
            <a:r>
              <a:rPr lang="en-GB" sz="2400" dirty="0">
                <a:solidFill>
                  <a:srgbClr val="0070C0"/>
                </a:solidFill>
              </a:rPr>
              <a:t>; or </a:t>
            </a:r>
          </a:p>
          <a:p>
            <a:r>
              <a:rPr lang="en-GB" sz="2400" b="1" dirty="0" smtClean="0">
                <a:solidFill>
                  <a:srgbClr val="0070C0"/>
                </a:solidFill>
              </a:rPr>
              <a:t>observes </a:t>
            </a:r>
            <a:r>
              <a:rPr lang="en-GB" sz="2400" b="1" dirty="0">
                <a:solidFill>
                  <a:srgbClr val="0070C0"/>
                </a:solidFill>
              </a:rPr>
              <a:t>physical signs which appear to show that an act of FGM has been carried out on a girl under 18 and they have no reason to believe that the act was necessary for the </a:t>
            </a:r>
            <a:r>
              <a:rPr lang="en-GB" sz="2400" b="1" dirty="0" smtClean="0">
                <a:solidFill>
                  <a:srgbClr val="0070C0"/>
                </a:solidFill>
              </a:rPr>
              <a:t>girl’s physical </a:t>
            </a:r>
            <a:r>
              <a:rPr lang="en-GB" sz="2400" b="1" dirty="0">
                <a:solidFill>
                  <a:srgbClr val="0070C0"/>
                </a:solidFill>
              </a:rPr>
              <a:t>or mental health or for purposes connected with labour or </a:t>
            </a:r>
            <a:r>
              <a:rPr lang="en-GB" sz="2400" b="1" dirty="0" smtClean="0">
                <a:solidFill>
                  <a:srgbClr val="0070C0"/>
                </a:solidFill>
              </a:rPr>
              <a:t>birth</a:t>
            </a:r>
            <a:r>
              <a:rPr lang="en-GB" sz="2400" dirty="0" smtClean="0">
                <a:solidFill>
                  <a:srgbClr val="0070C0"/>
                </a:solidFill>
              </a:rPr>
              <a:t>. </a:t>
            </a:r>
            <a:endParaRPr lang="en-GB" sz="2400" dirty="0">
              <a:solidFill>
                <a:srgbClr val="0070C0"/>
              </a:solidFill>
            </a:endParaRPr>
          </a:p>
          <a:p>
            <a:pPr marL="0" indent="0">
              <a:buNone/>
            </a:pPr>
            <a:r>
              <a:rPr lang="en-GB" sz="2400" dirty="0">
                <a:solidFill>
                  <a:srgbClr val="0070C0"/>
                </a:solidFill>
              </a:rPr>
              <a:t>The duty does </a:t>
            </a:r>
            <a:r>
              <a:rPr lang="en-GB" sz="2400" i="1" dirty="0">
                <a:solidFill>
                  <a:srgbClr val="0070C0"/>
                </a:solidFill>
              </a:rPr>
              <a:t>not</a:t>
            </a:r>
            <a:r>
              <a:rPr lang="en-GB" sz="2400" dirty="0">
                <a:solidFill>
                  <a:srgbClr val="0070C0"/>
                </a:solidFill>
              </a:rPr>
              <a:t> apply in suspected cases or if a teacher identifies a child at risk of FGM but these concerns should be reported to the Designated Safeguarding Lead within the school in any event. </a:t>
            </a:r>
          </a:p>
          <a:p>
            <a:endParaRPr lang="en-GB" dirty="0"/>
          </a:p>
        </p:txBody>
      </p:sp>
      <p:sp>
        <p:nvSpPr>
          <p:cNvPr id="3" name="Slide Number Placeholder 2"/>
          <p:cNvSpPr>
            <a:spLocks noGrp="1"/>
          </p:cNvSpPr>
          <p:nvPr>
            <p:ph type="sldNum" sz="quarter" idx="12"/>
          </p:nvPr>
        </p:nvSpPr>
        <p:spPr/>
        <p:txBody>
          <a:bodyPr/>
          <a:lstStyle/>
          <a:p>
            <a:pPr>
              <a:defRPr/>
            </a:pPr>
            <a:fld id="{08F946BF-5BDB-4538-8F8F-15D99A7053F2}" type="slidenum">
              <a:rPr lang="en-GB" smtClean="0"/>
              <a:pPr>
                <a:defRPr/>
              </a:pPr>
              <a:t>13</a:t>
            </a:fld>
            <a:endParaRPr lang="en-GB" dirty="0"/>
          </a:p>
        </p:txBody>
      </p:sp>
    </p:spTree>
    <p:extLst>
      <p:ext uri="{BB962C8B-B14F-4D97-AF65-F5344CB8AC3E}">
        <p14:creationId xmlns:p14="http://schemas.microsoft.com/office/powerpoint/2010/main" val="11074624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609600" y="1122288"/>
            <a:ext cx="8077200" cy="4895349"/>
          </a:xfrm>
          <a:prstGeom prst="rect">
            <a:avLst/>
          </a:prstGeom>
          <a:noFill/>
          <a:ln w="9525">
            <a:noFill/>
            <a:miter lim="800000"/>
            <a:headEnd/>
            <a:tailEnd/>
          </a:ln>
        </p:spPr>
        <p:txBody>
          <a:bodyPr/>
          <a:lstStyle/>
          <a:p>
            <a:pPr marL="228600" indent="-228600">
              <a:buFont typeface="Arial" panose="020B0604020202020204" pitchFamily="34" charset="0"/>
              <a:buChar char="•"/>
            </a:pPr>
            <a:r>
              <a:rPr lang="en-GB" altLang="en-US" b="1" dirty="0" smtClean="0">
                <a:solidFill>
                  <a:srgbClr val="0070C0"/>
                </a:solidFill>
                <a:cs typeface="Arial" panose="020B0604020202020204" pitchFamily="34" charset="0"/>
              </a:rPr>
              <a:t>‘</a:t>
            </a:r>
            <a:r>
              <a:rPr lang="en-GB" altLang="en-US" b="1" dirty="0">
                <a:solidFill>
                  <a:srgbClr val="0070C0"/>
                </a:solidFill>
                <a:cs typeface="Arial" panose="020B0604020202020204" pitchFamily="34" charset="0"/>
              </a:rPr>
              <a:t>At risk’ – </a:t>
            </a:r>
            <a:r>
              <a:rPr lang="en-GB" altLang="en-US" dirty="0">
                <a:solidFill>
                  <a:srgbClr val="0070C0"/>
                </a:solidFill>
                <a:cs typeface="Arial" panose="020B0604020202020204" pitchFamily="34" charset="0"/>
              </a:rPr>
              <a:t>this would relate to situations whereby the child victim is at risk of FGM </a:t>
            </a:r>
            <a:r>
              <a:rPr lang="en-GB" altLang="en-US" b="1" u="sng" dirty="0">
                <a:solidFill>
                  <a:srgbClr val="0070C0"/>
                </a:solidFill>
                <a:cs typeface="Arial" panose="020B0604020202020204" pitchFamily="34" charset="0"/>
              </a:rPr>
              <a:t>being</a:t>
            </a:r>
            <a:r>
              <a:rPr lang="en-GB" altLang="en-US" dirty="0">
                <a:solidFill>
                  <a:srgbClr val="0070C0"/>
                </a:solidFill>
                <a:cs typeface="Arial" panose="020B0604020202020204" pitchFamily="34" charset="0"/>
              </a:rPr>
              <a:t> performed, </a:t>
            </a:r>
            <a:r>
              <a:rPr lang="en-GB" altLang="en-US" b="1" u="sng" dirty="0">
                <a:solidFill>
                  <a:srgbClr val="0070C0"/>
                </a:solidFill>
                <a:cs typeface="Arial" panose="020B0604020202020204" pitchFamily="34" charset="0"/>
              </a:rPr>
              <a:t>suspected</a:t>
            </a:r>
            <a:r>
              <a:rPr lang="en-GB" altLang="en-US" dirty="0">
                <a:solidFill>
                  <a:srgbClr val="0070C0"/>
                </a:solidFill>
                <a:cs typeface="Arial" panose="020B0604020202020204" pitchFamily="34" charset="0"/>
              </a:rPr>
              <a:t> of </a:t>
            </a:r>
            <a:r>
              <a:rPr lang="en-GB" altLang="en-US" b="1" u="sng" dirty="0">
                <a:solidFill>
                  <a:srgbClr val="0070C0"/>
                </a:solidFill>
                <a:cs typeface="Arial" panose="020B0604020202020204" pitchFamily="34" charset="0"/>
              </a:rPr>
              <a:t>being </a:t>
            </a:r>
            <a:r>
              <a:rPr lang="en-GB" altLang="en-US" dirty="0">
                <a:solidFill>
                  <a:srgbClr val="0070C0"/>
                </a:solidFill>
                <a:cs typeface="Arial" panose="020B0604020202020204" pitchFamily="34" charset="0"/>
              </a:rPr>
              <a:t>performed or </a:t>
            </a:r>
            <a:r>
              <a:rPr lang="en-GB" altLang="en-US" b="1" u="sng" dirty="0">
                <a:solidFill>
                  <a:srgbClr val="0070C0"/>
                </a:solidFill>
                <a:cs typeface="Arial" panose="020B0604020202020204" pitchFamily="34" charset="0"/>
              </a:rPr>
              <a:t>suspected</a:t>
            </a:r>
            <a:r>
              <a:rPr lang="en-GB" altLang="en-US" u="sng" dirty="0">
                <a:solidFill>
                  <a:srgbClr val="0070C0"/>
                </a:solidFill>
                <a:cs typeface="Arial" panose="020B0604020202020204" pitchFamily="34" charset="0"/>
              </a:rPr>
              <a:t> </a:t>
            </a:r>
            <a:r>
              <a:rPr lang="en-GB" altLang="en-US" dirty="0">
                <a:solidFill>
                  <a:srgbClr val="0070C0"/>
                </a:solidFill>
                <a:cs typeface="Arial" panose="020B0604020202020204" pitchFamily="34" charset="0"/>
              </a:rPr>
              <a:t>of </a:t>
            </a:r>
            <a:r>
              <a:rPr lang="en-GB" altLang="en-US" b="1" u="sng" dirty="0">
                <a:solidFill>
                  <a:srgbClr val="0070C0"/>
                </a:solidFill>
                <a:cs typeface="Arial" panose="020B0604020202020204" pitchFamily="34" charset="0"/>
              </a:rPr>
              <a:t>having been</a:t>
            </a:r>
            <a:r>
              <a:rPr lang="en-GB" altLang="en-US" dirty="0">
                <a:solidFill>
                  <a:srgbClr val="0070C0"/>
                </a:solidFill>
                <a:cs typeface="Arial" panose="020B0604020202020204" pitchFamily="34" charset="0"/>
              </a:rPr>
              <a:t> performed. In these scenarios, </a:t>
            </a:r>
            <a:r>
              <a:rPr lang="en-GB" dirty="0" smtClean="0">
                <a:solidFill>
                  <a:srgbClr val="0070C0"/>
                </a:solidFill>
                <a:cs typeface="Arial" panose="020B0604020202020204" pitchFamily="34" charset="0"/>
              </a:rPr>
              <a:t> </a:t>
            </a:r>
            <a:r>
              <a:rPr lang="en-GB" dirty="0">
                <a:solidFill>
                  <a:srgbClr val="0070C0"/>
                </a:solidFill>
                <a:cs typeface="Arial" panose="020B0604020202020204" pitchFamily="34" charset="0"/>
              </a:rPr>
              <a:t>talk to the Designated Safeguarding Lead within school in accordance with the School’s Safeguarding Policy to </a:t>
            </a:r>
            <a:r>
              <a:rPr lang="en-GB" dirty="0" smtClean="0">
                <a:solidFill>
                  <a:srgbClr val="0070C0"/>
                </a:solidFill>
                <a:cs typeface="Arial" panose="020B0604020202020204" pitchFamily="34" charset="0"/>
              </a:rPr>
              <a:t>complete of a Multi-Agency Referral Form (MARF).</a:t>
            </a:r>
            <a:endParaRPr lang="en-GB" dirty="0" smtClean="0">
              <a:solidFill>
                <a:srgbClr val="0070C0"/>
              </a:solidFill>
              <a:cs typeface="Arial" panose="020B0604020202020204" pitchFamily="34" charset="0"/>
            </a:endParaRPr>
          </a:p>
          <a:p>
            <a:endParaRPr lang="en-GB" dirty="0" smtClean="0">
              <a:solidFill>
                <a:srgbClr val="0070C0"/>
              </a:solidFill>
              <a:cs typeface="Arial" panose="020B0604020202020204" pitchFamily="34" charset="0"/>
            </a:endParaRPr>
          </a:p>
          <a:p>
            <a:pPr marL="228600" indent="-228600">
              <a:buFont typeface="Arial" panose="020B0604020202020204" pitchFamily="34" charset="0"/>
              <a:buChar char="•"/>
            </a:pPr>
            <a:r>
              <a:rPr lang="en-GB" altLang="en-US" dirty="0" smtClean="0">
                <a:solidFill>
                  <a:srgbClr val="0070C0"/>
                </a:solidFill>
                <a:cs typeface="Arial" panose="020B0604020202020204" pitchFamily="34" charset="0"/>
              </a:rPr>
              <a:t> </a:t>
            </a:r>
            <a:r>
              <a:rPr lang="en-GB" altLang="en-US" dirty="0">
                <a:solidFill>
                  <a:srgbClr val="0070C0"/>
                </a:solidFill>
                <a:cs typeface="Arial" panose="020B0604020202020204" pitchFamily="34" charset="0"/>
              </a:rPr>
              <a:t>“</a:t>
            </a:r>
            <a:r>
              <a:rPr lang="en-GB" altLang="en-US" b="1" dirty="0">
                <a:solidFill>
                  <a:srgbClr val="0070C0"/>
                </a:solidFill>
                <a:cs typeface="Arial" panose="020B0604020202020204" pitchFamily="34" charset="0"/>
              </a:rPr>
              <a:t>Mandatory Reporting Duty</a:t>
            </a:r>
            <a:r>
              <a:rPr lang="en-GB" altLang="en-US" dirty="0">
                <a:solidFill>
                  <a:srgbClr val="0070C0"/>
                </a:solidFill>
                <a:cs typeface="Arial" panose="020B0604020202020204" pitchFamily="34" charset="0"/>
              </a:rPr>
              <a:t>” – this is the new reporting system, which would relate to </a:t>
            </a:r>
            <a:r>
              <a:rPr lang="en-GB" altLang="en-US" b="1" u="sng" dirty="0">
                <a:solidFill>
                  <a:srgbClr val="0070C0"/>
                </a:solidFill>
                <a:cs typeface="Arial" panose="020B0604020202020204" pitchFamily="34" charset="0"/>
              </a:rPr>
              <a:t>known</a:t>
            </a:r>
            <a:r>
              <a:rPr lang="en-GB" altLang="en-US" dirty="0">
                <a:solidFill>
                  <a:srgbClr val="0070C0"/>
                </a:solidFill>
                <a:cs typeface="Arial" panose="020B0604020202020204" pitchFamily="34" charset="0"/>
              </a:rPr>
              <a:t> cases of FGM that </a:t>
            </a:r>
            <a:r>
              <a:rPr lang="en-GB" altLang="en-US" b="1" u="sng" dirty="0">
                <a:solidFill>
                  <a:srgbClr val="0070C0"/>
                </a:solidFill>
                <a:cs typeface="Arial" panose="020B0604020202020204" pitchFamily="34" charset="0"/>
              </a:rPr>
              <a:t>have</a:t>
            </a:r>
            <a:r>
              <a:rPr lang="en-GB" altLang="en-US" dirty="0">
                <a:solidFill>
                  <a:srgbClr val="0070C0"/>
                </a:solidFill>
                <a:cs typeface="Arial" panose="020B0604020202020204" pitchFamily="34" charset="0"/>
              </a:rPr>
              <a:t> occurred already. “Known” would be where it has been </a:t>
            </a:r>
            <a:r>
              <a:rPr lang="en-GB" altLang="en-US" b="1" u="sng" dirty="0">
                <a:solidFill>
                  <a:srgbClr val="0070C0"/>
                </a:solidFill>
                <a:cs typeface="Arial" panose="020B0604020202020204" pitchFamily="34" charset="0"/>
              </a:rPr>
              <a:t>directly</a:t>
            </a:r>
            <a:r>
              <a:rPr lang="en-GB" altLang="en-US" dirty="0">
                <a:solidFill>
                  <a:srgbClr val="0070C0"/>
                </a:solidFill>
                <a:cs typeface="Arial" panose="020B0604020202020204" pitchFamily="34" charset="0"/>
              </a:rPr>
              <a:t> disclosed by the victim to the professional that they have had FGM or where the professional has visually identified FGM. </a:t>
            </a:r>
            <a:r>
              <a:rPr lang="en-GB" altLang="en-US" dirty="0" smtClean="0">
                <a:solidFill>
                  <a:srgbClr val="0070C0"/>
                </a:solidFill>
                <a:cs typeface="Arial" panose="020B0604020202020204" pitchFamily="34" charset="0"/>
              </a:rPr>
              <a:t>In this situation, </a:t>
            </a:r>
            <a:r>
              <a:rPr lang="en-GB" altLang="en-US" dirty="0">
                <a:solidFill>
                  <a:srgbClr val="0070C0"/>
                </a:solidFill>
                <a:cs typeface="Arial" panose="020B0604020202020204" pitchFamily="34" charset="0"/>
              </a:rPr>
              <a:t>you must report your concerns to the police without delay </a:t>
            </a:r>
            <a:r>
              <a:rPr lang="en-GB" altLang="en-US" dirty="0" smtClean="0">
                <a:solidFill>
                  <a:srgbClr val="0070C0"/>
                </a:solidFill>
                <a:cs typeface="Arial" panose="020B0604020202020204" pitchFamily="34" charset="0"/>
              </a:rPr>
              <a:t>via 101 (or 999 in an </a:t>
            </a:r>
            <a:r>
              <a:rPr lang="en-GB" altLang="en-US" dirty="0">
                <a:solidFill>
                  <a:srgbClr val="0070C0"/>
                </a:solidFill>
                <a:cs typeface="Arial" panose="020B0604020202020204" pitchFamily="34" charset="0"/>
              </a:rPr>
              <a:t>e</a:t>
            </a:r>
            <a:r>
              <a:rPr lang="en-GB" altLang="en-US" dirty="0" smtClean="0">
                <a:solidFill>
                  <a:srgbClr val="0070C0"/>
                </a:solidFill>
                <a:cs typeface="Arial" panose="020B0604020202020204" pitchFamily="34" charset="0"/>
              </a:rPr>
              <a:t>mergency) and </a:t>
            </a:r>
            <a:r>
              <a:rPr lang="en-GB" altLang="en-US" dirty="0">
                <a:solidFill>
                  <a:srgbClr val="0070C0"/>
                </a:solidFill>
                <a:cs typeface="Arial" panose="020B0604020202020204" pitchFamily="34" charset="0"/>
              </a:rPr>
              <a:t>notify the Designated Safeguarding Lead (DSL) within school </a:t>
            </a:r>
            <a:r>
              <a:rPr lang="en-GB" altLang="en-US" dirty="0" smtClean="0">
                <a:solidFill>
                  <a:srgbClr val="0070C0"/>
                </a:solidFill>
                <a:cs typeface="Arial" panose="020B0604020202020204" pitchFamily="34" charset="0"/>
              </a:rPr>
              <a:t>thereafter. </a:t>
            </a:r>
          </a:p>
          <a:p>
            <a:endParaRPr lang="en-GB" altLang="en-US" dirty="0" smtClean="0">
              <a:solidFill>
                <a:srgbClr val="0070C0"/>
              </a:solidFill>
              <a:cs typeface="Arial" panose="020B0604020202020204" pitchFamily="34" charset="0"/>
            </a:endParaRPr>
          </a:p>
          <a:p>
            <a:pPr algn="ctr" eaLnBrk="0" hangingPunct="0">
              <a:lnSpc>
                <a:spcPct val="90000"/>
              </a:lnSpc>
              <a:spcBef>
                <a:spcPct val="20000"/>
              </a:spcBef>
              <a:defRPr/>
            </a:pPr>
            <a:r>
              <a:rPr lang="en-GB" b="1" dirty="0" smtClean="0">
                <a:solidFill>
                  <a:srgbClr val="0070C0"/>
                </a:solidFill>
                <a:cs typeface="Arial" panose="020B0604020202020204" pitchFamily="34" charset="0"/>
              </a:rPr>
              <a:t>Please </a:t>
            </a:r>
            <a:r>
              <a:rPr lang="en-GB" b="1" dirty="0" smtClean="0">
                <a:solidFill>
                  <a:srgbClr val="0070C0"/>
                </a:solidFill>
                <a:cs typeface="Arial" panose="020B0604020202020204" pitchFamily="34" charset="0"/>
              </a:rPr>
              <a:t>ensure that you </a:t>
            </a:r>
            <a:r>
              <a:rPr lang="en-GB" b="1" dirty="0">
                <a:solidFill>
                  <a:srgbClr val="0070C0"/>
                </a:solidFill>
                <a:cs typeface="Arial" panose="020B0604020202020204" pitchFamily="34" charset="0"/>
              </a:rPr>
              <a:t>read the Home Office guidance, ‘Mandatory Reporting of Female Genital Mutilation – procedural information’ (October 2015</a:t>
            </a:r>
            <a:r>
              <a:rPr lang="en-GB" b="1" dirty="0" smtClean="0">
                <a:solidFill>
                  <a:srgbClr val="0070C0"/>
                </a:solidFill>
                <a:cs typeface="Arial" panose="020B0604020202020204" pitchFamily="34" charset="0"/>
              </a:rPr>
              <a:t>) to fully understand your responsibilities in this area. </a:t>
            </a:r>
            <a:endParaRPr lang="en-GB" b="1" dirty="0">
              <a:solidFill>
                <a:srgbClr val="0070C0"/>
              </a:solidFill>
              <a:cs typeface="Arial" panose="020B0604020202020204" pitchFamily="34" charset="0"/>
            </a:endParaRPr>
          </a:p>
          <a:p>
            <a:pPr eaLnBrk="0" hangingPunct="0">
              <a:lnSpc>
                <a:spcPct val="90000"/>
              </a:lnSpc>
              <a:spcBef>
                <a:spcPct val="20000"/>
              </a:spcBef>
              <a:defRPr/>
            </a:pPr>
            <a:endParaRPr lang="en-GB" sz="2000" dirty="0">
              <a:solidFill>
                <a:srgbClr val="002060"/>
              </a:solidFill>
              <a:latin typeface="+mn-lt"/>
            </a:endParaRPr>
          </a:p>
        </p:txBody>
      </p:sp>
      <p:sp>
        <p:nvSpPr>
          <p:cNvPr id="5" name="Rectangle 2"/>
          <p:cNvSpPr txBox="1">
            <a:spLocks noChangeArrowheads="1"/>
          </p:cNvSpPr>
          <p:nvPr/>
        </p:nvSpPr>
        <p:spPr bwMode="auto">
          <a:xfrm>
            <a:off x="688032" y="476672"/>
            <a:ext cx="7772400" cy="457200"/>
          </a:xfrm>
          <a:prstGeom prst="rect">
            <a:avLst/>
          </a:prstGeom>
          <a:noFill/>
          <a:ln w="9525">
            <a:noFill/>
            <a:miter lim="800000"/>
            <a:headEnd/>
            <a:tailEnd/>
          </a:ln>
        </p:spPr>
        <p:txBody>
          <a:bodyPr anchor="ctr"/>
          <a:lstStyle/>
          <a:p>
            <a:pPr eaLnBrk="0" hangingPunct="0">
              <a:defRPr/>
            </a:pPr>
            <a:r>
              <a:rPr lang="en-GB" sz="3600" b="1" dirty="0" smtClean="0">
                <a:solidFill>
                  <a:srgbClr val="0070C0"/>
                </a:solidFill>
                <a:latin typeface="+mj-lt"/>
                <a:ea typeface="+mj-ea"/>
                <a:cs typeface="+mj-cs"/>
              </a:rPr>
              <a:t>Reporting Arrangements</a:t>
            </a:r>
            <a:endParaRPr lang="en-GB" sz="3600" b="1" dirty="0">
              <a:solidFill>
                <a:srgbClr val="0070C0"/>
              </a:solidFill>
              <a:latin typeface="+mj-lt"/>
              <a:ea typeface="+mj-ea"/>
              <a:cs typeface="+mj-cs"/>
            </a:endParaRPr>
          </a:p>
        </p:txBody>
      </p:sp>
      <p:sp>
        <p:nvSpPr>
          <p:cNvPr id="2" name="Slide Number Placeholder 1"/>
          <p:cNvSpPr>
            <a:spLocks noGrp="1"/>
          </p:cNvSpPr>
          <p:nvPr>
            <p:ph type="sldNum" sz="quarter" idx="12"/>
          </p:nvPr>
        </p:nvSpPr>
        <p:spPr/>
        <p:txBody>
          <a:bodyPr/>
          <a:lstStyle/>
          <a:p>
            <a:pPr>
              <a:defRPr/>
            </a:pPr>
            <a:fld id="{3DEB24DF-6C9C-4534-A4FB-0157EC84E38D}" type="slidenum">
              <a:rPr lang="en-GB" smtClean="0"/>
              <a:pPr>
                <a:defRPr/>
              </a:pPr>
              <a:t>14</a:t>
            </a:fld>
            <a:endParaRPr lang="en-GB"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467544" y="476672"/>
            <a:ext cx="7772400" cy="457200"/>
          </a:xfrm>
          <a:prstGeom prst="rect">
            <a:avLst/>
          </a:prstGeom>
          <a:noFill/>
          <a:ln w="9525">
            <a:noFill/>
            <a:miter lim="800000"/>
            <a:headEnd/>
            <a:tailEnd/>
          </a:ln>
        </p:spPr>
        <p:txBody>
          <a:bodyPr anchor="ctr"/>
          <a:lstStyle/>
          <a:p>
            <a:pPr algn="ctr" eaLnBrk="0" hangingPunct="0">
              <a:defRPr/>
            </a:pPr>
            <a:r>
              <a:rPr lang="en-GB" sz="3600" b="1" dirty="0" smtClean="0">
                <a:solidFill>
                  <a:srgbClr val="0070C0"/>
                </a:solidFill>
                <a:latin typeface="+mj-lt"/>
                <a:ea typeface="+mj-ea"/>
                <a:cs typeface="+mj-cs"/>
              </a:rPr>
              <a:t>Reporting Arrangements</a:t>
            </a:r>
            <a:endParaRPr lang="en-GB" sz="3600" b="1" dirty="0">
              <a:solidFill>
                <a:srgbClr val="0070C0"/>
              </a:solidFill>
              <a:latin typeface="+mj-lt"/>
              <a:ea typeface="+mj-ea"/>
              <a:cs typeface="+mj-cs"/>
            </a:endParaRPr>
          </a:p>
        </p:txBody>
      </p:sp>
      <p:sp>
        <p:nvSpPr>
          <p:cNvPr id="2" name="Slide Number Placeholder 1"/>
          <p:cNvSpPr>
            <a:spLocks noGrp="1"/>
          </p:cNvSpPr>
          <p:nvPr>
            <p:ph type="sldNum" sz="quarter" idx="12"/>
          </p:nvPr>
        </p:nvSpPr>
        <p:spPr/>
        <p:txBody>
          <a:bodyPr/>
          <a:lstStyle/>
          <a:p>
            <a:pPr>
              <a:defRPr/>
            </a:pPr>
            <a:fld id="{3DEB24DF-6C9C-4534-A4FB-0157EC84E38D}" type="slidenum">
              <a:rPr lang="en-GB" smtClean="0"/>
              <a:pPr>
                <a:defRPr/>
              </a:pPr>
              <a:t>15</a:t>
            </a:fld>
            <a:endParaRPr lang="en-GB" dirty="0"/>
          </a:p>
        </p:txBody>
      </p:sp>
      <p:sp>
        <p:nvSpPr>
          <p:cNvPr id="9" name="Title 1"/>
          <p:cNvSpPr>
            <a:spLocks noGrp="1"/>
          </p:cNvSpPr>
          <p:nvPr>
            <p:ph type="ctrTitle"/>
          </p:nvPr>
        </p:nvSpPr>
        <p:spPr>
          <a:xfrm>
            <a:off x="467544" y="1268760"/>
            <a:ext cx="8135938" cy="4608512"/>
          </a:xfrm>
        </p:spPr>
        <p:txBody>
          <a:bodyPr/>
          <a:lstStyle/>
          <a:p>
            <a:pPr algn="l"/>
            <a:r>
              <a:rPr lang="en-US" altLang="en-US" sz="2400" b="1" dirty="0" smtClean="0">
                <a:solidFill>
                  <a:srgbClr val="0070C0"/>
                </a:solidFill>
                <a:latin typeface="Arial" charset="0"/>
                <a:cs typeface="Arial" charset="0"/>
              </a:rPr>
              <a:t>What do I need to give the 101 operator?</a:t>
            </a:r>
            <a:r>
              <a:rPr lang="en-US" altLang="en-US" sz="1400" b="1" dirty="0" smtClean="0">
                <a:solidFill>
                  <a:srgbClr val="0070C0"/>
                </a:solidFill>
                <a:latin typeface="Arial" charset="0"/>
                <a:cs typeface="Arial" charset="0"/>
              </a:rPr>
              <a:t/>
            </a:r>
            <a:br>
              <a:rPr lang="en-US" altLang="en-US" sz="1400" b="1" dirty="0" smtClean="0">
                <a:solidFill>
                  <a:srgbClr val="0070C0"/>
                </a:solidFill>
                <a:latin typeface="Arial" charset="0"/>
                <a:cs typeface="Arial" charset="0"/>
              </a:rPr>
            </a:br>
            <a:r>
              <a:rPr lang="en-US" altLang="en-US" sz="1400" b="1" dirty="0" smtClean="0">
                <a:solidFill>
                  <a:srgbClr val="0070C0"/>
                </a:solidFill>
                <a:latin typeface="Arial" charset="0"/>
                <a:cs typeface="Arial" charset="0"/>
              </a:rPr>
              <a:t> </a:t>
            </a:r>
            <a:r>
              <a:rPr lang="en-US" altLang="en-US" sz="1400" dirty="0" smtClean="0">
                <a:solidFill>
                  <a:srgbClr val="0070C0"/>
                </a:solidFill>
                <a:latin typeface="Arial" charset="0"/>
                <a:cs typeface="Arial" charset="0"/>
              </a:rPr>
              <a:t/>
            </a:r>
            <a:br>
              <a:rPr lang="en-US" altLang="en-US" sz="1400" dirty="0" smtClean="0">
                <a:solidFill>
                  <a:srgbClr val="0070C0"/>
                </a:solidFill>
                <a:latin typeface="Arial" charset="0"/>
                <a:cs typeface="Arial" charset="0"/>
              </a:rPr>
            </a:br>
            <a:r>
              <a:rPr lang="en-US" altLang="en-US" sz="1400" dirty="0" smtClean="0">
                <a:solidFill>
                  <a:srgbClr val="0070C0"/>
                </a:solidFill>
                <a:latin typeface="Arial" charset="0"/>
                <a:cs typeface="Arial" charset="0"/>
              </a:rPr>
              <a:t>E</a:t>
            </a:r>
            <a:r>
              <a:rPr lang="en-US" altLang="en-US" sz="1600" dirty="0" smtClean="0">
                <a:solidFill>
                  <a:srgbClr val="0070C0"/>
                </a:solidFill>
                <a:latin typeface="Arial" charset="0"/>
                <a:cs typeface="Arial" charset="0"/>
              </a:rPr>
              <a:t>xplain that you are making a report under the FGM mandatory reporting </a:t>
            </a:r>
            <a:r>
              <a:rPr lang="en-US" altLang="en-US" sz="1600" dirty="0" smtClean="0">
                <a:solidFill>
                  <a:srgbClr val="0070C0"/>
                </a:solidFill>
                <a:latin typeface="Arial" charset="0"/>
                <a:cs typeface="Arial" charset="0"/>
              </a:rPr>
              <a:t>duty and provide:</a:t>
            </a:r>
            <a:br>
              <a:rPr lang="en-US" altLang="en-US" sz="1600" dirty="0" smtClean="0">
                <a:solidFill>
                  <a:srgbClr val="0070C0"/>
                </a:solidFill>
                <a:latin typeface="Arial" charset="0"/>
                <a:cs typeface="Arial" charset="0"/>
              </a:rPr>
            </a:br>
            <a:r>
              <a:rPr lang="en-US" altLang="en-US" sz="1600" dirty="0" smtClean="0">
                <a:solidFill>
                  <a:srgbClr val="0070C0"/>
                </a:solidFill>
                <a:latin typeface="Arial" charset="0"/>
                <a:cs typeface="Arial" charset="0"/>
              </a:rPr>
              <a:t> </a:t>
            </a:r>
            <a:r>
              <a:rPr lang="en-US" altLang="en-US" sz="1600" dirty="0" smtClean="0">
                <a:solidFill>
                  <a:srgbClr val="0070C0"/>
                </a:solidFill>
                <a:latin typeface="Arial" charset="0"/>
                <a:cs typeface="Arial" charset="0"/>
              </a:rPr>
              <a:t/>
            </a:r>
            <a:br>
              <a:rPr lang="en-US" altLang="en-US" sz="1600" dirty="0" smtClean="0">
                <a:solidFill>
                  <a:srgbClr val="0070C0"/>
                </a:solidFill>
                <a:latin typeface="Arial" charset="0"/>
                <a:cs typeface="Arial" charset="0"/>
              </a:rPr>
            </a:br>
            <a:r>
              <a:rPr lang="en-GB" altLang="en-US" sz="1600" dirty="0" smtClean="0">
                <a:solidFill>
                  <a:srgbClr val="0070C0"/>
                </a:solidFill>
                <a:latin typeface="Arial" charset="0"/>
                <a:cs typeface="Arial" charset="0"/>
              </a:rPr>
              <a:t>• </a:t>
            </a:r>
            <a:r>
              <a:rPr lang="en-GB" altLang="en-US" sz="1600" b="1" dirty="0" smtClean="0">
                <a:solidFill>
                  <a:srgbClr val="0070C0"/>
                </a:solidFill>
                <a:latin typeface="Arial" charset="0"/>
                <a:cs typeface="Arial" charset="0"/>
              </a:rPr>
              <a:t>your details: </a:t>
            </a:r>
            <a:r>
              <a:rPr lang="en-GB" altLang="en-US" sz="1600" dirty="0" smtClean="0">
                <a:solidFill>
                  <a:srgbClr val="0070C0"/>
                </a:solidFill>
                <a:latin typeface="Arial" charset="0"/>
                <a:cs typeface="Arial" charset="0"/>
              </a:rPr>
              <a:t/>
            </a:r>
            <a:br>
              <a:rPr lang="en-GB" altLang="en-US" sz="1600" dirty="0" smtClean="0">
                <a:solidFill>
                  <a:srgbClr val="0070C0"/>
                </a:solidFill>
                <a:latin typeface="Arial" charset="0"/>
                <a:cs typeface="Arial" charset="0"/>
              </a:rPr>
            </a:br>
            <a:r>
              <a:rPr lang="en-GB" altLang="en-US" sz="1600" dirty="0" smtClean="0">
                <a:solidFill>
                  <a:srgbClr val="0070C0"/>
                </a:solidFill>
                <a:latin typeface="Arial" charset="0"/>
                <a:cs typeface="Arial" charset="0"/>
              </a:rPr>
              <a:t>	• name </a:t>
            </a:r>
            <a:br>
              <a:rPr lang="en-GB" altLang="en-US" sz="1600" dirty="0" smtClean="0">
                <a:solidFill>
                  <a:srgbClr val="0070C0"/>
                </a:solidFill>
                <a:latin typeface="Arial" charset="0"/>
                <a:cs typeface="Arial" charset="0"/>
              </a:rPr>
            </a:br>
            <a:r>
              <a:rPr lang="en-GB" altLang="en-US" sz="1600" dirty="0" smtClean="0">
                <a:solidFill>
                  <a:srgbClr val="0070C0"/>
                </a:solidFill>
                <a:latin typeface="Arial" charset="0"/>
                <a:cs typeface="Arial" charset="0"/>
              </a:rPr>
              <a:t>	</a:t>
            </a:r>
            <a:r>
              <a:rPr lang="en-US" altLang="en-US" sz="1600" dirty="0" smtClean="0">
                <a:solidFill>
                  <a:srgbClr val="0070C0"/>
                </a:solidFill>
                <a:latin typeface="Arial" charset="0"/>
                <a:cs typeface="Arial" charset="0"/>
              </a:rPr>
              <a:t>• contact details (work telephone number and e-mail address) and times 	   when you will be available to be called back </a:t>
            </a:r>
            <a:br>
              <a:rPr lang="en-US" altLang="en-US" sz="1600" dirty="0" smtClean="0">
                <a:solidFill>
                  <a:srgbClr val="0070C0"/>
                </a:solidFill>
                <a:latin typeface="Arial" charset="0"/>
                <a:cs typeface="Arial" charset="0"/>
              </a:rPr>
            </a:br>
            <a:r>
              <a:rPr lang="en-US" altLang="en-US" sz="1600" dirty="0" smtClean="0">
                <a:solidFill>
                  <a:srgbClr val="0070C0"/>
                </a:solidFill>
                <a:latin typeface="Arial" charset="0"/>
                <a:cs typeface="Arial" charset="0"/>
              </a:rPr>
              <a:t>	</a:t>
            </a:r>
            <a:r>
              <a:rPr lang="en-GB" altLang="en-US" sz="1600" dirty="0" smtClean="0">
                <a:solidFill>
                  <a:srgbClr val="0070C0"/>
                </a:solidFill>
                <a:latin typeface="Arial" charset="0"/>
                <a:cs typeface="Arial" charset="0"/>
              </a:rPr>
              <a:t>• role </a:t>
            </a:r>
            <a:br>
              <a:rPr lang="en-GB" altLang="en-US" sz="1600" dirty="0" smtClean="0">
                <a:solidFill>
                  <a:srgbClr val="0070C0"/>
                </a:solidFill>
                <a:latin typeface="Arial" charset="0"/>
                <a:cs typeface="Arial" charset="0"/>
              </a:rPr>
            </a:br>
            <a:r>
              <a:rPr lang="en-GB" altLang="en-US" sz="1600" dirty="0" smtClean="0">
                <a:solidFill>
                  <a:srgbClr val="0070C0"/>
                </a:solidFill>
                <a:latin typeface="Arial" charset="0"/>
                <a:cs typeface="Arial" charset="0"/>
              </a:rPr>
              <a:t>	• place of work </a:t>
            </a:r>
            <a:br>
              <a:rPr lang="en-GB" altLang="en-US" sz="1600" dirty="0" smtClean="0">
                <a:solidFill>
                  <a:srgbClr val="0070C0"/>
                </a:solidFill>
                <a:latin typeface="Arial" charset="0"/>
                <a:cs typeface="Arial" charset="0"/>
              </a:rPr>
            </a:br>
            <a:r>
              <a:rPr lang="en-US" altLang="en-US" sz="1600" dirty="0" smtClean="0">
                <a:solidFill>
                  <a:srgbClr val="0070C0"/>
                </a:solidFill>
                <a:latin typeface="Arial" charset="0"/>
                <a:cs typeface="Arial" charset="0"/>
              </a:rPr>
              <a:t>• </a:t>
            </a:r>
            <a:r>
              <a:rPr lang="en-US" altLang="en-US" sz="1600" b="1" dirty="0" smtClean="0">
                <a:solidFill>
                  <a:srgbClr val="0070C0"/>
                </a:solidFill>
                <a:latin typeface="Arial" charset="0"/>
                <a:cs typeface="Arial" charset="0"/>
              </a:rPr>
              <a:t>details of your organisation’s designated safeguarding lead: </a:t>
            </a:r>
            <a:r>
              <a:rPr lang="en-US" altLang="en-US" sz="1600" dirty="0" smtClean="0">
                <a:solidFill>
                  <a:srgbClr val="0070C0"/>
                </a:solidFill>
                <a:latin typeface="Arial" charset="0"/>
                <a:cs typeface="Arial" charset="0"/>
              </a:rPr>
              <a:t/>
            </a:r>
            <a:br>
              <a:rPr lang="en-US" altLang="en-US" sz="1600" dirty="0" smtClean="0">
                <a:solidFill>
                  <a:srgbClr val="0070C0"/>
                </a:solidFill>
                <a:latin typeface="Arial" charset="0"/>
                <a:cs typeface="Arial" charset="0"/>
              </a:rPr>
            </a:br>
            <a:r>
              <a:rPr lang="en-US" altLang="en-US" sz="1600" dirty="0" smtClean="0">
                <a:solidFill>
                  <a:srgbClr val="0070C0"/>
                </a:solidFill>
                <a:latin typeface="Arial" charset="0"/>
                <a:cs typeface="Arial" charset="0"/>
              </a:rPr>
              <a:t>	</a:t>
            </a:r>
            <a:r>
              <a:rPr lang="en-GB" altLang="en-US" sz="1600" dirty="0" smtClean="0">
                <a:solidFill>
                  <a:srgbClr val="0070C0"/>
                </a:solidFill>
                <a:latin typeface="Arial" charset="0"/>
                <a:cs typeface="Arial" charset="0"/>
              </a:rPr>
              <a:t>• name </a:t>
            </a:r>
            <a:br>
              <a:rPr lang="en-GB" altLang="en-US" sz="1600" dirty="0" smtClean="0">
                <a:solidFill>
                  <a:srgbClr val="0070C0"/>
                </a:solidFill>
                <a:latin typeface="Arial" charset="0"/>
                <a:cs typeface="Arial" charset="0"/>
              </a:rPr>
            </a:br>
            <a:r>
              <a:rPr lang="en-GB" altLang="en-US" sz="1600" dirty="0" smtClean="0">
                <a:solidFill>
                  <a:srgbClr val="0070C0"/>
                </a:solidFill>
                <a:latin typeface="Arial" charset="0"/>
                <a:cs typeface="Arial" charset="0"/>
              </a:rPr>
              <a:t>	</a:t>
            </a:r>
            <a:r>
              <a:rPr lang="en-US" altLang="en-US" sz="1600" dirty="0" smtClean="0">
                <a:solidFill>
                  <a:srgbClr val="0070C0"/>
                </a:solidFill>
                <a:latin typeface="Arial" charset="0"/>
                <a:cs typeface="Arial" charset="0"/>
              </a:rPr>
              <a:t>• contact details (work telephone number and e-mail address) </a:t>
            </a:r>
            <a:br>
              <a:rPr lang="en-US" altLang="en-US" sz="1600" dirty="0" smtClean="0">
                <a:solidFill>
                  <a:srgbClr val="0070C0"/>
                </a:solidFill>
                <a:latin typeface="Arial" charset="0"/>
                <a:cs typeface="Arial" charset="0"/>
              </a:rPr>
            </a:br>
            <a:r>
              <a:rPr lang="en-US" altLang="en-US" sz="1600" dirty="0" smtClean="0">
                <a:solidFill>
                  <a:srgbClr val="0070C0"/>
                </a:solidFill>
                <a:latin typeface="Arial" charset="0"/>
                <a:cs typeface="Arial" charset="0"/>
              </a:rPr>
              <a:t>	</a:t>
            </a:r>
            <a:r>
              <a:rPr lang="en-GB" altLang="en-US" sz="1600" dirty="0" smtClean="0">
                <a:solidFill>
                  <a:srgbClr val="0070C0"/>
                </a:solidFill>
                <a:latin typeface="Arial" charset="0"/>
                <a:cs typeface="Arial" charset="0"/>
              </a:rPr>
              <a:t>• place of work </a:t>
            </a:r>
            <a:br>
              <a:rPr lang="en-GB" altLang="en-US" sz="1600" dirty="0" smtClean="0">
                <a:solidFill>
                  <a:srgbClr val="0070C0"/>
                </a:solidFill>
                <a:latin typeface="Arial" charset="0"/>
                <a:cs typeface="Arial" charset="0"/>
              </a:rPr>
            </a:br>
            <a:r>
              <a:rPr lang="en-GB" altLang="en-US" sz="1600" b="1" dirty="0" smtClean="0">
                <a:solidFill>
                  <a:srgbClr val="0070C0"/>
                </a:solidFill>
                <a:latin typeface="Arial" charset="0"/>
                <a:cs typeface="Arial" charset="0"/>
              </a:rPr>
              <a:t>• the girl’s details: </a:t>
            </a:r>
            <a:r>
              <a:rPr lang="en-GB" altLang="en-US" sz="1600" dirty="0" smtClean="0">
                <a:solidFill>
                  <a:srgbClr val="0070C0"/>
                </a:solidFill>
                <a:latin typeface="Arial" charset="0"/>
                <a:cs typeface="Arial" charset="0"/>
              </a:rPr>
              <a:t/>
            </a:r>
            <a:br>
              <a:rPr lang="en-GB" altLang="en-US" sz="1600" dirty="0" smtClean="0">
                <a:solidFill>
                  <a:srgbClr val="0070C0"/>
                </a:solidFill>
                <a:latin typeface="Arial" charset="0"/>
                <a:cs typeface="Arial" charset="0"/>
              </a:rPr>
            </a:br>
            <a:r>
              <a:rPr lang="en-GB" altLang="en-US" sz="1600" dirty="0" smtClean="0">
                <a:solidFill>
                  <a:srgbClr val="0070C0"/>
                </a:solidFill>
                <a:latin typeface="Arial" charset="0"/>
                <a:cs typeface="Arial" charset="0"/>
              </a:rPr>
              <a:t>	• name </a:t>
            </a:r>
            <a:br>
              <a:rPr lang="en-GB" altLang="en-US" sz="1600" dirty="0" smtClean="0">
                <a:solidFill>
                  <a:srgbClr val="0070C0"/>
                </a:solidFill>
                <a:latin typeface="Arial" charset="0"/>
                <a:cs typeface="Arial" charset="0"/>
              </a:rPr>
            </a:br>
            <a:r>
              <a:rPr lang="en-GB" altLang="en-US" sz="1600" dirty="0" smtClean="0">
                <a:solidFill>
                  <a:srgbClr val="0070C0"/>
                </a:solidFill>
                <a:latin typeface="Arial" charset="0"/>
                <a:cs typeface="Arial" charset="0"/>
              </a:rPr>
              <a:t>	• age/date of birth </a:t>
            </a:r>
            <a:br>
              <a:rPr lang="en-GB" altLang="en-US" sz="1600" dirty="0" smtClean="0">
                <a:solidFill>
                  <a:srgbClr val="0070C0"/>
                </a:solidFill>
                <a:latin typeface="Arial" charset="0"/>
                <a:cs typeface="Arial" charset="0"/>
              </a:rPr>
            </a:br>
            <a:r>
              <a:rPr lang="en-GB" altLang="en-US" sz="1600" dirty="0" smtClean="0">
                <a:solidFill>
                  <a:srgbClr val="0070C0"/>
                </a:solidFill>
                <a:latin typeface="Arial" charset="0"/>
                <a:cs typeface="Arial" charset="0"/>
              </a:rPr>
              <a:t>	• address </a:t>
            </a:r>
            <a:br>
              <a:rPr lang="en-GB" altLang="en-US" sz="1600" dirty="0" smtClean="0">
                <a:solidFill>
                  <a:srgbClr val="0070C0"/>
                </a:solidFill>
                <a:latin typeface="Arial" charset="0"/>
                <a:cs typeface="Arial" charset="0"/>
              </a:rPr>
            </a:br>
            <a:r>
              <a:rPr lang="en-US" altLang="en-US" sz="1400" b="1" dirty="0" smtClean="0">
                <a:solidFill>
                  <a:srgbClr val="002060"/>
                </a:solidFill>
                <a:latin typeface="Arial" charset="0"/>
                <a:cs typeface="Arial" charset="0"/>
              </a:rPr>
              <a:t/>
            </a:r>
            <a:br>
              <a:rPr lang="en-US" altLang="en-US" sz="1400" b="1" dirty="0" smtClean="0">
                <a:solidFill>
                  <a:srgbClr val="002060"/>
                </a:solidFill>
                <a:latin typeface="Arial" charset="0"/>
                <a:cs typeface="Arial" charset="0"/>
              </a:rPr>
            </a:br>
            <a:endParaRPr lang="en-GB" altLang="en-US" sz="1400" b="1" dirty="0" smtClean="0">
              <a:solidFill>
                <a:srgbClr val="002060"/>
              </a:solidFill>
              <a:latin typeface="Arial" charset="0"/>
              <a:cs typeface="Arial" charset="0"/>
            </a:endParaRPr>
          </a:p>
        </p:txBody>
      </p:sp>
    </p:spTree>
    <p:extLst>
      <p:ext uri="{BB962C8B-B14F-4D97-AF65-F5344CB8AC3E}">
        <p14:creationId xmlns:p14="http://schemas.microsoft.com/office/powerpoint/2010/main" val="159854563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extBox 6"/>
          <p:cNvSpPr txBox="1">
            <a:spLocks noChangeArrowheads="1"/>
          </p:cNvSpPr>
          <p:nvPr/>
        </p:nvSpPr>
        <p:spPr bwMode="auto">
          <a:xfrm>
            <a:off x="539552" y="476672"/>
            <a:ext cx="8030583" cy="984885"/>
          </a:xfrm>
          <a:prstGeom prst="rect">
            <a:avLst/>
          </a:prstGeom>
          <a:noFill/>
          <a:ln w="9525">
            <a:noFill/>
            <a:miter lim="800000"/>
            <a:headEnd/>
            <a:tailEnd/>
          </a:ln>
        </p:spPr>
        <p:txBody>
          <a:bodyPr wrap="square">
            <a:spAutoFit/>
          </a:bodyPr>
          <a:lstStyle/>
          <a:p>
            <a:r>
              <a:rPr lang="en-GB" sz="2400" b="1" dirty="0" smtClean="0">
                <a:solidFill>
                  <a:srgbClr val="0070C0"/>
                </a:solidFill>
              </a:rPr>
              <a:t>What to do if you suspect a child is at risk of, or is the victim of, FGM</a:t>
            </a:r>
          </a:p>
          <a:p>
            <a:endParaRPr lang="en-GB" sz="1000" u="sng" dirty="0" smtClean="0">
              <a:solidFill>
                <a:srgbClr val="002060"/>
              </a:solidFill>
            </a:endParaRPr>
          </a:p>
        </p:txBody>
      </p:sp>
      <p:sp>
        <p:nvSpPr>
          <p:cNvPr id="5" name="Rectangle 3"/>
          <p:cNvSpPr txBox="1">
            <a:spLocks noChangeArrowheads="1"/>
          </p:cNvSpPr>
          <p:nvPr/>
        </p:nvSpPr>
        <p:spPr bwMode="auto">
          <a:xfrm>
            <a:off x="573863" y="1462584"/>
            <a:ext cx="8064698" cy="4652392"/>
          </a:xfrm>
          <a:prstGeom prst="rect">
            <a:avLst/>
          </a:prstGeom>
          <a:noFill/>
          <a:ln w="9525">
            <a:noFill/>
            <a:miter lim="800000"/>
            <a:headEnd/>
            <a:tailEnd/>
          </a:ln>
        </p:spPr>
        <p:txBody>
          <a:bodyPr/>
          <a:lstStyle/>
          <a:p>
            <a:pPr eaLnBrk="0" hangingPunct="0">
              <a:lnSpc>
                <a:spcPct val="80000"/>
              </a:lnSpc>
              <a:spcBef>
                <a:spcPct val="20000"/>
              </a:spcBef>
              <a:defRPr/>
            </a:pPr>
            <a:r>
              <a:rPr lang="en-GB" sz="2400" b="1" dirty="0" smtClean="0">
                <a:solidFill>
                  <a:srgbClr val="0070C0"/>
                </a:solidFill>
              </a:rPr>
              <a:t>Do </a:t>
            </a:r>
            <a:r>
              <a:rPr lang="en-GB" sz="2400" b="1" dirty="0">
                <a:solidFill>
                  <a:srgbClr val="0070C0"/>
                </a:solidFill>
              </a:rPr>
              <a:t>n</a:t>
            </a:r>
            <a:r>
              <a:rPr lang="en-GB" sz="2400" b="1" dirty="0" smtClean="0">
                <a:solidFill>
                  <a:srgbClr val="0070C0"/>
                </a:solidFill>
              </a:rPr>
              <a:t>ot</a:t>
            </a:r>
            <a:r>
              <a:rPr lang="en-GB" sz="2400" b="1" dirty="0" smtClean="0">
                <a:solidFill>
                  <a:srgbClr val="0070C0"/>
                </a:solidFill>
              </a:rPr>
              <a:t>:</a:t>
            </a:r>
          </a:p>
          <a:p>
            <a:pPr eaLnBrk="0" hangingPunct="0">
              <a:lnSpc>
                <a:spcPct val="80000"/>
              </a:lnSpc>
              <a:spcBef>
                <a:spcPct val="20000"/>
              </a:spcBef>
              <a:defRPr/>
            </a:pPr>
            <a:endParaRPr lang="en-GB" sz="2400" i="1" dirty="0" smtClean="0">
              <a:solidFill>
                <a:srgbClr val="0070C0"/>
              </a:solidFill>
              <a:cs typeface="Arial" pitchFamily="34" charset="0"/>
            </a:endParaRPr>
          </a:p>
          <a:p>
            <a:pPr marL="342900" indent="-342900" eaLnBrk="0" hangingPunct="0">
              <a:lnSpc>
                <a:spcPct val="150000"/>
              </a:lnSpc>
              <a:spcBef>
                <a:spcPct val="20000"/>
              </a:spcBef>
              <a:buFont typeface="Arial" panose="020B0604020202020204" pitchFamily="34" charset="0"/>
              <a:buChar char="•"/>
              <a:defRPr/>
            </a:pPr>
            <a:r>
              <a:rPr lang="en-GB" sz="2000" dirty="0" smtClean="0">
                <a:solidFill>
                  <a:srgbClr val="0070C0"/>
                </a:solidFill>
                <a:cs typeface="Arial" pitchFamily="34" charset="0"/>
              </a:rPr>
              <a:t>Send the victim away</a:t>
            </a:r>
          </a:p>
          <a:p>
            <a:pPr marL="342900" indent="-342900" eaLnBrk="0" hangingPunct="0">
              <a:lnSpc>
                <a:spcPct val="150000"/>
              </a:lnSpc>
              <a:spcBef>
                <a:spcPct val="20000"/>
              </a:spcBef>
              <a:buFont typeface="Arial" panose="020B0604020202020204" pitchFamily="34" charset="0"/>
              <a:buChar char="•"/>
              <a:defRPr/>
            </a:pPr>
            <a:r>
              <a:rPr lang="en-GB" sz="2000" dirty="0">
                <a:solidFill>
                  <a:srgbClr val="0070C0"/>
                </a:solidFill>
                <a:cs typeface="Arial" panose="020B0604020202020204" pitchFamily="34" charset="0"/>
              </a:rPr>
              <a:t>Ignore what the student has told you or dismiss out of hand the need for immediate protection. </a:t>
            </a:r>
            <a:endParaRPr lang="en-GB" sz="2000" dirty="0" smtClean="0">
              <a:solidFill>
                <a:srgbClr val="0070C0"/>
              </a:solidFill>
              <a:cs typeface="Arial" panose="020B0604020202020204" pitchFamily="34" charset="0"/>
            </a:endParaRPr>
          </a:p>
          <a:p>
            <a:pPr marL="342900" indent="-342900" eaLnBrk="0" hangingPunct="0">
              <a:lnSpc>
                <a:spcPct val="150000"/>
              </a:lnSpc>
              <a:spcBef>
                <a:spcPct val="20000"/>
              </a:spcBef>
              <a:buFont typeface="Arial" panose="020B0604020202020204" pitchFamily="34" charset="0"/>
              <a:buChar char="•"/>
              <a:defRPr/>
            </a:pPr>
            <a:r>
              <a:rPr lang="en-US" sz="2000" dirty="0" smtClean="0">
                <a:solidFill>
                  <a:srgbClr val="0070C0"/>
                </a:solidFill>
              </a:rPr>
              <a:t>decide </a:t>
            </a:r>
            <a:r>
              <a:rPr lang="en-US" sz="2000" dirty="0">
                <a:solidFill>
                  <a:srgbClr val="0070C0"/>
                </a:solidFill>
              </a:rPr>
              <a:t>that it is not their responsibility to follow up the allegation. </a:t>
            </a:r>
            <a:endParaRPr lang="en-GB" sz="2000" dirty="0">
              <a:solidFill>
                <a:srgbClr val="0070C0"/>
              </a:solidFill>
              <a:cs typeface="Arial" panose="020B0604020202020204" pitchFamily="34" charset="0"/>
            </a:endParaRPr>
          </a:p>
          <a:p>
            <a:pPr marL="342900" indent="-342900" eaLnBrk="0" hangingPunct="0">
              <a:lnSpc>
                <a:spcPct val="150000"/>
              </a:lnSpc>
              <a:spcBef>
                <a:spcPct val="20000"/>
              </a:spcBef>
              <a:buFont typeface="Arial" panose="020B0604020202020204" pitchFamily="34" charset="0"/>
              <a:buChar char="•"/>
              <a:defRPr/>
            </a:pPr>
            <a:r>
              <a:rPr lang="en-GB" sz="2000" dirty="0" smtClean="0">
                <a:solidFill>
                  <a:srgbClr val="0070C0"/>
                </a:solidFill>
                <a:cs typeface="Arial" pitchFamily="34" charset="0"/>
              </a:rPr>
              <a:t>Approach the family or community leaders </a:t>
            </a:r>
          </a:p>
          <a:p>
            <a:pPr marL="342900" indent="-342900" eaLnBrk="0" hangingPunct="0">
              <a:lnSpc>
                <a:spcPct val="150000"/>
              </a:lnSpc>
              <a:spcBef>
                <a:spcPct val="20000"/>
              </a:spcBef>
              <a:buFont typeface="Arial" panose="020B0604020202020204" pitchFamily="34" charset="0"/>
              <a:buChar char="•"/>
              <a:defRPr/>
            </a:pPr>
            <a:r>
              <a:rPr lang="en-GB" sz="2000" dirty="0" smtClean="0">
                <a:solidFill>
                  <a:srgbClr val="0070C0"/>
                </a:solidFill>
                <a:cs typeface="Arial" pitchFamily="34" charset="0"/>
              </a:rPr>
              <a:t>Attempt mediation / use family as interpreters</a:t>
            </a:r>
          </a:p>
          <a:p>
            <a:pPr marL="342900" indent="-342900" eaLnBrk="0" hangingPunct="0">
              <a:lnSpc>
                <a:spcPct val="150000"/>
              </a:lnSpc>
              <a:spcBef>
                <a:spcPct val="20000"/>
              </a:spcBef>
              <a:buFont typeface="Arial" panose="020B0604020202020204" pitchFamily="34" charset="0"/>
              <a:buChar char="•"/>
              <a:defRPr/>
            </a:pPr>
            <a:r>
              <a:rPr lang="en-GB" sz="2000" dirty="0" smtClean="0">
                <a:solidFill>
                  <a:srgbClr val="0070C0"/>
                </a:solidFill>
                <a:cs typeface="Arial" pitchFamily="34" charset="0"/>
              </a:rPr>
              <a:t>Assume it is a racial/cultural issue/faith issue</a:t>
            </a:r>
          </a:p>
          <a:p>
            <a:pPr marL="342900" indent="-342900" eaLnBrk="0" hangingPunct="0">
              <a:lnSpc>
                <a:spcPct val="150000"/>
              </a:lnSpc>
              <a:spcBef>
                <a:spcPct val="20000"/>
              </a:spcBef>
              <a:buFont typeface="Arial" panose="020B0604020202020204" pitchFamily="34" charset="0"/>
              <a:buChar char="•"/>
              <a:defRPr/>
            </a:pPr>
            <a:r>
              <a:rPr lang="en-GB" sz="2000" dirty="0" smtClean="0">
                <a:solidFill>
                  <a:srgbClr val="0070C0"/>
                </a:solidFill>
                <a:cs typeface="Arial" pitchFamily="34" charset="0"/>
              </a:rPr>
              <a:t>Assume someone of a similar ethnic origin is best to deal with such a case</a:t>
            </a:r>
          </a:p>
          <a:p>
            <a:pPr marL="342900" indent="-342900" eaLnBrk="0" hangingPunct="0">
              <a:lnSpc>
                <a:spcPct val="80000"/>
              </a:lnSpc>
              <a:spcBef>
                <a:spcPct val="20000"/>
              </a:spcBef>
              <a:buFont typeface="Arial" panose="020B0604020202020204" pitchFamily="34" charset="0"/>
              <a:buChar char="•"/>
              <a:defRPr/>
            </a:pPr>
            <a:endParaRPr lang="en-GB" sz="2400" dirty="0" smtClean="0">
              <a:solidFill>
                <a:srgbClr val="002060"/>
              </a:solidFill>
              <a:cs typeface="Arial" pitchFamily="34" charset="0"/>
            </a:endParaRPr>
          </a:p>
          <a:p>
            <a:pPr eaLnBrk="0" hangingPunct="0">
              <a:lnSpc>
                <a:spcPct val="80000"/>
              </a:lnSpc>
              <a:spcBef>
                <a:spcPct val="20000"/>
              </a:spcBef>
              <a:defRPr/>
            </a:pPr>
            <a:endParaRPr lang="en-GB" sz="2000" dirty="0">
              <a:solidFill>
                <a:srgbClr val="002060"/>
              </a:solidFill>
              <a:cs typeface="Arial" pitchFamily="34" charset="0"/>
            </a:endParaRPr>
          </a:p>
        </p:txBody>
      </p:sp>
      <p:sp>
        <p:nvSpPr>
          <p:cNvPr id="2" name="Slide Number Placeholder 1"/>
          <p:cNvSpPr>
            <a:spLocks noGrp="1"/>
          </p:cNvSpPr>
          <p:nvPr>
            <p:ph type="sldNum" sz="quarter" idx="12"/>
          </p:nvPr>
        </p:nvSpPr>
        <p:spPr/>
        <p:txBody>
          <a:bodyPr/>
          <a:lstStyle/>
          <a:p>
            <a:pPr>
              <a:defRPr/>
            </a:pPr>
            <a:fld id="{3DEB24DF-6C9C-4534-A4FB-0157EC84E38D}" type="slidenum">
              <a:rPr lang="en-GB" smtClean="0"/>
              <a:pPr>
                <a:defRPr/>
              </a:pPr>
              <a:t>16</a:t>
            </a:fld>
            <a:endParaRPr lang="en-GB" dirty="0"/>
          </a:p>
        </p:txBody>
      </p:sp>
    </p:spTree>
    <p:extLst>
      <p:ext uri="{BB962C8B-B14F-4D97-AF65-F5344CB8AC3E}">
        <p14:creationId xmlns:p14="http://schemas.microsoft.com/office/powerpoint/2010/main" val="6064140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539750" y="1268761"/>
            <a:ext cx="8136706" cy="4748878"/>
          </a:xfrm>
          <a:prstGeom prst="rect">
            <a:avLst/>
          </a:prstGeom>
          <a:noFill/>
          <a:ln w="9525">
            <a:noFill/>
            <a:miter lim="800000"/>
            <a:headEnd/>
            <a:tailEnd/>
          </a:ln>
        </p:spPr>
        <p:txBody>
          <a:bodyPr/>
          <a:lstStyle/>
          <a:p>
            <a:pPr marL="285750" indent="-285750" eaLnBrk="0" hangingPunct="0">
              <a:lnSpc>
                <a:spcPct val="90000"/>
              </a:lnSpc>
              <a:spcBef>
                <a:spcPct val="20000"/>
              </a:spcBef>
              <a:buFont typeface="Arial" panose="020B0604020202020204" pitchFamily="34" charset="0"/>
              <a:buChar char="•"/>
              <a:defRPr/>
            </a:pPr>
            <a:r>
              <a:rPr lang="en-GB" dirty="0">
                <a:solidFill>
                  <a:srgbClr val="0070C0"/>
                </a:solidFill>
                <a:cs typeface="Arial" panose="020B0604020202020204" pitchFamily="34" charset="0"/>
              </a:rPr>
              <a:t>d</a:t>
            </a:r>
            <a:r>
              <a:rPr lang="en-GB" dirty="0" smtClean="0">
                <a:solidFill>
                  <a:srgbClr val="0070C0"/>
                </a:solidFill>
                <a:cs typeface="Arial" panose="020B0604020202020204" pitchFamily="34" charset="0"/>
              </a:rPr>
              <a:t>o believe </a:t>
            </a:r>
            <a:r>
              <a:rPr lang="en-GB" dirty="0" smtClean="0">
                <a:solidFill>
                  <a:srgbClr val="0070C0"/>
                </a:solidFill>
                <a:cs typeface="Arial" panose="020B0604020202020204" pitchFamily="34" charset="0"/>
              </a:rPr>
              <a:t>what they are telling </a:t>
            </a:r>
            <a:r>
              <a:rPr lang="en-GB" dirty="0" smtClean="0">
                <a:solidFill>
                  <a:srgbClr val="0070C0"/>
                </a:solidFill>
                <a:cs typeface="Arial" panose="020B0604020202020204" pitchFamily="34" charset="0"/>
              </a:rPr>
              <a:t>you; </a:t>
            </a:r>
            <a:endParaRPr lang="en-GB" dirty="0">
              <a:solidFill>
                <a:srgbClr val="0070C0"/>
              </a:solidFill>
              <a:cs typeface="Arial" panose="020B0604020202020204" pitchFamily="34" charset="0"/>
            </a:endParaRPr>
          </a:p>
          <a:p>
            <a:pPr marL="285750" indent="-285750">
              <a:buFont typeface="Arial" panose="020B0604020202020204" pitchFamily="34" charset="0"/>
              <a:buChar char="•"/>
            </a:pPr>
            <a:r>
              <a:rPr lang="en-US" dirty="0" smtClean="0">
                <a:solidFill>
                  <a:srgbClr val="0070C0"/>
                </a:solidFill>
                <a:cs typeface="Arial" panose="020B0604020202020204" pitchFamily="34" charset="0"/>
              </a:rPr>
              <a:t>talk </a:t>
            </a:r>
            <a:r>
              <a:rPr lang="en-US" dirty="0">
                <a:solidFill>
                  <a:srgbClr val="0070C0"/>
                </a:solidFill>
                <a:cs typeface="Arial" panose="020B0604020202020204" pitchFamily="34" charset="0"/>
              </a:rPr>
              <a:t>about FGM in a professional and sensitive </a:t>
            </a:r>
            <a:r>
              <a:rPr lang="en-US" dirty="0" smtClean="0">
                <a:solidFill>
                  <a:srgbClr val="0070C0"/>
                </a:solidFill>
                <a:cs typeface="Arial" panose="020B0604020202020204" pitchFamily="34" charset="0"/>
              </a:rPr>
              <a:t>manner</a:t>
            </a:r>
            <a:r>
              <a:rPr lang="en-US" dirty="0">
                <a:solidFill>
                  <a:srgbClr val="0070C0"/>
                </a:solidFill>
                <a:cs typeface="Arial" panose="020B0604020202020204" pitchFamily="34" charset="0"/>
              </a:rPr>
              <a:t>;</a:t>
            </a:r>
            <a:endParaRPr lang="en-US" dirty="0">
              <a:solidFill>
                <a:srgbClr val="0070C0"/>
              </a:solidFill>
              <a:cs typeface="Arial" panose="020B0604020202020204" pitchFamily="34" charset="0"/>
            </a:endParaRPr>
          </a:p>
          <a:p>
            <a:pPr marL="285750" indent="-285750">
              <a:buFont typeface="Arial" panose="020B0604020202020204" pitchFamily="34" charset="0"/>
              <a:buChar char="•"/>
            </a:pPr>
            <a:r>
              <a:rPr lang="en-US" dirty="0" smtClean="0">
                <a:solidFill>
                  <a:srgbClr val="0070C0"/>
                </a:solidFill>
                <a:cs typeface="Arial" panose="020B0604020202020204" pitchFamily="34" charset="0"/>
              </a:rPr>
              <a:t>explain </a:t>
            </a:r>
            <a:r>
              <a:rPr lang="en-US" dirty="0">
                <a:solidFill>
                  <a:srgbClr val="0070C0"/>
                </a:solidFill>
                <a:cs typeface="Arial" panose="020B0604020202020204" pitchFamily="34" charset="0"/>
              </a:rPr>
              <a:t>that FGM is illegal in the UK and that they will be protected by the </a:t>
            </a:r>
            <a:r>
              <a:rPr lang="en-US" dirty="0" smtClean="0">
                <a:solidFill>
                  <a:srgbClr val="0070C0"/>
                </a:solidFill>
                <a:cs typeface="Arial" panose="020B0604020202020204" pitchFamily="34" charset="0"/>
              </a:rPr>
              <a:t>law; </a:t>
            </a:r>
            <a:endParaRPr lang="en-US" dirty="0">
              <a:solidFill>
                <a:srgbClr val="0070C0"/>
              </a:solidFill>
              <a:cs typeface="Arial" panose="020B0604020202020204" pitchFamily="34" charset="0"/>
            </a:endParaRPr>
          </a:p>
          <a:p>
            <a:pPr marL="285750" indent="-285750">
              <a:buFont typeface="Arial" panose="020B0604020202020204" pitchFamily="34" charset="0"/>
              <a:buChar char="•"/>
            </a:pPr>
            <a:r>
              <a:rPr lang="en-US" dirty="0" smtClean="0">
                <a:solidFill>
                  <a:srgbClr val="0070C0"/>
                </a:solidFill>
                <a:cs typeface="Arial" panose="020B0604020202020204" pitchFamily="34" charset="0"/>
              </a:rPr>
              <a:t>respect </a:t>
            </a:r>
            <a:r>
              <a:rPr lang="en-US" dirty="0">
                <a:solidFill>
                  <a:srgbClr val="0070C0"/>
                </a:solidFill>
                <a:cs typeface="Arial" panose="020B0604020202020204" pitchFamily="34" charset="0"/>
              </a:rPr>
              <a:t>their wishes where possible, but child welfare must be </a:t>
            </a:r>
            <a:r>
              <a:rPr lang="en-US" dirty="0" smtClean="0">
                <a:solidFill>
                  <a:srgbClr val="0070C0"/>
                </a:solidFill>
                <a:cs typeface="Arial" panose="020B0604020202020204" pitchFamily="34" charset="0"/>
              </a:rPr>
              <a:t>paramount, even </a:t>
            </a:r>
            <a:r>
              <a:rPr lang="en-US" dirty="0">
                <a:solidFill>
                  <a:srgbClr val="0070C0"/>
                </a:solidFill>
                <a:cs typeface="Arial" panose="020B0604020202020204" pitchFamily="34" charset="0"/>
              </a:rPr>
              <a:t>if this is against the girl’s wishes. If you do take action against the student’s wishes, you must inform them of the reasons </a:t>
            </a:r>
            <a:r>
              <a:rPr lang="en-US" dirty="0" smtClean="0">
                <a:solidFill>
                  <a:srgbClr val="0070C0"/>
                </a:solidFill>
                <a:cs typeface="Arial" panose="020B0604020202020204" pitchFamily="34" charset="0"/>
              </a:rPr>
              <a:t>why</a:t>
            </a:r>
            <a:r>
              <a:rPr lang="en-US" dirty="0">
                <a:solidFill>
                  <a:srgbClr val="0070C0"/>
                </a:solidFill>
                <a:cs typeface="Arial" panose="020B0604020202020204" pitchFamily="34" charset="0"/>
              </a:rPr>
              <a:t>;</a:t>
            </a:r>
            <a:endParaRPr lang="en-US" dirty="0">
              <a:solidFill>
                <a:srgbClr val="0070C0"/>
              </a:solidFill>
              <a:cs typeface="Arial" panose="020B0604020202020204" pitchFamily="34" charset="0"/>
            </a:endParaRPr>
          </a:p>
          <a:p>
            <a:pPr marL="285750" indent="-285750">
              <a:buFont typeface="Arial" panose="020B0604020202020204" pitchFamily="34" charset="0"/>
              <a:buChar char="•"/>
            </a:pPr>
            <a:r>
              <a:rPr lang="en-US" dirty="0" smtClean="0">
                <a:solidFill>
                  <a:srgbClr val="0070C0"/>
                </a:solidFill>
                <a:cs typeface="Arial" panose="020B0604020202020204" pitchFamily="34" charset="0"/>
              </a:rPr>
              <a:t>ensure </a:t>
            </a:r>
            <a:r>
              <a:rPr lang="en-US" dirty="0">
                <a:solidFill>
                  <a:srgbClr val="0070C0"/>
                </a:solidFill>
                <a:cs typeface="Arial" panose="020B0604020202020204" pitchFamily="34" charset="0"/>
              </a:rPr>
              <a:t>that the girl is informed of the long-term health consequences of FGM to encourage her to seek and accept medical </a:t>
            </a:r>
            <a:r>
              <a:rPr lang="en-US" dirty="0" smtClean="0">
                <a:solidFill>
                  <a:srgbClr val="0070C0"/>
                </a:solidFill>
                <a:cs typeface="Arial" panose="020B0604020202020204" pitchFamily="34" charset="0"/>
              </a:rPr>
              <a:t>assistance</a:t>
            </a:r>
            <a:r>
              <a:rPr lang="en-US" dirty="0">
                <a:solidFill>
                  <a:srgbClr val="0070C0"/>
                </a:solidFill>
                <a:cs typeface="Arial" panose="020B0604020202020204" pitchFamily="34" charset="0"/>
              </a:rPr>
              <a:t>;</a:t>
            </a:r>
            <a:endParaRPr lang="en-US" dirty="0">
              <a:solidFill>
                <a:srgbClr val="0070C0"/>
              </a:solidFill>
              <a:cs typeface="Arial" panose="020B0604020202020204" pitchFamily="34" charset="0"/>
            </a:endParaRPr>
          </a:p>
          <a:p>
            <a:pPr marL="285750" indent="-285750">
              <a:buFont typeface="Arial" panose="020B0604020202020204" pitchFamily="34" charset="0"/>
              <a:buChar char="•"/>
            </a:pPr>
            <a:r>
              <a:rPr lang="en-US" dirty="0" smtClean="0">
                <a:solidFill>
                  <a:srgbClr val="0070C0"/>
                </a:solidFill>
                <a:cs typeface="Arial" panose="020B0604020202020204" pitchFamily="34" charset="0"/>
              </a:rPr>
              <a:t>refer </a:t>
            </a:r>
            <a:r>
              <a:rPr lang="en-US" dirty="0">
                <a:solidFill>
                  <a:srgbClr val="0070C0"/>
                </a:solidFill>
                <a:cs typeface="Arial" panose="020B0604020202020204" pitchFamily="34" charset="0"/>
              </a:rPr>
              <a:t>the student, with their consent, to appropriate medical help, counselling and local and national support </a:t>
            </a:r>
            <a:r>
              <a:rPr lang="en-US" dirty="0" smtClean="0">
                <a:solidFill>
                  <a:srgbClr val="0070C0"/>
                </a:solidFill>
                <a:cs typeface="Arial" panose="020B0604020202020204" pitchFamily="34" charset="0"/>
              </a:rPr>
              <a:t>groups;</a:t>
            </a:r>
            <a:endParaRPr lang="en-US" dirty="0" smtClean="0">
              <a:solidFill>
                <a:srgbClr val="0070C0"/>
              </a:solidFill>
              <a:cs typeface="Arial" panose="020B0604020202020204" pitchFamily="34" charset="0"/>
            </a:endParaRPr>
          </a:p>
          <a:p>
            <a:pPr marL="285750" indent="-285750">
              <a:buFont typeface="Arial" panose="020B0604020202020204" pitchFamily="34" charset="0"/>
              <a:buChar char="•"/>
            </a:pPr>
            <a:r>
              <a:rPr lang="en-US" dirty="0" smtClean="0">
                <a:solidFill>
                  <a:srgbClr val="0070C0"/>
                </a:solidFill>
                <a:cs typeface="Arial" panose="020B0604020202020204" pitchFamily="34" charset="0"/>
              </a:rPr>
              <a:t>ensure </a:t>
            </a:r>
            <a:r>
              <a:rPr lang="en-US" dirty="0">
                <a:solidFill>
                  <a:srgbClr val="0070C0"/>
                </a:solidFill>
                <a:cs typeface="Arial" panose="020B0604020202020204" pitchFamily="34" charset="0"/>
              </a:rPr>
              <a:t>that safeguarding and protection is considered for any female family </a:t>
            </a:r>
            <a:r>
              <a:rPr lang="en-US" dirty="0" smtClean="0">
                <a:solidFill>
                  <a:srgbClr val="0070C0"/>
                </a:solidFill>
                <a:cs typeface="Arial" panose="020B0604020202020204" pitchFamily="34" charset="0"/>
              </a:rPr>
              <a:t>members</a:t>
            </a:r>
            <a:r>
              <a:rPr lang="en-US" dirty="0">
                <a:solidFill>
                  <a:srgbClr val="0070C0"/>
                </a:solidFill>
                <a:cs typeface="Arial" panose="020B0604020202020204" pitchFamily="34" charset="0"/>
              </a:rPr>
              <a:t>;</a:t>
            </a:r>
            <a:endParaRPr lang="en-US" dirty="0">
              <a:solidFill>
                <a:srgbClr val="0070C0"/>
              </a:solidFill>
              <a:cs typeface="Arial" panose="020B0604020202020204" pitchFamily="34" charset="0"/>
            </a:endParaRPr>
          </a:p>
          <a:p>
            <a:pPr marL="273050" indent="-273050" eaLnBrk="0" hangingPunct="0">
              <a:spcBef>
                <a:spcPct val="20000"/>
              </a:spcBef>
              <a:buFont typeface="Arial" panose="020B0604020202020204" pitchFamily="34" charset="0"/>
              <a:buChar char="•"/>
              <a:defRPr/>
            </a:pPr>
            <a:r>
              <a:rPr lang="en-GB" dirty="0">
                <a:solidFill>
                  <a:srgbClr val="0070C0"/>
                </a:solidFill>
                <a:cs typeface="Arial" panose="020B0604020202020204" pitchFamily="34" charset="0"/>
              </a:rPr>
              <a:t>f</a:t>
            </a:r>
            <a:r>
              <a:rPr lang="en-GB" dirty="0" smtClean="0">
                <a:solidFill>
                  <a:srgbClr val="0070C0"/>
                </a:solidFill>
                <a:cs typeface="Arial" panose="020B0604020202020204" pitchFamily="34" charset="0"/>
              </a:rPr>
              <a:t>ollow </a:t>
            </a:r>
            <a:r>
              <a:rPr lang="en-GB" dirty="0" smtClean="0">
                <a:solidFill>
                  <a:srgbClr val="0070C0"/>
                </a:solidFill>
                <a:cs typeface="Arial" panose="020B0604020202020204" pitchFamily="34" charset="0"/>
              </a:rPr>
              <a:t>your child protection procedures and talk to your Designated Safeguarding Lead </a:t>
            </a:r>
            <a:r>
              <a:rPr lang="en-GB" dirty="0" smtClean="0">
                <a:solidFill>
                  <a:srgbClr val="0070C0"/>
                </a:solidFill>
                <a:cs typeface="Arial" panose="020B0604020202020204" pitchFamily="34" charset="0"/>
              </a:rPr>
              <a:t>(DSL) without </a:t>
            </a:r>
            <a:r>
              <a:rPr lang="en-GB" dirty="0" smtClean="0">
                <a:solidFill>
                  <a:srgbClr val="0070C0"/>
                </a:solidFill>
                <a:cs typeface="Arial" panose="020B0604020202020204" pitchFamily="34" charset="0"/>
              </a:rPr>
              <a:t>delay in order to get support from other </a:t>
            </a:r>
            <a:r>
              <a:rPr lang="en-GB" dirty="0" smtClean="0">
                <a:solidFill>
                  <a:srgbClr val="0070C0"/>
                </a:solidFill>
                <a:cs typeface="Arial" panose="020B0604020202020204" pitchFamily="34" charset="0"/>
              </a:rPr>
              <a:t>agencies;</a:t>
            </a:r>
          </a:p>
          <a:p>
            <a:pPr marL="273050" indent="-273050" eaLnBrk="0" hangingPunct="0">
              <a:spcBef>
                <a:spcPct val="20000"/>
              </a:spcBef>
              <a:buFont typeface="Arial" panose="020B0604020202020204" pitchFamily="34" charset="0"/>
              <a:buChar char="•"/>
              <a:defRPr/>
            </a:pPr>
            <a:r>
              <a:rPr lang="en-GB" dirty="0">
                <a:solidFill>
                  <a:srgbClr val="0070C0"/>
                </a:solidFill>
                <a:cs typeface="Arial" panose="020B0604020202020204" pitchFamily="34" charset="0"/>
              </a:rPr>
              <a:t>w</a:t>
            </a:r>
            <a:r>
              <a:rPr lang="en-GB" dirty="0" smtClean="0">
                <a:solidFill>
                  <a:srgbClr val="0070C0"/>
                </a:solidFill>
                <a:cs typeface="Arial" panose="020B0604020202020204" pitchFamily="34" charset="0"/>
              </a:rPr>
              <a:t>here </a:t>
            </a:r>
            <a:r>
              <a:rPr lang="en-GB" dirty="0">
                <a:solidFill>
                  <a:srgbClr val="0070C0"/>
                </a:solidFill>
                <a:cs typeface="Arial" panose="020B0604020202020204" pitchFamily="34" charset="0"/>
              </a:rPr>
              <a:t>there is a risk to life or likelihood of serious immediate harm, professionals should dial </a:t>
            </a:r>
            <a:r>
              <a:rPr lang="en-GB" dirty="0" smtClean="0">
                <a:solidFill>
                  <a:srgbClr val="0070C0"/>
                </a:solidFill>
                <a:cs typeface="Arial" panose="020B0604020202020204" pitchFamily="34" charset="0"/>
              </a:rPr>
              <a:t>999;</a:t>
            </a:r>
            <a:endParaRPr lang="en-GB" dirty="0">
              <a:solidFill>
                <a:srgbClr val="0070C0"/>
              </a:solidFill>
              <a:cs typeface="Arial" panose="020B0604020202020204" pitchFamily="34" charset="0"/>
            </a:endParaRPr>
          </a:p>
          <a:p>
            <a:pPr marL="273050" indent="-273050" eaLnBrk="0" hangingPunct="0">
              <a:spcBef>
                <a:spcPct val="20000"/>
              </a:spcBef>
              <a:buFont typeface="Arial" panose="020B0604020202020204" pitchFamily="34" charset="0"/>
              <a:buChar char="•"/>
              <a:defRPr/>
            </a:pPr>
            <a:endParaRPr lang="en-GB" b="1" dirty="0">
              <a:solidFill>
                <a:srgbClr val="0070C0"/>
              </a:solidFill>
              <a:latin typeface="+mn-lt"/>
              <a:cs typeface="Arial" pitchFamily="34" charset="0"/>
            </a:endParaRPr>
          </a:p>
          <a:p>
            <a:pPr eaLnBrk="0" hangingPunct="0">
              <a:lnSpc>
                <a:spcPct val="90000"/>
              </a:lnSpc>
              <a:spcBef>
                <a:spcPct val="20000"/>
              </a:spcBef>
              <a:defRPr/>
            </a:pPr>
            <a:endParaRPr lang="en-GB" sz="2800" dirty="0">
              <a:solidFill>
                <a:srgbClr val="002060"/>
              </a:solidFill>
              <a:latin typeface="+mn-lt"/>
            </a:endParaRPr>
          </a:p>
        </p:txBody>
      </p:sp>
      <p:sp>
        <p:nvSpPr>
          <p:cNvPr id="3" name="Slide Number Placeholder 2"/>
          <p:cNvSpPr>
            <a:spLocks noGrp="1"/>
          </p:cNvSpPr>
          <p:nvPr>
            <p:ph type="sldNum" sz="quarter" idx="12"/>
          </p:nvPr>
        </p:nvSpPr>
        <p:spPr/>
        <p:txBody>
          <a:bodyPr/>
          <a:lstStyle/>
          <a:p>
            <a:pPr>
              <a:defRPr/>
            </a:pPr>
            <a:fld id="{82B5C0FF-5D40-4E56-9B56-B285996DA847}" type="slidenum">
              <a:rPr lang="en-GB" smtClean="0"/>
              <a:pPr>
                <a:defRPr/>
              </a:pPr>
              <a:t>17</a:t>
            </a:fld>
            <a:endParaRPr lang="en-GB" dirty="0"/>
          </a:p>
        </p:txBody>
      </p:sp>
      <p:sp>
        <p:nvSpPr>
          <p:cNvPr id="6" name="TextBox 6"/>
          <p:cNvSpPr txBox="1">
            <a:spLocks noChangeArrowheads="1"/>
          </p:cNvSpPr>
          <p:nvPr/>
        </p:nvSpPr>
        <p:spPr bwMode="auto">
          <a:xfrm>
            <a:off x="539750" y="476672"/>
            <a:ext cx="8064697" cy="984885"/>
          </a:xfrm>
          <a:prstGeom prst="rect">
            <a:avLst/>
          </a:prstGeom>
          <a:noFill/>
          <a:ln w="9525">
            <a:noFill/>
            <a:miter lim="800000"/>
            <a:headEnd/>
            <a:tailEnd/>
          </a:ln>
        </p:spPr>
        <p:txBody>
          <a:bodyPr wrap="square">
            <a:spAutoFit/>
          </a:bodyPr>
          <a:lstStyle/>
          <a:p>
            <a:r>
              <a:rPr lang="en-GB" sz="2400" b="1" dirty="0" smtClean="0">
                <a:solidFill>
                  <a:srgbClr val="0070C0"/>
                </a:solidFill>
              </a:rPr>
              <a:t>What to do if you suspect a child is at risk of, or is the victim of, FGM</a:t>
            </a:r>
          </a:p>
          <a:p>
            <a:endParaRPr lang="en-GB" sz="1000" u="sng" dirty="0" smtClean="0">
              <a:solidFill>
                <a:srgbClr val="002060"/>
              </a:solidFill>
            </a:endParaRPr>
          </a:p>
        </p:txBody>
      </p:sp>
    </p:spTree>
    <p:extLst>
      <p:ext uri="{BB962C8B-B14F-4D97-AF65-F5344CB8AC3E}">
        <p14:creationId xmlns:p14="http://schemas.microsoft.com/office/powerpoint/2010/main" val="22590318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2B5C0FF-5D40-4E56-9B56-B285996DA847}" type="slidenum">
              <a:rPr lang="en-GB" smtClean="0"/>
              <a:pPr>
                <a:defRPr/>
              </a:pPr>
              <a:t>18</a:t>
            </a:fld>
            <a:endParaRPr lang="en-GB" dirty="0"/>
          </a:p>
        </p:txBody>
      </p:sp>
      <p:sp>
        <p:nvSpPr>
          <p:cNvPr id="6" name="TextBox 6"/>
          <p:cNvSpPr txBox="1">
            <a:spLocks noChangeArrowheads="1"/>
          </p:cNvSpPr>
          <p:nvPr/>
        </p:nvSpPr>
        <p:spPr bwMode="auto">
          <a:xfrm>
            <a:off x="684212" y="476672"/>
            <a:ext cx="7920235" cy="984885"/>
          </a:xfrm>
          <a:prstGeom prst="rect">
            <a:avLst/>
          </a:prstGeom>
          <a:noFill/>
          <a:ln w="9525">
            <a:noFill/>
            <a:miter lim="800000"/>
            <a:headEnd/>
            <a:tailEnd/>
          </a:ln>
        </p:spPr>
        <p:txBody>
          <a:bodyPr wrap="square">
            <a:spAutoFit/>
          </a:bodyPr>
          <a:lstStyle/>
          <a:p>
            <a:r>
              <a:rPr lang="en-GB" sz="2400" b="1" dirty="0" smtClean="0">
                <a:solidFill>
                  <a:srgbClr val="0070C0"/>
                </a:solidFill>
              </a:rPr>
              <a:t>Creating an open and supportive environment in your education setting </a:t>
            </a:r>
          </a:p>
          <a:p>
            <a:endParaRPr lang="en-GB" sz="1000" u="sng" dirty="0" smtClean="0">
              <a:solidFill>
                <a:srgbClr val="002060"/>
              </a:solidFill>
            </a:endParaRPr>
          </a:p>
        </p:txBody>
      </p:sp>
      <p:sp>
        <p:nvSpPr>
          <p:cNvPr id="8" name="Rectangle 3"/>
          <p:cNvSpPr txBox="1">
            <a:spLocks noChangeArrowheads="1"/>
          </p:cNvSpPr>
          <p:nvPr/>
        </p:nvSpPr>
        <p:spPr bwMode="auto">
          <a:xfrm>
            <a:off x="539750" y="1628799"/>
            <a:ext cx="8136706" cy="4287813"/>
          </a:xfrm>
          <a:prstGeom prst="rect">
            <a:avLst/>
          </a:prstGeom>
          <a:noFill/>
          <a:ln w="9525">
            <a:noFill/>
            <a:miter lim="800000"/>
            <a:headEnd/>
            <a:tailEnd/>
          </a:ln>
        </p:spPr>
        <p:txBody>
          <a:bodyPr/>
          <a:lstStyle/>
          <a:p>
            <a:pPr marL="285750" indent="-285750" eaLnBrk="0" hangingPunct="0">
              <a:lnSpc>
                <a:spcPct val="90000"/>
              </a:lnSpc>
              <a:spcBef>
                <a:spcPct val="20000"/>
              </a:spcBef>
              <a:buFont typeface="Arial" panose="020B0604020202020204" pitchFamily="34" charset="0"/>
              <a:buChar char="•"/>
              <a:defRPr/>
            </a:pPr>
            <a:r>
              <a:rPr lang="en-GB" dirty="0" smtClean="0">
                <a:solidFill>
                  <a:srgbClr val="0070C0"/>
                </a:solidFill>
                <a:cs typeface="Arial" pitchFamily="34" charset="0"/>
              </a:rPr>
              <a:t>Circulate and display materials about FGM; posters, DVD’s and books</a:t>
            </a:r>
          </a:p>
          <a:p>
            <a:pPr marL="285750" indent="-285750" eaLnBrk="0" hangingPunct="0">
              <a:lnSpc>
                <a:spcPct val="90000"/>
              </a:lnSpc>
              <a:spcBef>
                <a:spcPct val="20000"/>
              </a:spcBef>
              <a:buFont typeface="Arial" panose="020B0604020202020204" pitchFamily="34" charset="0"/>
              <a:buChar char="•"/>
              <a:defRPr/>
            </a:pPr>
            <a:r>
              <a:rPr lang="en-GB" dirty="0" smtClean="0">
                <a:solidFill>
                  <a:srgbClr val="0070C0"/>
                </a:solidFill>
                <a:cs typeface="Arial" pitchFamily="34" charset="0"/>
              </a:rPr>
              <a:t>Display relevant information and helplines, NSPCC, ChildLine, Police, NDVC and appropriate support organisations</a:t>
            </a:r>
          </a:p>
          <a:p>
            <a:pPr marL="285750" indent="-285750" eaLnBrk="0" hangingPunct="0">
              <a:lnSpc>
                <a:spcPct val="90000"/>
              </a:lnSpc>
              <a:spcBef>
                <a:spcPct val="20000"/>
              </a:spcBef>
              <a:buFont typeface="Arial" panose="020B0604020202020204" pitchFamily="34" charset="0"/>
              <a:buChar char="•"/>
              <a:defRPr/>
            </a:pPr>
            <a:r>
              <a:rPr lang="en-GB" dirty="0" smtClean="0">
                <a:solidFill>
                  <a:srgbClr val="0070C0"/>
                </a:solidFill>
                <a:cs typeface="Arial" pitchFamily="34" charset="0"/>
              </a:rPr>
              <a:t>Ensure a private telephone is available should someone need to seek advice discretely.</a:t>
            </a:r>
          </a:p>
          <a:p>
            <a:pPr marL="285750" indent="-285750" eaLnBrk="0" hangingPunct="0">
              <a:lnSpc>
                <a:spcPct val="90000"/>
              </a:lnSpc>
              <a:spcBef>
                <a:spcPct val="20000"/>
              </a:spcBef>
              <a:buFont typeface="Arial" panose="020B0604020202020204" pitchFamily="34" charset="0"/>
              <a:buChar char="•"/>
              <a:defRPr/>
            </a:pPr>
            <a:r>
              <a:rPr lang="en-GB" dirty="0" smtClean="0">
                <a:solidFill>
                  <a:srgbClr val="0070C0"/>
                </a:solidFill>
                <a:cs typeface="Arial" pitchFamily="34" charset="0"/>
              </a:rPr>
              <a:t>Raise awareness and training amongst staff</a:t>
            </a:r>
          </a:p>
          <a:p>
            <a:pPr marL="285750" indent="-285750" eaLnBrk="0" hangingPunct="0">
              <a:lnSpc>
                <a:spcPct val="90000"/>
              </a:lnSpc>
              <a:spcBef>
                <a:spcPct val="20000"/>
              </a:spcBef>
              <a:buFont typeface="Arial" panose="020B0604020202020204" pitchFamily="34" charset="0"/>
              <a:buChar char="•"/>
              <a:defRPr/>
            </a:pPr>
            <a:r>
              <a:rPr lang="en-GB" dirty="0" smtClean="0">
                <a:solidFill>
                  <a:srgbClr val="0070C0"/>
                </a:solidFill>
                <a:cs typeface="Arial" pitchFamily="34" charset="0"/>
              </a:rPr>
              <a:t>Always talk to your Designated Safeguarding Lead</a:t>
            </a:r>
          </a:p>
          <a:p>
            <a:pPr marL="285750" indent="-285750" eaLnBrk="0" hangingPunct="0">
              <a:lnSpc>
                <a:spcPct val="90000"/>
              </a:lnSpc>
              <a:spcBef>
                <a:spcPct val="20000"/>
              </a:spcBef>
              <a:buFont typeface="Arial" panose="020B0604020202020204" pitchFamily="34" charset="0"/>
              <a:buChar char="•"/>
              <a:defRPr/>
            </a:pPr>
            <a:r>
              <a:rPr lang="en-GB" dirty="0" smtClean="0">
                <a:solidFill>
                  <a:srgbClr val="0070C0"/>
                </a:solidFill>
                <a:cs typeface="Arial" pitchFamily="34" charset="0"/>
              </a:rPr>
              <a:t>Encourage young people to access advice, information and support</a:t>
            </a:r>
          </a:p>
          <a:p>
            <a:pPr marL="285750" indent="-285750" eaLnBrk="0" hangingPunct="0">
              <a:lnSpc>
                <a:spcPct val="90000"/>
              </a:lnSpc>
              <a:spcBef>
                <a:spcPct val="20000"/>
              </a:spcBef>
              <a:buFont typeface="Arial" panose="020B0604020202020204" pitchFamily="34" charset="0"/>
              <a:buChar char="•"/>
              <a:defRPr/>
            </a:pPr>
            <a:r>
              <a:rPr lang="en-GB" dirty="0" smtClean="0">
                <a:solidFill>
                  <a:srgbClr val="0070C0"/>
                </a:solidFill>
                <a:cs typeface="Arial" pitchFamily="34" charset="0"/>
              </a:rPr>
              <a:t>Introduce FGM into the school curriculum such as </a:t>
            </a:r>
            <a:r>
              <a:rPr lang="en-GB" dirty="0">
                <a:solidFill>
                  <a:srgbClr val="0070C0"/>
                </a:solidFill>
                <a:cs typeface="Arial" pitchFamily="34" charset="0"/>
              </a:rPr>
              <a:t>	</a:t>
            </a:r>
            <a:endParaRPr lang="en-GB" dirty="0">
              <a:solidFill>
                <a:srgbClr val="0070C0"/>
              </a:solidFill>
            </a:endParaRPr>
          </a:p>
          <a:p>
            <a:pPr marL="742950" lvl="1" indent="-285750">
              <a:buFont typeface="Arial" panose="020B0604020202020204" pitchFamily="34" charset="0"/>
              <a:buChar char="•"/>
            </a:pPr>
            <a:r>
              <a:rPr lang="en-US" dirty="0">
                <a:solidFill>
                  <a:srgbClr val="0070C0"/>
                </a:solidFill>
              </a:rPr>
              <a:t>Personal, Social Health and Economic Education (PSHE) </a:t>
            </a:r>
            <a:endParaRPr lang="en-US" dirty="0" smtClean="0">
              <a:solidFill>
                <a:srgbClr val="0070C0"/>
              </a:solidFill>
            </a:endParaRPr>
          </a:p>
          <a:p>
            <a:pPr marL="742950" lvl="1" indent="-285750">
              <a:buFont typeface="Arial" panose="020B0604020202020204" pitchFamily="34" charset="0"/>
              <a:buChar char="•"/>
            </a:pPr>
            <a:r>
              <a:rPr lang="en-US" dirty="0" smtClean="0">
                <a:solidFill>
                  <a:srgbClr val="0070C0"/>
                </a:solidFill>
              </a:rPr>
              <a:t>Sex </a:t>
            </a:r>
            <a:r>
              <a:rPr lang="en-US" dirty="0">
                <a:solidFill>
                  <a:srgbClr val="0070C0"/>
                </a:solidFill>
              </a:rPr>
              <a:t>and relationship education (SRE), having regard to relevant statutory guidance; </a:t>
            </a:r>
          </a:p>
          <a:p>
            <a:pPr marL="742950" lvl="1" indent="-285750">
              <a:buFont typeface="Arial" panose="020B0604020202020204" pitchFamily="34" charset="0"/>
              <a:buChar char="•"/>
            </a:pPr>
            <a:r>
              <a:rPr lang="en-US" dirty="0" smtClean="0">
                <a:solidFill>
                  <a:srgbClr val="0070C0"/>
                </a:solidFill>
              </a:rPr>
              <a:t>Science</a:t>
            </a:r>
            <a:r>
              <a:rPr lang="en-US" dirty="0">
                <a:solidFill>
                  <a:srgbClr val="0070C0"/>
                </a:solidFill>
              </a:rPr>
              <a:t>, particularly in ensuring accurate naming of body parts as required by the curriculum </a:t>
            </a:r>
          </a:p>
          <a:p>
            <a:pPr marL="742950" lvl="1" indent="-285750">
              <a:buFont typeface="Arial" panose="020B0604020202020204" pitchFamily="34" charset="0"/>
              <a:buChar char="•"/>
            </a:pPr>
            <a:r>
              <a:rPr lang="en-GB" dirty="0" smtClean="0">
                <a:solidFill>
                  <a:srgbClr val="0070C0"/>
                </a:solidFill>
              </a:rPr>
              <a:t>Citizenship</a:t>
            </a:r>
            <a:endParaRPr lang="en-GB" dirty="0">
              <a:solidFill>
                <a:srgbClr val="0070C0"/>
              </a:solidFill>
            </a:endParaRPr>
          </a:p>
          <a:p>
            <a:pPr eaLnBrk="0" hangingPunct="0">
              <a:lnSpc>
                <a:spcPct val="90000"/>
              </a:lnSpc>
              <a:spcBef>
                <a:spcPct val="20000"/>
              </a:spcBef>
              <a:defRPr/>
            </a:pPr>
            <a:endParaRPr lang="en-GB" sz="2800" dirty="0">
              <a:solidFill>
                <a:srgbClr val="002060"/>
              </a:solidFill>
              <a:latin typeface="+mn-lt"/>
            </a:endParaRPr>
          </a:p>
        </p:txBody>
      </p:sp>
    </p:spTree>
    <p:extLst>
      <p:ext uri="{BB962C8B-B14F-4D97-AF65-F5344CB8AC3E}">
        <p14:creationId xmlns:p14="http://schemas.microsoft.com/office/powerpoint/2010/main" val="12487792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609600" y="1458653"/>
            <a:ext cx="8077200" cy="4706932"/>
          </a:xfrm>
          <a:prstGeom prst="rect">
            <a:avLst/>
          </a:prstGeom>
          <a:noFill/>
          <a:ln w="9525">
            <a:noFill/>
            <a:miter lim="800000"/>
            <a:headEnd/>
            <a:tailEnd/>
          </a:ln>
        </p:spPr>
        <p:txBody>
          <a:bodyPr/>
          <a:lstStyle/>
          <a:p>
            <a:pPr marL="342900" indent="-342900">
              <a:buFont typeface="Arial" panose="020B0604020202020204" pitchFamily="34" charset="0"/>
              <a:buChar char="•"/>
            </a:pPr>
            <a:r>
              <a:rPr lang="en-GB" sz="2200" dirty="0" smtClean="0">
                <a:solidFill>
                  <a:srgbClr val="0070C0"/>
                </a:solidFill>
                <a:cs typeface="Arial" pitchFamily="34" charset="0"/>
                <a:hlinkClick r:id="rId3"/>
              </a:rPr>
              <a:t>Refuge – Redbridge VAWG Service</a:t>
            </a:r>
            <a:r>
              <a:rPr lang="en-GB" sz="2200" dirty="0" smtClean="0">
                <a:solidFill>
                  <a:srgbClr val="0070C0"/>
                </a:solidFill>
                <a:cs typeface="Arial" pitchFamily="34" charset="0"/>
              </a:rPr>
              <a:t>  Tel:  0800 169 7759</a:t>
            </a:r>
            <a:endParaRPr lang="en-GB" sz="2200" dirty="0" smtClean="0">
              <a:solidFill>
                <a:srgbClr val="0070C0"/>
              </a:solidFill>
              <a:cs typeface="Arial" pitchFamily="34" charset="0"/>
              <a:hlinkClick r:id="rId4"/>
            </a:endParaRPr>
          </a:p>
          <a:p>
            <a:pPr marL="342900" indent="-342900">
              <a:buFont typeface="Arial" panose="020B0604020202020204" pitchFamily="34" charset="0"/>
              <a:buChar char="•"/>
            </a:pPr>
            <a:endParaRPr lang="en-GB" sz="2200" dirty="0">
              <a:solidFill>
                <a:srgbClr val="0070C0"/>
              </a:solidFill>
              <a:cs typeface="Arial" pitchFamily="34" charset="0"/>
              <a:hlinkClick r:id="rId4"/>
            </a:endParaRPr>
          </a:p>
          <a:p>
            <a:pPr marL="342900" indent="-342900">
              <a:buFont typeface="Arial" panose="020B0604020202020204" pitchFamily="34" charset="0"/>
              <a:buChar char="•"/>
            </a:pPr>
            <a:r>
              <a:rPr lang="en-GB" sz="2200" dirty="0" smtClean="0">
                <a:solidFill>
                  <a:srgbClr val="0070C0"/>
                </a:solidFill>
                <a:cs typeface="Arial" pitchFamily="34" charset="0"/>
                <a:hlinkClick r:id="rId4"/>
              </a:rPr>
              <a:t>Freedom Charity </a:t>
            </a:r>
            <a:r>
              <a:rPr lang="en-GB" sz="2200" dirty="0" smtClean="0">
                <a:solidFill>
                  <a:srgbClr val="0070C0"/>
                </a:solidFill>
                <a:cs typeface="Arial" pitchFamily="34" charset="0"/>
              </a:rPr>
              <a:t>Helpline 0845 607 0133</a:t>
            </a:r>
          </a:p>
          <a:p>
            <a:pPr eaLnBrk="0" hangingPunct="0">
              <a:spcBef>
                <a:spcPts val="0"/>
              </a:spcBef>
              <a:defRPr/>
            </a:pPr>
            <a:endParaRPr lang="en-GB" sz="2200" dirty="0" smtClean="0">
              <a:solidFill>
                <a:srgbClr val="0070C0"/>
              </a:solidFill>
              <a:cs typeface="Arial" pitchFamily="34" charset="0"/>
            </a:endParaRPr>
          </a:p>
          <a:p>
            <a:pPr marL="342900" indent="-342900" eaLnBrk="0" hangingPunct="0">
              <a:spcBef>
                <a:spcPts val="0"/>
              </a:spcBef>
              <a:buFont typeface="Arial" panose="020B0604020202020204" pitchFamily="34" charset="0"/>
              <a:buChar char="•"/>
              <a:defRPr/>
            </a:pPr>
            <a:r>
              <a:rPr lang="en-GB" sz="2200" dirty="0" smtClean="0">
                <a:solidFill>
                  <a:srgbClr val="0070C0"/>
                </a:solidFill>
                <a:cs typeface="Arial" pitchFamily="34" charset="0"/>
                <a:hlinkClick r:id="rId5"/>
              </a:rPr>
              <a:t>Forward </a:t>
            </a:r>
            <a:r>
              <a:rPr lang="en-GB" sz="2200" dirty="0" smtClean="0">
                <a:solidFill>
                  <a:srgbClr val="0070C0"/>
                </a:solidFill>
                <a:cs typeface="Arial" pitchFamily="34" charset="0"/>
              </a:rPr>
              <a:t>– Foundation for Women’s Health Research and Development)</a:t>
            </a:r>
          </a:p>
          <a:p>
            <a:pPr marL="342900" indent="-342900" eaLnBrk="0" hangingPunct="0">
              <a:spcBef>
                <a:spcPts val="0"/>
              </a:spcBef>
              <a:buFont typeface="Arial" panose="020B0604020202020204" pitchFamily="34" charset="0"/>
              <a:buChar char="•"/>
              <a:defRPr/>
            </a:pPr>
            <a:endParaRPr lang="en-GB" sz="2200" dirty="0">
              <a:solidFill>
                <a:srgbClr val="0070C0"/>
              </a:solidFill>
              <a:cs typeface="Arial" pitchFamily="34" charset="0"/>
            </a:endParaRPr>
          </a:p>
          <a:p>
            <a:pPr marL="342900" indent="-342900" eaLnBrk="0" hangingPunct="0">
              <a:spcBef>
                <a:spcPts val="0"/>
              </a:spcBef>
              <a:buFont typeface="Arial" panose="020B0604020202020204" pitchFamily="34" charset="0"/>
              <a:buChar char="•"/>
              <a:defRPr/>
            </a:pPr>
            <a:r>
              <a:rPr lang="en-GB" sz="2200" dirty="0" smtClean="0">
                <a:solidFill>
                  <a:srgbClr val="0070C0"/>
                </a:solidFill>
                <a:cs typeface="Arial" pitchFamily="34" charset="0"/>
                <a:hlinkClick r:id="rId6"/>
              </a:rPr>
              <a:t>Forced </a:t>
            </a:r>
            <a:r>
              <a:rPr lang="en-GB" sz="2200" dirty="0">
                <a:solidFill>
                  <a:srgbClr val="0070C0"/>
                </a:solidFill>
                <a:cs typeface="Arial" pitchFamily="34" charset="0"/>
                <a:hlinkClick r:id="rId6"/>
              </a:rPr>
              <a:t>Marriage Unit</a:t>
            </a:r>
            <a:r>
              <a:rPr lang="en-GB" sz="2200" dirty="0">
                <a:solidFill>
                  <a:srgbClr val="0070C0"/>
                </a:solidFill>
                <a:cs typeface="Arial" pitchFamily="34" charset="0"/>
              </a:rPr>
              <a:t> </a:t>
            </a:r>
            <a:endParaRPr lang="en-GB" sz="2200" dirty="0" smtClean="0">
              <a:solidFill>
                <a:srgbClr val="0070C0"/>
              </a:solidFill>
              <a:cs typeface="Arial" pitchFamily="34" charset="0"/>
            </a:endParaRPr>
          </a:p>
          <a:p>
            <a:pPr eaLnBrk="0" hangingPunct="0">
              <a:spcBef>
                <a:spcPts val="0"/>
              </a:spcBef>
              <a:defRPr/>
            </a:pPr>
            <a:endParaRPr lang="en-GB" sz="2200" dirty="0">
              <a:solidFill>
                <a:srgbClr val="0070C0"/>
              </a:solidFill>
              <a:cs typeface="Arial" pitchFamily="34" charset="0"/>
            </a:endParaRPr>
          </a:p>
          <a:p>
            <a:pPr marL="342900" indent="-342900" eaLnBrk="0" hangingPunct="0">
              <a:spcBef>
                <a:spcPts val="0"/>
              </a:spcBef>
              <a:buFont typeface="Arial" panose="020B0604020202020204" pitchFamily="34" charset="0"/>
              <a:buChar char="•"/>
              <a:defRPr/>
            </a:pPr>
            <a:r>
              <a:rPr lang="en-GB" sz="2200" dirty="0" smtClean="0">
                <a:solidFill>
                  <a:srgbClr val="0070C0"/>
                </a:solidFill>
                <a:cs typeface="Arial" pitchFamily="34" charset="0"/>
                <a:hlinkClick r:id="rId7"/>
              </a:rPr>
              <a:t>NSPCC FGM </a:t>
            </a:r>
            <a:r>
              <a:rPr lang="en-GB" sz="2200" dirty="0">
                <a:solidFill>
                  <a:srgbClr val="0070C0"/>
                </a:solidFill>
                <a:cs typeface="Arial" pitchFamily="34" charset="0"/>
                <a:hlinkClick r:id="rId7"/>
              </a:rPr>
              <a:t>Helpline</a:t>
            </a:r>
            <a:r>
              <a:rPr lang="en-GB" sz="2200" dirty="0">
                <a:solidFill>
                  <a:srgbClr val="0070C0"/>
                </a:solidFill>
                <a:cs typeface="Arial" pitchFamily="34" charset="0"/>
              </a:rPr>
              <a:t> </a:t>
            </a:r>
            <a:r>
              <a:rPr lang="en-GB" sz="2200" dirty="0" smtClean="0">
                <a:solidFill>
                  <a:srgbClr val="0070C0"/>
                </a:solidFill>
                <a:cs typeface="Arial" pitchFamily="34" charset="0"/>
              </a:rPr>
              <a:t>0800 028 3550</a:t>
            </a:r>
            <a:endParaRPr lang="en-GB" sz="2200" dirty="0">
              <a:solidFill>
                <a:srgbClr val="0070C0"/>
              </a:solidFill>
              <a:cs typeface="Arial" pitchFamily="34" charset="0"/>
            </a:endParaRPr>
          </a:p>
          <a:p>
            <a:pPr eaLnBrk="0" hangingPunct="0">
              <a:spcBef>
                <a:spcPts val="0"/>
              </a:spcBef>
              <a:defRPr/>
            </a:pPr>
            <a:r>
              <a:rPr lang="en-GB" sz="2200" dirty="0">
                <a:solidFill>
                  <a:srgbClr val="0070C0"/>
                </a:solidFill>
                <a:cs typeface="Arial" pitchFamily="34" charset="0"/>
              </a:rPr>
              <a:t>	</a:t>
            </a:r>
          </a:p>
          <a:p>
            <a:pPr eaLnBrk="0" hangingPunct="0">
              <a:lnSpc>
                <a:spcPct val="90000"/>
              </a:lnSpc>
              <a:spcBef>
                <a:spcPct val="20000"/>
              </a:spcBef>
              <a:defRPr/>
            </a:pPr>
            <a:endParaRPr lang="en-GB" sz="2200" dirty="0" smtClean="0">
              <a:solidFill>
                <a:srgbClr val="0070C0"/>
              </a:solidFill>
              <a:cs typeface="Arial" pitchFamily="34" charset="0"/>
            </a:endParaRPr>
          </a:p>
          <a:p>
            <a:pPr eaLnBrk="0" hangingPunct="0">
              <a:lnSpc>
                <a:spcPct val="90000"/>
              </a:lnSpc>
              <a:spcBef>
                <a:spcPct val="20000"/>
              </a:spcBef>
              <a:buFont typeface="Arial" pitchFamily="34" charset="0"/>
              <a:buChar char="•"/>
              <a:defRPr/>
            </a:pPr>
            <a:endParaRPr lang="en-GB" sz="2400" dirty="0">
              <a:solidFill>
                <a:srgbClr val="002060"/>
              </a:solidFill>
              <a:latin typeface="+mn-lt"/>
            </a:endParaRPr>
          </a:p>
          <a:p>
            <a:pPr eaLnBrk="0" hangingPunct="0">
              <a:lnSpc>
                <a:spcPct val="90000"/>
              </a:lnSpc>
              <a:spcBef>
                <a:spcPct val="20000"/>
              </a:spcBef>
              <a:defRPr/>
            </a:pPr>
            <a:endParaRPr lang="en-GB" sz="2400" dirty="0">
              <a:solidFill>
                <a:srgbClr val="002060"/>
              </a:solidFill>
              <a:latin typeface="+mn-lt"/>
            </a:endParaRPr>
          </a:p>
        </p:txBody>
      </p:sp>
      <p:sp>
        <p:nvSpPr>
          <p:cNvPr id="5" name="Rectangle 2"/>
          <p:cNvSpPr txBox="1">
            <a:spLocks noChangeArrowheads="1"/>
          </p:cNvSpPr>
          <p:nvPr/>
        </p:nvSpPr>
        <p:spPr bwMode="auto">
          <a:xfrm>
            <a:off x="469753" y="476672"/>
            <a:ext cx="7772400" cy="576064"/>
          </a:xfrm>
          <a:prstGeom prst="rect">
            <a:avLst/>
          </a:prstGeom>
          <a:noFill/>
          <a:ln w="9525">
            <a:noFill/>
            <a:miter lim="800000"/>
            <a:headEnd/>
            <a:tailEnd/>
          </a:ln>
        </p:spPr>
        <p:txBody>
          <a:bodyPr anchor="ctr"/>
          <a:lstStyle/>
          <a:p>
            <a:pPr algn="ctr" eaLnBrk="0" hangingPunct="0">
              <a:defRPr/>
            </a:pPr>
            <a:r>
              <a:rPr lang="en-GB" sz="3600" b="1" dirty="0" smtClean="0">
                <a:solidFill>
                  <a:srgbClr val="0070C0"/>
                </a:solidFill>
                <a:latin typeface="+mj-lt"/>
                <a:ea typeface="+mj-ea"/>
                <a:cs typeface="+mj-cs"/>
              </a:rPr>
              <a:t>Specialist support agencies:</a:t>
            </a:r>
            <a:endParaRPr lang="en-GB" sz="3600" b="1" dirty="0">
              <a:solidFill>
                <a:srgbClr val="0070C0"/>
              </a:solidFill>
              <a:latin typeface="+mj-lt"/>
              <a:ea typeface="+mj-ea"/>
              <a:cs typeface="+mj-cs"/>
            </a:endParaRPr>
          </a:p>
        </p:txBody>
      </p:sp>
      <p:sp>
        <p:nvSpPr>
          <p:cNvPr id="2" name="Slide Number Placeholder 1"/>
          <p:cNvSpPr>
            <a:spLocks noGrp="1"/>
          </p:cNvSpPr>
          <p:nvPr>
            <p:ph type="sldNum" sz="quarter" idx="12"/>
          </p:nvPr>
        </p:nvSpPr>
        <p:spPr/>
        <p:txBody>
          <a:bodyPr/>
          <a:lstStyle/>
          <a:p>
            <a:pPr>
              <a:defRPr/>
            </a:pPr>
            <a:fld id="{3DEB24DF-6C9C-4534-A4FB-0157EC84E38D}" type="slidenum">
              <a:rPr lang="en-GB" smtClean="0"/>
              <a:pPr>
                <a:defRPr/>
              </a:pPr>
              <a:t>19</a:t>
            </a:fld>
            <a:endParaRPr lang="en-GB" dirty="0"/>
          </a:p>
        </p:txBody>
      </p:sp>
    </p:spTree>
    <p:extLst>
      <p:ext uri="{BB962C8B-B14F-4D97-AF65-F5344CB8AC3E}">
        <p14:creationId xmlns:p14="http://schemas.microsoft.com/office/powerpoint/2010/main" val="94493762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b="1" dirty="0">
                <a:solidFill>
                  <a:srgbClr val="0070C0"/>
                </a:solidFill>
                <a:latin typeface="Calibri" pitchFamily="34" charset="0"/>
                <a:cs typeface="Times New Roman" pitchFamily="18" charset="0"/>
              </a:rPr>
              <a:t>Female Genital Mutilation</a:t>
            </a:r>
            <a:r>
              <a:rPr lang="en-GB" b="1" dirty="0">
                <a:solidFill>
                  <a:srgbClr val="003366"/>
                </a:solidFill>
                <a:latin typeface="Calibri" pitchFamily="34" charset="0"/>
                <a:cs typeface="Times New Roman" pitchFamily="18" charset="0"/>
              </a:rPr>
              <a:t/>
            </a:r>
            <a:br>
              <a:rPr lang="en-GB" b="1" dirty="0">
                <a:solidFill>
                  <a:srgbClr val="003366"/>
                </a:solidFill>
                <a:latin typeface="Calibri" pitchFamily="34" charset="0"/>
                <a:cs typeface="Times New Roman" pitchFamily="18" charset="0"/>
              </a:rPr>
            </a:br>
            <a:endParaRPr lang="en-GB" dirty="0"/>
          </a:p>
        </p:txBody>
      </p:sp>
      <p:sp>
        <p:nvSpPr>
          <p:cNvPr id="6" name="Content Placeholder 5"/>
          <p:cNvSpPr>
            <a:spLocks noGrp="1"/>
          </p:cNvSpPr>
          <p:nvPr>
            <p:ph sz="half" idx="1"/>
          </p:nvPr>
        </p:nvSpPr>
        <p:spPr>
          <a:xfrm>
            <a:off x="457200" y="1196752"/>
            <a:ext cx="3682752" cy="4929413"/>
          </a:xfrm>
        </p:spPr>
        <p:txBody>
          <a:bodyPr/>
          <a:lstStyle/>
          <a:p>
            <a:pPr marL="0" indent="0" eaLnBrk="1" hangingPunct="1">
              <a:buNone/>
            </a:pPr>
            <a:r>
              <a:rPr lang="en-US" altLang="en-US" b="1" dirty="0">
                <a:solidFill>
                  <a:srgbClr val="0070C0"/>
                </a:solidFill>
                <a:cs typeface="Arial" charset="0"/>
              </a:rPr>
              <a:t>FGM</a:t>
            </a:r>
            <a:r>
              <a:rPr lang="en-US" altLang="en-US" dirty="0">
                <a:solidFill>
                  <a:srgbClr val="0070C0"/>
                </a:solidFill>
                <a:cs typeface="Arial" charset="0"/>
              </a:rPr>
              <a:t> comprises all procedures involving partial or total removal of the external female genitalia or other injury to the female genital organs for non-medical reasons. </a:t>
            </a:r>
            <a:endParaRPr lang="en-GB" altLang="en-US" dirty="0">
              <a:solidFill>
                <a:srgbClr val="0070C0"/>
              </a:solidFill>
              <a:cs typeface="Arial" charset="0"/>
            </a:endParaRPr>
          </a:p>
          <a:p>
            <a:pPr marL="0" indent="0">
              <a:buNone/>
            </a:pPr>
            <a:endParaRPr lang="en-GB" b="1" dirty="0">
              <a:solidFill>
                <a:srgbClr val="0070C0"/>
              </a:solidFill>
              <a:latin typeface="Calibri" pitchFamily="34" charset="0"/>
            </a:endParaRPr>
          </a:p>
          <a:p>
            <a:pPr marL="0" indent="0">
              <a:buNone/>
            </a:pPr>
            <a:r>
              <a:rPr lang="en-GB" sz="2400" b="1" dirty="0">
                <a:solidFill>
                  <a:srgbClr val="0070C0"/>
                </a:solidFill>
                <a:latin typeface="Calibri" pitchFamily="34" charset="0"/>
              </a:rPr>
              <a:t>World </a:t>
            </a:r>
            <a:r>
              <a:rPr lang="en-GB" sz="2400" b="1" dirty="0" smtClean="0">
                <a:solidFill>
                  <a:srgbClr val="0070C0"/>
                </a:solidFill>
                <a:latin typeface="Calibri" pitchFamily="34" charset="0"/>
              </a:rPr>
              <a:t>Health Organisation</a:t>
            </a:r>
          </a:p>
          <a:p>
            <a:pPr marL="0" indent="0">
              <a:buNone/>
            </a:pPr>
            <a:r>
              <a:rPr lang="en-GB" sz="2400" b="1" dirty="0" smtClean="0">
                <a:solidFill>
                  <a:srgbClr val="0070C0"/>
                </a:solidFill>
                <a:latin typeface="Calibri" pitchFamily="34" charset="0"/>
                <a:hlinkClick r:id="rId3"/>
              </a:rPr>
              <a:t>FGM Factsheet</a:t>
            </a:r>
            <a:endParaRPr lang="en-GB" sz="2400" b="1" dirty="0" smtClean="0">
              <a:solidFill>
                <a:srgbClr val="0070C0"/>
              </a:solidFill>
              <a:latin typeface="Calibri" pitchFamily="34" charset="0"/>
            </a:endParaRPr>
          </a:p>
          <a:p>
            <a:pPr marL="0" indent="0">
              <a:buNone/>
            </a:pPr>
            <a:r>
              <a:rPr lang="en-GB" sz="2400" b="1" dirty="0" smtClean="0">
                <a:solidFill>
                  <a:srgbClr val="0070C0"/>
                </a:solidFill>
                <a:latin typeface="Calibri" pitchFamily="34" charset="0"/>
              </a:rPr>
              <a:t>February 2017</a:t>
            </a:r>
            <a:endParaRPr lang="en-GB" sz="2400" b="1" dirty="0">
              <a:solidFill>
                <a:srgbClr val="0070C0"/>
              </a:solidFill>
              <a:latin typeface="Calibri" pitchFamily="34" charset="0"/>
            </a:endParaRPr>
          </a:p>
          <a:p>
            <a:endParaRPr lang="en-GB" dirty="0"/>
          </a:p>
        </p:txBody>
      </p:sp>
      <p:sp>
        <p:nvSpPr>
          <p:cNvPr id="4" name="Slide Number Placeholder 3"/>
          <p:cNvSpPr>
            <a:spLocks noGrp="1"/>
          </p:cNvSpPr>
          <p:nvPr>
            <p:ph type="sldNum" sz="quarter" idx="12"/>
          </p:nvPr>
        </p:nvSpPr>
        <p:spPr/>
        <p:txBody>
          <a:bodyPr/>
          <a:lstStyle/>
          <a:p>
            <a:pPr>
              <a:defRPr/>
            </a:pPr>
            <a:fld id="{3DEB24DF-6C9C-4534-A4FB-0157EC84E38D}" type="slidenum">
              <a:rPr lang="en-GB" smtClean="0"/>
              <a:pPr>
                <a:defRPr/>
              </a:pPr>
              <a:t>2</a:t>
            </a:fld>
            <a:endParaRPr lang="en-GB" dirty="0"/>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8064" y="1412776"/>
            <a:ext cx="3148644" cy="4464496"/>
          </a:xfrm>
          <a:prstGeom prst="rect">
            <a:avLst/>
          </a:prstGeom>
        </p:spPr>
      </p:pic>
    </p:spTree>
    <p:extLst>
      <p:ext uri="{BB962C8B-B14F-4D97-AF65-F5344CB8AC3E}">
        <p14:creationId xmlns:p14="http://schemas.microsoft.com/office/powerpoint/2010/main" val="16388754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692696"/>
            <a:ext cx="7772400" cy="1470025"/>
          </a:xfrm>
        </p:spPr>
        <p:txBody>
          <a:bodyPr/>
          <a:lstStyle/>
          <a:p>
            <a:r>
              <a:rPr lang="en-GB" dirty="0" smtClean="0"/>
              <a:t>Useful Links:</a:t>
            </a:r>
            <a:endParaRPr lang="en-GB" dirty="0"/>
          </a:p>
        </p:txBody>
      </p:sp>
      <p:sp>
        <p:nvSpPr>
          <p:cNvPr id="3" name="Subtitle 2"/>
          <p:cNvSpPr>
            <a:spLocks noGrp="1"/>
          </p:cNvSpPr>
          <p:nvPr>
            <p:ph type="subTitle" idx="1"/>
          </p:nvPr>
        </p:nvSpPr>
        <p:spPr>
          <a:xfrm>
            <a:off x="611560" y="2060848"/>
            <a:ext cx="7848872" cy="3577952"/>
          </a:xfrm>
        </p:spPr>
        <p:txBody>
          <a:bodyPr/>
          <a:lstStyle/>
          <a:p>
            <a:pPr marL="457200" indent="-457200" algn="l">
              <a:buFont typeface="Arial" panose="020B0604020202020204" pitchFamily="34" charset="0"/>
              <a:buChar char="•"/>
            </a:pPr>
            <a:r>
              <a:rPr lang="en-GB" dirty="0" smtClean="0">
                <a:solidFill>
                  <a:srgbClr val="0070C0"/>
                </a:solidFill>
              </a:rPr>
              <a:t>Working together to safeguard children, 2015</a:t>
            </a:r>
          </a:p>
          <a:p>
            <a:pPr marL="457200" indent="-457200" algn="l">
              <a:buFont typeface="Arial" panose="020B0604020202020204" pitchFamily="34" charset="0"/>
              <a:buChar char="•"/>
            </a:pPr>
            <a:r>
              <a:rPr lang="en-GB" dirty="0" smtClean="0">
                <a:solidFill>
                  <a:srgbClr val="0070C0"/>
                </a:solidFill>
              </a:rPr>
              <a:t>Safeguarding Children in Education, 2016</a:t>
            </a:r>
          </a:p>
          <a:p>
            <a:pPr marL="457200" indent="-457200" algn="l">
              <a:buFont typeface="Arial" panose="020B0604020202020204" pitchFamily="34" charset="0"/>
              <a:buChar char="•"/>
            </a:pPr>
            <a:r>
              <a:rPr lang="en-GB" dirty="0" smtClean="0">
                <a:solidFill>
                  <a:srgbClr val="0070C0"/>
                </a:solidFill>
                <a:hlinkClick r:id="rId2"/>
              </a:rPr>
              <a:t>London Child Protection Procedures, 5</a:t>
            </a:r>
            <a:r>
              <a:rPr lang="en-GB" baseline="30000" dirty="0" smtClean="0">
                <a:solidFill>
                  <a:srgbClr val="0070C0"/>
                </a:solidFill>
                <a:hlinkClick r:id="rId2"/>
              </a:rPr>
              <a:t>th</a:t>
            </a:r>
            <a:r>
              <a:rPr lang="en-GB" dirty="0" smtClean="0">
                <a:solidFill>
                  <a:srgbClr val="0070C0"/>
                </a:solidFill>
                <a:hlinkClick r:id="rId2"/>
              </a:rPr>
              <a:t> Edition, 2017, Chapter 26</a:t>
            </a:r>
            <a:endParaRPr lang="en-GB" dirty="0" smtClean="0">
              <a:solidFill>
                <a:srgbClr val="0070C0"/>
              </a:solidFill>
            </a:endParaRPr>
          </a:p>
          <a:p>
            <a:pPr marL="457200" indent="-457200" algn="l">
              <a:buFont typeface="Arial" panose="020B0604020202020204" pitchFamily="34" charset="0"/>
              <a:buChar char="•"/>
            </a:pPr>
            <a:r>
              <a:rPr lang="en-GB" dirty="0" smtClean="0">
                <a:solidFill>
                  <a:srgbClr val="0070C0"/>
                </a:solidFill>
                <a:hlinkClick r:id="rId3"/>
              </a:rPr>
              <a:t>FGM Resource Pack, HM Government, 2016</a:t>
            </a:r>
            <a:endParaRPr lang="en-GB" dirty="0">
              <a:solidFill>
                <a:srgbClr val="0070C0"/>
              </a:solidFill>
            </a:endParaRPr>
          </a:p>
        </p:txBody>
      </p:sp>
      <p:sp>
        <p:nvSpPr>
          <p:cNvPr id="4" name="Slide Number Placeholder 3"/>
          <p:cNvSpPr>
            <a:spLocks noGrp="1"/>
          </p:cNvSpPr>
          <p:nvPr>
            <p:ph type="sldNum" sz="quarter" idx="12"/>
          </p:nvPr>
        </p:nvSpPr>
        <p:spPr/>
        <p:txBody>
          <a:bodyPr/>
          <a:lstStyle/>
          <a:p>
            <a:pPr>
              <a:defRPr/>
            </a:pPr>
            <a:fld id="{3DEB24DF-6C9C-4534-A4FB-0157EC84E38D}" type="slidenum">
              <a:rPr lang="en-GB" smtClean="0"/>
              <a:pPr>
                <a:defRPr/>
              </a:pPr>
              <a:t>20</a:t>
            </a:fld>
            <a:endParaRPr lang="en-GB" dirty="0"/>
          </a:p>
        </p:txBody>
      </p:sp>
    </p:spTree>
    <p:extLst>
      <p:ext uri="{BB962C8B-B14F-4D97-AF65-F5344CB8AC3E}">
        <p14:creationId xmlns:p14="http://schemas.microsoft.com/office/powerpoint/2010/main" val="3126851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67544" y="1124744"/>
            <a:ext cx="8064896" cy="923330"/>
          </a:xfrm>
          <a:prstGeom prst="rect">
            <a:avLst/>
          </a:prstGeom>
          <a:noFill/>
        </p:spPr>
        <p:txBody>
          <a:bodyPr wrap="square" rtlCol="0">
            <a:spAutoFit/>
          </a:bodyPr>
          <a:lstStyle/>
          <a:p>
            <a:pPr marL="216000" indent="-216000">
              <a:buFont typeface="Arial" pitchFamily="34" charset="0"/>
              <a:buChar char="•"/>
            </a:pPr>
            <a:endParaRPr lang="en-GB" dirty="0" smtClean="0">
              <a:solidFill>
                <a:schemeClr val="tx2"/>
              </a:solidFill>
            </a:endParaRPr>
          </a:p>
          <a:p>
            <a:pPr marL="216000" indent="-216000">
              <a:buFont typeface="Arial" pitchFamily="34" charset="0"/>
              <a:buChar char="•"/>
            </a:pPr>
            <a:endParaRPr lang="en-GB" dirty="0" smtClean="0">
              <a:solidFill>
                <a:schemeClr val="tx2"/>
              </a:solidFill>
            </a:endParaRPr>
          </a:p>
          <a:p>
            <a:r>
              <a:rPr lang="en-GB" dirty="0" smtClean="0">
                <a:solidFill>
                  <a:schemeClr val="tx2"/>
                </a:solidFill>
              </a:rPr>
              <a:t> </a:t>
            </a:r>
            <a:endParaRPr lang="en-GB" dirty="0">
              <a:solidFill>
                <a:schemeClr val="tx2"/>
              </a:solidFill>
            </a:endParaRPr>
          </a:p>
        </p:txBody>
      </p:sp>
      <p:sp>
        <p:nvSpPr>
          <p:cNvPr id="2" name="Slide Number Placeholder 1"/>
          <p:cNvSpPr>
            <a:spLocks noGrp="1"/>
          </p:cNvSpPr>
          <p:nvPr>
            <p:ph type="sldNum" sz="quarter" idx="12"/>
          </p:nvPr>
        </p:nvSpPr>
        <p:spPr/>
        <p:txBody>
          <a:bodyPr/>
          <a:lstStyle/>
          <a:p>
            <a:pPr>
              <a:defRPr/>
            </a:pPr>
            <a:fld id="{3DEB24DF-6C9C-4534-A4FB-0157EC84E38D}" type="slidenum">
              <a:rPr lang="en-GB" smtClean="0"/>
              <a:pPr>
                <a:defRPr/>
              </a:pPr>
              <a:t>3</a:t>
            </a:fld>
            <a:endParaRPr lang="en-GB" dirty="0"/>
          </a:p>
        </p:txBody>
      </p:sp>
      <p:sp>
        <p:nvSpPr>
          <p:cNvPr id="9" name="TextBox 1"/>
          <p:cNvSpPr txBox="1">
            <a:spLocks noChangeArrowheads="1"/>
          </p:cNvSpPr>
          <p:nvPr/>
        </p:nvSpPr>
        <p:spPr bwMode="auto">
          <a:xfrm>
            <a:off x="251520" y="-99392"/>
            <a:ext cx="8496944" cy="6521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defRPr/>
            </a:pPr>
            <a:endParaRPr lang="en-GB" sz="1600" dirty="0" smtClean="0">
              <a:solidFill>
                <a:srgbClr val="002060"/>
              </a:solidFill>
              <a:latin typeface="+mn-lt"/>
              <a:cs typeface="Arial" panose="020B0604020202020204" pitchFamily="34" charset="0"/>
            </a:endParaRPr>
          </a:p>
          <a:p>
            <a:pPr>
              <a:buFont typeface="Arial" charset="0"/>
              <a:buNone/>
              <a:defRPr/>
            </a:pPr>
            <a:r>
              <a:rPr lang="en-GB" sz="1800" b="1" dirty="0" smtClean="0">
                <a:solidFill>
                  <a:srgbClr val="0070C0"/>
                </a:solidFill>
                <a:latin typeface="Arial" panose="020B0604020202020204" pitchFamily="34" charset="0"/>
                <a:cs typeface="Arial" panose="020B0604020202020204" pitchFamily="34" charset="0"/>
              </a:rPr>
              <a:t>The Law - Female Genital Mutilation Act 2003 </a:t>
            </a:r>
          </a:p>
          <a:p>
            <a:pPr>
              <a:buFont typeface="Arial" charset="0"/>
              <a:buNone/>
              <a:defRPr/>
            </a:pPr>
            <a:endParaRPr lang="en-GB" sz="1500" dirty="0" smtClean="0">
              <a:solidFill>
                <a:srgbClr val="0070C0"/>
              </a:solidFill>
              <a:latin typeface="Arial" panose="020B0604020202020204" pitchFamily="34" charset="0"/>
              <a:cs typeface="Arial" panose="020B0604020202020204" pitchFamily="34" charset="0"/>
            </a:endParaRPr>
          </a:p>
          <a:p>
            <a:pPr>
              <a:buFont typeface="Arial" charset="0"/>
              <a:buNone/>
              <a:defRPr/>
            </a:pPr>
            <a:r>
              <a:rPr lang="en-US" sz="1800" dirty="0" smtClean="0">
                <a:solidFill>
                  <a:srgbClr val="0070C0"/>
                </a:solidFill>
                <a:latin typeface="Arial" panose="020B0604020202020204" pitchFamily="34" charset="0"/>
                <a:cs typeface="Arial" panose="020B0604020202020204" pitchFamily="34" charset="0"/>
              </a:rPr>
              <a:t>FGM is Child Abuse it </a:t>
            </a:r>
            <a:r>
              <a:rPr lang="en-US" sz="1800" dirty="0">
                <a:solidFill>
                  <a:srgbClr val="0070C0"/>
                </a:solidFill>
                <a:latin typeface="Arial" panose="020B0604020202020204" pitchFamily="34" charset="0"/>
                <a:cs typeface="Arial" panose="020B0604020202020204" pitchFamily="34" charset="0"/>
              </a:rPr>
              <a:t>is an offence for </a:t>
            </a:r>
            <a:r>
              <a:rPr lang="en-US" sz="1800" b="1" dirty="0">
                <a:solidFill>
                  <a:srgbClr val="0070C0"/>
                </a:solidFill>
                <a:latin typeface="Arial" panose="020B0604020202020204" pitchFamily="34" charset="0"/>
                <a:cs typeface="Arial" panose="020B0604020202020204" pitchFamily="34" charset="0"/>
              </a:rPr>
              <a:t>any person (regardless of their nationality or residence status) </a:t>
            </a:r>
            <a:r>
              <a:rPr lang="en-US" sz="1800" dirty="0">
                <a:solidFill>
                  <a:srgbClr val="0070C0"/>
                </a:solidFill>
                <a:latin typeface="Arial" panose="020B0604020202020204" pitchFamily="34" charset="0"/>
                <a:cs typeface="Arial" panose="020B0604020202020204" pitchFamily="34" charset="0"/>
              </a:rPr>
              <a:t>to: </a:t>
            </a:r>
            <a:endParaRPr lang="en-US" sz="1800" dirty="0" smtClean="0">
              <a:solidFill>
                <a:srgbClr val="0070C0"/>
              </a:solidFill>
              <a:latin typeface="Arial" panose="020B0604020202020204" pitchFamily="34" charset="0"/>
              <a:cs typeface="Arial" panose="020B0604020202020204" pitchFamily="34" charset="0"/>
            </a:endParaRPr>
          </a:p>
          <a:p>
            <a:pPr>
              <a:buFont typeface="Arial" charset="0"/>
              <a:buNone/>
              <a:defRPr/>
            </a:pPr>
            <a:endParaRPr lang="en-US" sz="1800" dirty="0">
              <a:solidFill>
                <a:srgbClr val="0070C0"/>
              </a:solidFill>
              <a:latin typeface="Arial" panose="020B0604020202020204" pitchFamily="34" charset="0"/>
              <a:cs typeface="Arial" panose="020B0604020202020204" pitchFamily="34" charset="0"/>
            </a:endParaRPr>
          </a:p>
          <a:p>
            <a:pPr>
              <a:spcBef>
                <a:spcPts val="0"/>
              </a:spcBef>
            </a:pPr>
            <a:r>
              <a:rPr lang="en-US" sz="1800" dirty="0" smtClean="0">
                <a:solidFill>
                  <a:srgbClr val="0070C0"/>
                </a:solidFill>
                <a:latin typeface="Arial" panose="020B0604020202020204" pitchFamily="34" charset="0"/>
                <a:cs typeface="Arial" panose="020B0604020202020204" pitchFamily="34" charset="0"/>
              </a:rPr>
              <a:t>perform </a:t>
            </a:r>
            <a:r>
              <a:rPr lang="en-US" sz="1800" dirty="0">
                <a:solidFill>
                  <a:srgbClr val="0070C0"/>
                </a:solidFill>
                <a:latin typeface="Arial" panose="020B0604020202020204" pitchFamily="34" charset="0"/>
                <a:cs typeface="Arial" panose="020B0604020202020204" pitchFamily="34" charset="0"/>
              </a:rPr>
              <a:t>FGM </a:t>
            </a:r>
            <a:r>
              <a:rPr lang="en-US" sz="1800" b="1" dirty="0">
                <a:solidFill>
                  <a:srgbClr val="0070C0"/>
                </a:solidFill>
                <a:latin typeface="Arial" panose="020B0604020202020204" pitchFamily="34" charset="0"/>
                <a:cs typeface="Arial" panose="020B0604020202020204" pitchFamily="34" charset="0"/>
              </a:rPr>
              <a:t>in England or Wales </a:t>
            </a:r>
            <a:r>
              <a:rPr lang="en-US" sz="1800" dirty="0">
                <a:solidFill>
                  <a:srgbClr val="0070C0"/>
                </a:solidFill>
                <a:latin typeface="Arial" panose="020B0604020202020204" pitchFamily="34" charset="0"/>
                <a:cs typeface="Arial" panose="020B0604020202020204" pitchFamily="34" charset="0"/>
              </a:rPr>
              <a:t>(section 1 of the 2003 Act); </a:t>
            </a:r>
          </a:p>
          <a:p>
            <a:pPr>
              <a:spcBef>
                <a:spcPts val="0"/>
              </a:spcBef>
            </a:pPr>
            <a:r>
              <a:rPr lang="en-US" sz="1800" dirty="0" smtClean="0">
                <a:solidFill>
                  <a:srgbClr val="0070C0"/>
                </a:solidFill>
                <a:latin typeface="Arial" panose="020B0604020202020204" pitchFamily="34" charset="0"/>
                <a:cs typeface="Arial" panose="020B0604020202020204" pitchFamily="34" charset="0"/>
              </a:rPr>
              <a:t>assist </a:t>
            </a:r>
            <a:r>
              <a:rPr lang="en-US" sz="1800" dirty="0">
                <a:solidFill>
                  <a:srgbClr val="0070C0"/>
                </a:solidFill>
                <a:latin typeface="Arial" panose="020B0604020202020204" pitchFamily="34" charset="0"/>
                <a:cs typeface="Arial" panose="020B0604020202020204" pitchFamily="34" charset="0"/>
              </a:rPr>
              <a:t>a girl to carry out FGM on herself </a:t>
            </a:r>
            <a:r>
              <a:rPr lang="en-US" sz="1800" b="1" dirty="0">
                <a:solidFill>
                  <a:srgbClr val="0070C0"/>
                </a:solidFill>
                <a:latin typeface="Arial" panose="020B0604020202020204" pitchFamily="34" charset="0"/>
                <a:cs typeface="Arial" panose="020B0604020202020204" pitchFamily="34" charset="0"/>
              </a:rPr>
              <a:t>in England or Wales </a:t>
            </a:r>
            <a:r>
              <a:rPr lang="en-US" sz="1800" dirty="0">
                <a:solidFill>
                  <a:srgbClr val="0070C0"/>
                </a:solidFill>
                <a:latin typeface="Arial" panose="020B0604020202020204" pitchFamily="34" charset="0"/>
                <a:cs typeface="Arial" panose="020B0604020202020204" pitchFamily="34" charset="0"/>
              </a:rPr>
              <a:t>(section 2 of the 2003 Act); and </a:t>
            </a:r>
          </a:p>
          <a:p>
            <a:pPr marL="84138" indent="-84138">
              <a:spcBef>
                <a:spcPts val="0"/>
              </a:spcBef>
            </a:pPr>
            <a:r>
              <a:rPr lang="en-US" sz="1800" dirty="0" smtClean="0">
                <a:solidFill>
                  <a:srgbClr val="0070C0"/>
                </a:solidFill>
                <a:latin typeface="Arial" panose="020B0604020202020204" pitchFamily="34" charset="0"/>
                <a:cs typeface="Arial" panose="020B0604020202020204" pitchFamily="34" charset="0"/>
              </a:rPr>
              <a:t>assist </a:t>
            </a:r>
            <a:r>
              <a:rPr lang="en-US" sz="1800" dirty="0">
                <a:solidFill>
                  <a:srgbClr val="0070C0"/>
                </a:solidFill>
                <a:latin typeface="Arial" panose="020B0604020202020204" pitchFamily="34" charset="0"/>
                <a:cs typeface="Arial" panose="020B0604020202020204" pitchFamily="34" charset="0"/>
              </a:rPr>
              <a:t>(</a:t>
            </a:r>
            <a:r>
              <a:rPr lang="en-US" sz="1800" b="1" dirty="0">
                <a:solidFill>
                  <a:srgbClr val="0070C0"/>
                </a:solidFill>
                <a:latin typeface="Arial" panose="020B0604020202020204" pitchFamily="34" charset="0"/>
                <a:cs typeface="Arial" panose="020B0604020202020204" pitchFamily="34" charset="0"/>
              </a:rPr>
              <a:t>from England or Wales</a:t>
            </a:r>
            <a:r>
              <a:rPr lang="en-US" sz="1800" dirty="0">
                <a:solidFill>
                  <a:srgbClr val="0070C0"/>
                </a:solidFill>
                <a:latin typeface="Arial" panose="020B0604020202020204" pitchFamily="34" charset="0"/>
                <a:cs typeface="Arial" panose="020B0604020202020204" pitchFamily="34" charset="0"/>
              </a:rPr>
              <a:t>) a non-UK national or UK resident to carry out FGM outside the </a:t>
            </a:r>
            <a:r>
              <a:rPr lang="en-US" sz="1800" dirty="0" smtClean="0">
                <a:solidFill>
                  <a:srgbClr val="0070C0"/>
                </a:solidFill>
                <a:latin typeface="Arial" panose="020B0604020202020204" pitchFamily="34" charset="0"/>
                <a:cs typeface="Arial" panose="020B0604020202020204" pitchFamily="34" charset="0"/>
              </a:rPr>
              <a:t> UK </a:t>
            </a:r>
            <a:r>
              <a:rPr lang="en-US" sz="1800" dirty="0">
                <a:solidFill>
                  <a:srgbClr val="0070C0"/>
                </a:solidFill>
                <a:latin typeface="Arial" panose="020B0604020202020204" pitchFamily="34" charset="0"/>
                <a:cs typeface="Arial" panose="020B0604020202020204" pitchFamily="34" charset="0"/>
              </a:rPr>
              <a:t>on a </a:t>
            </a:r>
            <a:r>
              <a:rPr lang="en-US" sz="1800" b="1" dirty="0">
                <a:solidFill>
                  <a:srgbClr val="0070C0"/>
                </a:solidFill>
                <a:latin typeface="Arial" panose="020B0604020202020204" pitchFamily="34" charset="0"/>
                <a:cs typeface="Arial" panose="020B0604020202020204" pitchFamily="34" charset="0"/>
              </a:rPr>
              <a:t>UK national or UK resident20 </a:t>
            </a:r>
            <a:r>
              <a:rPr lang="en-US" sz="1800" dirty="0">
                <a:solidFill>
                  <a:srgbClr val="0070C0"/>
                </a:solidFill>
                <a:latin typeface="Arial" panose="020B0604020202020204" pitchFamily="34" charset="0"/>
                <a:cs typeface="Arial" panose="020B0604020202020204" pitchFamily="34" charset="0"/>
              </a:rPr>
              <a:t>(section 3 of the 2003 Act). </a:t>
            </a:r>
            <a:endParaRPr lang="en-US" sz="1800" dirty="0" smtClean="0">
              <a:solidFill>
                <a:srgbClr val="0070C0"/>
              </a:solidFill>
              <a:latin typeface="Arial" panose="020B0604020202020204" pitchFamily="34" charset="0"/>
              <a:cs typeface="Arial" panose="020B0604020202020204" pitchFamily="34" charset="0"/>
            </a:endParaRPr>
          </a:p>
          <a:p>
            <a:pPr>
              <a:spcBef>
                <a:spcPts val="0"/>
              </a:spcBef>
            </a:pPr>
            <a:endParaRPr lang="en-US" sz="1800" dirty="0" smtClean="0">
              <a:solidFill>
                <a:srgbClr val="0070C0"/>
              </a:solidFill>
              <a:latin typeface="Arial" panose="020B0604020202020204" pitchFamily="34" charset="0"/>
              <a:cs typeface="Arial" panose="020B0604020202020204" pitchFamily="34" charset="0"/>
            </a:endParaRPr>
          </a:p>
          <a:p>
            <a:pPr>
              <a:spcBef>
                <a:spcPts val="0"/>
              </a:spcBef>
              <a:buNone/>
            </a:pPr>
            <a:r>
              <a:rPr lang="en-US" sz="1800" b="1" dirty="0" smtClean="0">
                <a:solidFill>
                  <a:srgbClr val="0070C0"/>
                </a:solidFill>
                <a:latin typeface="Arial" panose="020B0604020202020204" pitchFamily="34" charset="0"/>
                <a:cs typeface="Arial" panose="020B0604020202020204" pitchFamily="34" charset="0"/>
              </a:rPr>
              <a:t>Provided </a:t>
            </a:r>
            <a:r>
              <a:rPr lang="en-US" sz="1800" b="1" dirty="0">
                <a:solidFill>
                  <a:srgbClr val="0070C0"/>
                </a:solidFill>
                <a:latin typeface="Arial" panose="020B0604020202020204" pitchFamily="34" charset="0"/>
                <a:cs typeface="Arial" panose="020B0604020202020204" pitchFamily="34" charset="0"/>
              </a:rPr>
              <a:t>that the FGM takes place in England or Wales, the nationality or residence status of the victim is irrelevant</a:t>
            </a:r>
            <a:r>
              <a:rPr lang="en-US" sz="1800" dirty="0">
                <a:solidFill>
                  <a:srgbClr val="0070C0"/>
                </a:solidFill>
                <a:latin typeface="Arial" panose="020B0604020202020204" pitchFamily="34" charset="0"/>
                <a:cs typeface="Arial" panose="020B0604020202020204" pitchFamily="34" charset="0"/>
              </a:rPr>
              <a:t>. </a:t>
            </a:r>
            <a:endParaRPr lang="en-US" sz="1800" dirty="0" smtClean="0">
              <a:solidFill>
                <a:srgbClr val="0070C0"/>
              </a:solidFill>
              <a:latin typeface="Arial" panose="020B0604020202020204" pitchFamily="34" charset="0"/>
              <a:cs typeface="Arial" panose="020B0604020202020204" pitchFamily="34" charset="0"/>
            </a:endParaRPr>
          </a:p>
          <a:p>
            <a:pPr>
              <a:spcBef>
                <a:spcPts val="0"/>
              </a:spcBef>
              <a:buNone/>
            </a:pPr>
            <a:endParaRPr lang="en-US" sz="1800" dirty="0">
              <a:solidFill>
                <a:srgbClr val="0070C0"/>
              </a:solidFill>
              <a:latin typeface="Arial" panose="020B0604020202020204" pitchFamily="34" charset="0"/>
              <a:cs typeface="Arial" panose="020B0604020202020204" pitchFamily="34" charset="0"/>
            </a:endParaRPr>
          </a:p>
          <a:p>
            <a:pPr marL="285750" indent="-285750" eaLnBrk="1" hangingPunct="1">
              <a:spcBef>
                <a:spcPct val="0"/>
              </a:spcBef>
              <a:defRPr/>
            </a:pPr>
            <a:endParaRPr lang="en-GB" altLang="en-US" sz="1800" dirty="0" smtClean="0">
              <a:solidFill>
                <a:srgbClr val="0070C0"/>
              </a:solidFill>
              <a:latin typeface="Arial" panose="020B0604020202020204" pitchFamily="34" charset="0"/>
              <a:cs typeface="Arial" panose="020B0604020202020204" pitchFamily="34" charset="0"/>
            </a:endParaRPr>
          </a:p>
          <a:p>
            <a:pPr eaLnBrk="1" hangingPunct="1">
              <a:spcBef>
                <a:spcPct val="0"/>
              </a:spcBef>
              <a:buNone/>
              <a:defRPr/>
            </a:pPr>
            <a:r>
              <a:rPr lang="en-US" sz="1800" b="1" dirty="0">
                <a:solidFill>
                  <a:srgbClr val="0070C0"/>
                </a:solidFill>
                <a:latin typeface="Arial" panose="020B0604020202020204" pitchFamily="34" charset="0"/>
                <a:cs typeface="Arial" panose="020B0604020202020204" pitchFamily="34" charset="0"/>
              </a:rPr>
              <a:t>Failing to Protect a Girl from Risk of FGM </a:t>
            </a:r>
            <a:r>
              <a:rPr lang="en-US" sz="1800" b="1" dirty="0" smtClean="0">
                <a:solidFill>
                  <a:srgbClr val="0070C0"/>
                </a:solidFill>
                <a:latin typeface="Arial" panose="020B0604020202020204" pitchFamily="34" charset="0"/>
                <a:cs typeface="Arial" panose="020B0604020202020204" pitchFamily="34" charset="0"/>
              </a:rPr>
              <a:t>(</a:t>
            </a:r>
            <a:r>
              <a:rPr lang="en-US" sz="1800" dirty="0" smtClean="0">
                <a:solidFill>
                  <a:srgbClr val="0070C0"/>
                </a:solidFill>
                <a:latin typeface="Arial" panose="020B0604020202020204" pitchFamily="34" charset="0"/>
                <a:cs typeface="Arial" panose="020B0604020202020204" pitchFamily="34" charset="0"/>
              </a:rPr>
              <a:t>Section </a:t>
            </a:r>
            <a:r>
              <a:rPr lang="en-US" sz="1800" dirty="0">
                <a:solidFill>
                  <a:srgbClr val="0070C0"/>
                </a:solidFill>
                <a:latin typeface="Arial" panose="020B0604020202020204" pitchFamily="34" charset="0"/>
                <a:cs typeface="Arial" panose="020B0604020202020204" pitchFamily="34" charset="0"/>
              </a:rPr>
              <a:t>3A of the 2003 </a:t>
            </a:r>
            <a:r>
              <a:rPr lang="en-US" sz="1800" dirty="0" smtClean="0">
                <a:solidFill>
                  <a:srgbClr val="0070C0"/>
                </a:solidFill>
                <a:latin typeface="Arial" panose="020B0604020202020204" pitchFamily="34" charset="0"/>
                <a:cs typeface="Arial" panose="020B0604020202020204" pitchFamily="34" charset="0"/>
              </a:rPr>
              <a:t>Act) is an </a:t>
            </a:r>
            <a:r>
              <a:rPr lang="en-US" sz="1800" dirty="0">
                <a:solidFill>
                  <a:srgbClr val="0070C0"/>
                </a:solidFill>
                <a:latin typeface="Arial" panose="020B0604020202020204" pitchFamily="34" charset="0"/>
                <a:cs typeface="Arial" panose="020B0604020202020204" pitchFamily="34" charset="0"/>
              </a:rPr>
              <a:t>offence of failing to protect a girl from the risk of FGM. This means that if </a:t>
            </a:r>
            <a:r>
              <a:rPr lang="en-US" sz="1800" dirty="0" smtClean="0">
                <a:solidFill>
                  <a:srgbClr val="0070C0"/>
                </a:solidFill>
                <a:latin typeface="Arial" panose="020B0604020202020204" pitchFamily="34" charset="0"/>
                <a:cs typeface="Arial" panose="020B0604020202020204" pitchFamily="34" charset="0"/>
              </a:rPr>
              <a:t>FGM is </a:t>
            </a:r>
            <a:r>
              <a:rPr lang="en-US" sz="1800" dirty="0">
                <a:solidFill>
                  <a:srgbClr val="0070C0"/>
                </a:solidFill>
                <a:latin typeface="Arial" panose="020B0604020202020204" pitchFamily="34" charset="0"/>
                <a:cs typeface="Arial" panose="020B0604020202020204" pitchFamily="34" charset="0"/>
              </a:rPr>
              <a:t>committed against a girl under the age of 16, each person who is responsible for the girl at the time the FGM occurred could be liable under the offence. </a:t>
            </a:r>
            <a:endParaRPr lang="en-US" sz="1800" dirty="0" smtClean="0">
              <a:solidFill>
                <a:srgbClr val="0070C0"/>
              </a:solidFill>
              <a:latin typeface="Arial" panose="020B0604020202020204" pitchFamily="34" charset="0"/>
              <a:cs typeface="Arial" panose="020B0604020202020204" pitchFamily="34" charset="0"/>
            </a:endParaRPr>
          </a:p>
          <a:p>
            <a:pPr eaLnBrk="1" hangingPunct="1">
              <a:spcBef>
                <a:spcPct val="0"/>
              </a:spcBef>
              <a:buNone/>
              <a:defRPr/>
            </a:pPr>
            <a:endParaRPr lang="en-US" sz="1500" dirty="0" smtClean="0">
              <a:solidFill>
                <a:srgbClr val="0070C0"/>
              </a:solidFill>
              <a:latin typeface="Arial" panose="020B0604020202020204" pitchFamily="34" charset="0"/>
              <a:cs typeface="Arial" panose="020B0604020202020204" pitchFamily="34" charset="0"/>
            </a:endParaRPr>
          </a:p>
          <a:p>
            <a:pPr eaLnBrk="1" hangingPunct="1">
              <a:spcBef>
                <a:spcPct val="0"/>
              </a:spcBef>
              <a:buFontTx/>
              <a:buNone/>
              <a:defRPr/>
            </a:pPr>
            <a:endParaRPr lang="en-GB" altLang="en-US" sz="1600" dirty="0" smtClean="0">
              <a:solidFill>
                <a:srgbClr val="002060"/>
              </a:solidFill>
              <a:latin typeface="+mn-lt"/>
              <a:cs typeface="Arial" panose="020B0604020202020204" pitchFamily="34" charset="0"/>
            </a:endParaRPr>
          </a:p>
        </p:txBody>
      </p:sp>
    </p:spTree>
    <p:extLst>
      <p:ext uri="{BB962C8B-B14F-4D97-AF65-F5344CB8AC3E}">
        <p14:creationId xmlns:p14="http://schemas.microsoft.com/office/powerpoint/2010/main" val="21153147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DEB24DF-6C9C-4534-A4FB-0157EC84E38D}" type="slidenum">
              <a:rPr lang="en-GB" smtClean="0"/>
              <a:pPr>
                <a:defRPr/>
              </a:pPr>
              <a:t>4</a:t>
            </a:fld>
            <a:endParaRPr lang="en-GB" dirty="0"/>
          </a:p>
        </p:txBody>
      </p:sp>
      <p:sp>
        <p:nvSpPr>
          <p:cNvPr id="9" name="Title 8"/>
          <p:cNvSpPr txBox="1">
            <a:spLocks noGrp="1"/>
          </p:cNvSpPr>
          <p:nvPr>
            <p:ph type="title"/>
          </p:nvPr>
        </p:nvSpPr>
        <p:spPr>
          <a:xfrm>
            <a:off x="493204" y="260648"/>
            <a:ext cx="8229600" cy="769441"/>
          </a:xfrm>
          <a:prstGeom prst="rect">
            <a:avLst/>
          </a:prstGeom>
          <a:noFill/>
        </p:spPr>
        <p:txBody>
          <a:bodyPr wrap="square" rtlCol="0">
            <a:spAutoFit/>
          </a:bodyPr>
          <a:lstStyle/>
          <a:p>
            <a:r>
              <a:rPr lang="en-GB" dirty="0" smtClean="0">
                <a:solidFill>
                  <a:srgbClr val="0070C0"/>
                </a:solidFill>
              </a:rPr>
              <a:t>International Prevalence</a:t>
            </a:r>
            <a:endParaRPr lang="en-GB" dirty="0">
              <a:solidFill>
                <a:srgbClr val="0070C0"/>
              </a:solidFill>
            </a:endParaRPr>
          </a:p>
        </p:txBody>
      </p:sp>
      <p:pic>
        <p:nvPicPr>
          <p:cNvPr id="12" name="Picture 11"/>
          <p:cNvPicPr/>
          <p:nvPr/>
        </p:nvPicPr>
        <p:blipFill rotWithShape="1">
          <a:blip r:embed="rId3"/>
          <a:srcRect l="5128" t="17629" r="52083" b="10656"/>
          <a:stretch/>
        </p:blipFill>
        <p:spPr bwMode="auto">
          <a:xfrm>
            <a:off x="827584" y="836712"/>
            <a:ext cx="7488832" cy="518092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585833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algn="l"/>
            <a:r>
              <a:rPr lang="en-GB" b="1" dirty="0">
                <a:solidFill>
                  <a:srgbClr val="0070C0"/>
                </a:solidFill>
                <a:latin typeface="+mn-lt"/>
              </a:rPr>
              <a:t>England and Wales Prevalence</a:t>
            </a:r>
            <a:br>
              <a:rPr lang="en-GB" b="1" dirty="0">
                <a:solidFill>
                  <a:srgbClr val="0070C0"/>
                </a:solidFill>
                <a:latin typeface="+mn-lt"/>
              </a:rPr>
            </a:br>
            <a:endParaRPr lang="en-GB" dirty="0">
              <a:solidFill>
                <a:srgbClr val="0070C0"/>
              </a:solidFill>
              <a:latin typeface="+mn-lt"/>
            </a:endParaRPr>
          </a:p>
        </p:txBody>
      </p:sp>
      <p:sp>
        <p:nvSpPr>
          <p:cNvPr id="9" name="Content Placeholder 8"/>
          <p:cNvSpPr>
            <a:spLocks noGrp="1"/>
          </p:cNvSpPr>
          <p:nvPr>
            <p:ph sz="half" idx="1"/>
          </p:nvPr>
        </p:nvSpPr>
        <p:spPr>
          <a:xfrm>
            <a:off x="457200" y="1124744"/>
            <a:ext cx="7920608" cy="5001421"/>
          </a:xfrm>
        </p:spPr>
        <p:txBody>
          <a:bodyPr/>
          <a:lstStyle/>
          <a:p>
            <a:pPr marL="0" indent="0">
              <a:buNone/>
            </a:pPr>
            <a:r>
              <a:rPr lang="en-US" sz="2000" dirty="0" smtClean="0">
                <a:solidFill>
                  <a:srgbClr val="0070C0"/>
                </a:solidFill>
                <a:latin typeface="Arial" panose="020B0604020202020204" pitchFamily="34" charset="0"/>
                <a:cs typeface="Arial" panose="020B0604020202020204" pitchFamily="34" charset="0"/>
              </a:rPr>
              <a:t>The </a:t>
            </a:r>
            <a:r>
              <a:rPr lang="en-US" sz="2000" dirty="0">
                <a:solidFill>
                  <a:srgbClr val="0070C0"/>
                </a:solidFill>
                <a:latin typeface="Arial" panose="020B0604020202020204" pitchFamily="34" charset="0"/>
                <a:cs typeface="Arial" panose="020B0604020202020204" pitchFamily="34" charset="0"/>
              </a:rPr>
              <a:t>prevalence of FGM in England and Wales is difficult to estimate because of the hidden nature of the crime. However, a 2015 study11 estimated that: </a:t>
            </a:r>
            <a:endParaRPr lang="en-US" sz="2000" dirty="0" smtClean="0">
              <a:solidFill>
                <a:srgbClr val="0070C0"/>
              </a:solidFill>
              <a:latin typeface="Arial" panose="020B0604020202020204" pitchFamily="34" charset="0"/>
              <a:cs typeface="Arial" panose="020B0604020202020204" pitchFamily="34" charset="0"/>
            </a:endParaRPr>
          </a:p>
          <a:p>
            <a:pPr marL="0" indent="0">
              <a:buNone/>
            </a:pPr>
            <a:endParaRPr lang="en-US" sz="800" dirty="0">
              <a:solidFill>
                <a:srgbClr val="0070C0"/>
              </a:solidFill>
              <a:latin typeface="Arial" panose="020B0604020202020204" pitchFamily="34" charset="0"/>
              <a:cs typeface="Arial" panose="020B0604020202020204" pitchFamily="34" charset="0"/>
            </a:endParaRPr>
          </a:p>
          <a:p>
            <a:r>
              <a:rPr lang="en-US" sz="2000" dirty="0" smtClean="0">
                <a:solidFill>
                  <a:srgbClr val="0070C0"/>
                </a:solidFill>
                <a:latin typeface="Arial" panose="020B0604020202020204" pitchFamily="34" charset="0"/>
                <a:cs typeface="Arial" panose="020B0604020202020204" pitchFamily="34" charset="0"/>
              </a:rPr>
              <a:t>approximately </a:t>
            </a:r>
            <a:r>
              <a:rPr lang="en-US" sz="2000" dirty="0">
                <a:solidFill>
                  <a:srgbClr val="0070C0"/>
                </a:solidFill>
                <a:latin typeface="Arial" panose="020B0604020202020204" pitchFamily="34" charset="0"/>
                <a:cs typeface="Arial" panose="020B0604020202020204" pitchFamily="34" charset="0"/>
              </a:rPr>
              <a:t>60,000 girls aged 0-14 were born in England and Wales to mothers who had undergone FGM (see Annex B for risk factors); </a:t>
            </a:r>
            <a:r>
              <a:rPr lang="en-US" sz="2000" dirty="0" smtClean="0">
                <a:solidFill>
                  <a:srgbClr val="0070C0"/>
                </a:solidFill>
                <a:latin typeface="Arial" panose="020B0604020202020204" pitchFamily="34" charset="0"/>
                <a:cs typeface="Arial" panose="020B0604020202020204" pitchFamily="34" charset="0"/>
              </a:rPr>
              <a:t>and</a:t>
            </a:r>
          </a:p>
          <a:p>
            <a:pPr marL="0" indent="0">
              <a:buNone/>
            </a:pPr>
            <a:r>
              <a:rPr lang="en-US" sz="800" dirty="0" smtClean="0">
                <a:solidFill>
                  <a:srgbClr val="0070C0"/>
                </a:solidFill>
                <a:latin typeface="Arial" panose="020B0604020202020204" pitchFamily="34" charset="0"/>
                <a:cs typeface="Arial" panose="020B0604020202020204" pitchFamily="34" charset="0"/>
              </a:rPr>
              <a:t> </a:t>
            </a:r>
            <a:endParaRPr lang="en-US" sz="800" dirty="0">
              <a:solidFill>
                <a:srgbClr val="0070C0"/>
              </a:solidFill>
              <a:latin typeface="Arial" panose="020B0604020202020204" pitchFamily="34" charset="0"/>
              <a:cs typeface="Arial" panose="020B0604020202020204" pitchFamily="34" charset="0"/>
            </a:endParaRPr>
          </a:p>
          <a:p>
            <a:r>
              <a:rPr lang="en-US" sz="2000" dirty="0" smtClean="0">
                <a:solidFill>
                  <a:srgbClr val="0070C0"/>
                </a:solidFill>
                <a:latin typeface="Arial" panose="020B0604020202020204" pitchFamily="34" charset="0"/>
                <a:cs typeface="Arial" panose="020B0604020202020204" pitchFamily="34" charset="0"/>
              </a:rPr>
              <a:t>approximately </a:t>
            </a:r>
            <a:r>
              <a:rPr lang="en-US" sz="2000" dirty="0">
                <a:solidFill>
                  <a:srgbClr val="0070C0"/>
                </a:solidFill>
                <a:latin typeface="Arial" panose="020B0604020202020204" pitchFamily="34" charset="0"/>
                <a:cs typeface="Arial" panose="020B0604020202020204" pitchFamily="34" charset="0"/>
              </a:rPr>
              <a:t>103,000 women aged 15-49 and approximately 24,000 women aged 50 and over who have migrated to England and Wales are living with the consequences of FGM. In addition, approximately 10,000 girls aged under 15 who have migrated to England and Wales are likely to have undergone FGM. </a:t>
            </a:r>
            <a:endParaRPr lang="en-US" sz="2000" dirty="0" smtClean="0">
              <a:solidFill>
                <a:srgbClr val="0070C0"/>
              </a:solidFill>
              <a:latin typeface="Arial" panose="020B0604020202020204" pitchFamily="34" charset="0"/>
              <a:cs typeface="Arial" panose="020B0604020202020204" pitchFamily="34" charset="0"/>
            </a:endParaRPr>
          </a:p>
          <a:p>
            <a:pPr marL="0" indent="0">
              <a:buNone/>
            </a:pPr>
            <a:endParaRPr lang="en-US" sz="2000" dirty="0" smtClean="0">
              <a:solidFill>
                <a:srgbClr val="0070C0"/>
              </a:solidFill>
              <a:latin typeface="Arial" panose="020B0604020202020204" pitchFamily="34" charset="0"/>
              <a:cs typeface="Arial" panose="020B0604020202020204" pitchFamily="34" charset="0"/>
            </a:endParaRPr>
          </a:p>
          <a:p>
            <a:pPr marL="0" indent="0">
              <a:buNone/>
            </a:pPr>
            <a:r>
              <a:rPr lang="en-US" sz="2000" dirty="0" smtClean="0">
                <a:solidFill>
                  <a:srgbClr val="0070C0"/>
                </a:solidFill>
                <a:latin typeface="Arial" panose="020B0604020202020204" pitchFamily="34" charset="0"/>
                <a:cs typeface="Arial" panose="020B0604020202020204" pitchFamily="34" charset="0"/>
              </a:rPr>
              <a:t>The </a:t>
            </a:r>
            <a:r>
              <a:rPr lang="en-US" sz="2000" dirty="0">
                <a:solidFill>
                  <a:srgbClr val="0070C0"/>
                </a:solidFill>
                <a:latin typeface="Arial" panose="020B0604020202020204" pitchFamily="34" charset="0"/>
                <a:cs typeface="Arial" panose="020B0604020202020204" pitchFamily="34" charset="0"/>
              </a:rPr>
              <a:t>2015 </a:t>
            </a:r>
            <a:r>
              <a:rPr lang="en-US" sz="2000" dirty="0" smtClean="0">
                <a:solidFill>
                  <a:srgbClr val="0070C0"/>
                </a:solidFill>
                <a:latin typeface="Arial" panose="020B0604020202020204" pitchFamily="34" charset="0"/>
                <a:cs typeface="Arial" panose="020B0604020202020204" pitchFamily="34" charset="0"/>
              </a:rPr>
              <a:t>study </a:t>
            </a:r>
            <a:r>
              <a:rPr lang="en-US" sz="2000" dirty="0">
                <a:solidFill>
                  <a:srgbClr val="0070C0"/>
                </a:solidFill>
                <a:latin typeface="Arial" panose="020B0604020202020204" pitchFamily="34" charset="0"/>
                <a:cs typeface="Arial" panose="020B0604020202020204" pitchFamily="34" charset="0"/>
              </a:rPr>
              <a:t>reported that no local authority area in England and Wales is likely to be free from FGM entirely. </a:t>
            </a:r>
          </a:p>
          <a:p>
            <a:pPr marL="0" indent="0">
              <a:buNone/>
            </a:pPr>
            <a:endParaRPr lang="en-GB" dirty="0">
              <a:solidFill>
                <a:schemeClr val="tx2"/>
              </a:solidFill>
            </a:endParaRPr>
          </a:p>
        </p:txBody>
      </p:sp>
      <p:sp>
        <p:nvSpPr>
          <p:cNvPr id="4" name="Slide Number Placeholder 3"/>
          <p:cNvSpPr>
            <a:spLocks noGrp="1"/>
          </p:cNvSpPr>
          <p:nvPr>
            <p:ph type="sldNum" sz="quarter" idx="12"/>
          </p:nvPr>
        </p:nvSpPr>
        <p:spPr/>
        <p:txBody>
          <a:bodyPr/>
          <a:lstStyle/>
          <a:p>
            <a:pPr>
              <a:defRPr/>
            </a:pPr>
            <a:fld id="{3DEB24DF-6C9C-4534-A4FB-0157EC84E38D}" type="slidenum">
              <a:rPr lang="en-GB" smtClean="0"/>
              <a:pPr>
                <a:defRPr/>
              </a:pPr>
              <a:t>5</a:t>
            </a:fld>
            <a:endParaRPr lang="en-GB" dirty="0"/>
          </a:p>
        </p:txBody>
      </p:sp>
    </p:spTree>
    <p:extLst>
      <p:ext uri="{BB962C8B-B14F-4D97-AF65-F5344CB8AC3E}">
        <p14:creationId xmlns:p14="http://schemas.microsoft.com/office/powerpoint/2010/main" val="19976179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67544" y="404664"/>
            <a:ext cx="8229600" cy="1143000"/>
          </a:xfrm>
        </p:spPr>
        <p:txBody>
          <a:bodyPr/>
          <a:lstStyle/>
          <a:p>
            <a:pPr algn="l"/>
            <a:r>
              <a:rPr lang="en-GB" sz="3600" b="1" dirty="0">
                <a:solidFill>
                  <a:srgbClr val="0070C0"/>
                </a:solidFill>
                <a:latin typeface="Arial" panose="020B0604020202020204" pitchFamily="34" charset="0"/>
                <a:cs typeface="Arial" panose="020B0604020202020204" pitchFamily="34" charset="0"/>
              </a:rPr>
              <a:t>Why is FGM practiced?</a:t>
            </a:r>
            <a:r>
              <a:rPr lang="en-GB" sz="3600" b="1" dirty="0">
                <a:solidFill>
                  <a:srgbClr val="003366"/>
                </a:solidFill>
                <a:latin typeface="Arial" panose="020B0604020202020204" pitchFamily="34" charset="0"/>
                <a:cs typeface="Arial" panose="020B0604020202020204" pitchFamily="34" charset="0"/>
              </a:rPr>
              <a:t/>
            </a:r>
            <a:br>
              <a:rPr lang="en-GB" sz="3600" b="1" dirty="0">
                <a:solidFill>
                  <a:srgbClr val="003366"/>
                </a:solidFill>
                <a:latin typeface="Arial" panose="020B0604020202020204" pitchFamily="34" charset="0"/>
                <a:cs typeface="Arial" panose="020B0604020202020204" pitchFamily="34" charset="0"/>
              </a:rPr>
            </a:br>
            <a:endParaRPr lang="en-GB" sz="36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pPr>
              <a:defRPr/>
            </a:pPr>
            <a:fld id="{A3DF0A6D-C0F8-456B-B9C0-3FE6A2D77218}" type="slidenum">
              <a:rPr lang="en-GB" smtClean="0"/>
              <a:pPr>
                <a:defRPr/>
              </a:pPr>
              <a:t>6</a:t>
            </a:fld>
            <a:endParaRPr lang="en-GB" dirty="0"/>
          </a:p>
        </p:txBody>
      </p:sp>
      <p:sp>
        <p:nvSpPr>
          <p:cNvPr id="10" name="Rectangle 9"/>
          <p:cNvSpPr/>
          <p:nvPr/>
        </p:nvSpPr>
        <p:spPr>
          <a:xfrm>
            <a:off x="467544" y="1052736"/>
            <a:ext cx="8280920" cy="4247317"/>
          </a:xfrm>
          <a:prstGeom prst="rect">
            <a:avLst/>
          </a:prstGeom>
        </p:spPr>
        <p:txBody>
          <a:bodyPr wrap="square">
            <a:spAutoFit/>
          </a:bodyPr>
          <a:lstStyle/>
          <a:p>
            <a:r>
              <a:rPr lang="en-GB" dirty="0" smtClean="0">
                <a:solidFill>
                  <a:srgbClr val="0070C0"/>
                </a:solidFill>
                <a:latin typeface="Arial" panose="020B0604020202020204" pitchFamily="34" charset="0"/>
                <a:cs typeface="Arial" panose="020B0604020202020204" pitchFamily="34" charset="0"/>
              </a:rPr>
              <a:t>Many people believe:</a:t>
            </a:r>
          </a:p>
          <a:p>
            <a:endParaRPr lang="en-GB"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70C0"/>
                </a:solidFill>
                <a:latin typeface="Arial" panose="020B0604020202020204" pitchFamily="34" charset="0"/>
                <a:cs typeface="Arial" panose="020B0604020202020204" pitchFamily="34" charset="0"/>
              </a:rPr>
              <a:t>It brings status and respect to the </a:t>
            </a:r>
            <a:r>
              <a:rPr lang="en-US" dirty="0" smtClean="0">
                <a:solidFill>
                  <a:srgbClr val="0070C0"/>
                </a:solidFill>
                <a:latin typeface="Arial" panose="020B0604020202020204" pitchFamily="34" charset="0"/>
                <a:cs typeface="Arial" panose="020B0604020202020204" pitchFamily="34" charset="0"/>
              </a:rPr>
              <a:t>girl</a:t>
            </a:r>
            <a:endParaRPr lang="en-US"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70C0"/>
                </a:solidFill>
                <a:latin typeface="Arial" panose="020B0604020202020204" pitchFamily="34" charset="0"/>
                <a:cs typeface="Arial" panose="020B0604020202020204" pitchFamily="34" charset="0"/>
              </a:rPr>
              <a:t>It </a:t>
            </a:r>
            <a:r>
              <a:rPr lang="en-US" dirty="0" smtClean="0">
                <a:solidFill>
                  <a:srgbClr val="0070C0"/>
                </a:solidFill>
                <a:latin typeface="Arial" panose="020B0604020202020204" pitchFamily="34" charset="0"/>
                <a:cs typeface="Arial" panose="020B0604020202020204" pitchFamily="34" charset="0"/>
              </a:rPr>
              <a:t>cleanses, purifies and upholds virginity</a:t>
            </a:r>
            <a:endParaRPr lang="en-US"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70C0"/>
                </a:solidFill>
                <a:latin typeface="Arial" panose="020B0604020202020204" pitchFamily="34" charset="0"/>
                <a:cs typeface="Arial" panose="020B0604020202020204" pitchFamily="34" charset="0"/>
              </a:rPr>
              <a:t>It is part of being a </a:t>
            </a:r>
            <a:r>
              <a:rPr lang="en-US" dirty="0" smtClean="0">
                <a:solidFill>
                  <a:srgbClr val="0070C0"/>
                </a:solidFill>
                <a:latin typeface="Arial" panose="020B0604020202020204" pitchFamily="34" charset="0"/>
                <a:cs typeface="Arial" panose="020B0604020202020204" pitchFamily="34" charset="0"/>
              </a:rPr>
              <a:t>woman</a:t>
            </a:r>
            <a:endParaRPr lang="en-US"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70C0"/>
                </a:solidFill>
                <a:latin typeface="Arial" panose="020B0604020202020204" pitchFamily="34" charset="0"/>
                <a:cs typeface="Arial" panose="020B0604020202020204" pitchFamily="34" charset="0"/>
              </a:rPr>
              <a:t>It is a rite of </a:t>
            </a:r>
            <a:r>
              <a:rPr lang="en-US" dirty="0" smtClean="0">
                <a:solidFill>
                  <a:srgbClr val="0070C0"/>
                </a:solidFill>
                <a:latin typeface="Arial" panose="020B0604020202020204" pitchFamily="34" charset="0"/>
                <a:cs typeface="Arial" panose="020B0604020202020204" pitchFamily="34" charset="0"/>
              </a:rPr>
              <a:t>passage </a:t>
            </a:r>
            <a:endParaRPr lang="en-US"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70C0"/>
                </a:solidFill>
                <a:latin typeface="Arial" panose="020B0604020202020204" pitchFamily="34" charset="0"/>
                <a:cs typeface="Arial" panose="020B0604020202020204" pitchFamily="34" charset="0"/>
              </a:rPr>
              <a:t>It gives a girl social acceptance, especially for </a:t>
            </a:r>
            <a:r>
              <a:rPr lang="en-US" dirty="0" smtClean="0">
                <a:solidFill>
                  <a:srgbClr val="0070C0"/>
                </a:solidFill>
                <a:latin typeface="Arial" panose="020B0604020202020204" pitchFamily="34" charset="0"/>
                <a:cs typeface="Arial" panose="020B0604020202020204" pitchFamily="34" charset="0"/>
              </a:rPr>
              <a:t>marriage</a:t>
            </a:r>
            <a:endParaRPr lang="en-US"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70C0"/>
                </a:solidFill>
                <a:latin typeface="Arial" panose="020B0604020202020204" pitchFamily="34" charset="0"/>
                <a:cs typeface="Arial" panose="020B0604020202020204" pitchFamily="34" charset="0"/>
              </a:rPr>
              <a:t>It upholds the </a:t>
            </a:r>
            <a:r>
              <a:rPr lang="en-US" dirty="0" smtClean="0">
                <a:solidFill>
                  <a:srgbClr val="0070C0"/>
                </a:solidFill>
                <a:latin typeface="Arial" panose="020B0604020202020204" pitchFamily="34" charset="0"/>
                <a:cs typeface="Arial" panose="020B0604020202020204" pitchFamily="34" charset="0"/>
              </a:rPr>
              <a:t>family honour </a:t>
            </a:r>
            <a:endParaRPr lang="en-US"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smtClean="0">
                <a:solidFill>
                  <a:srgbClr val="0070C0"/>
                </a:solidFill>
                <a:latin typeface="Arial" panose="020B0604020202020204" pitchFamily="34" charset="0"/>
                <a:cs typeface="Arial" panose="020B0604020202020204" pitchFamily="34" charset="0"/>
              </a:rPr>
              <a:t>It </a:t>
            </a:r>
            <a:r>
              <a:rPr lang="en-US" dirty="0">
                <a:solidFill>
                  <a:srgbClr val="0070C0"/>
                </a:solidFill>
                <a:latin typeface="Arial" panose="020B0604020202020204" pitchFamily="34" charset="0"/>
                <a:cs typeface="Arial" panose="020B0604020202020204" pitchFamily="34" charset="0"/>
              </a:rPr>
              <a:t>gives the girl and her family a sense of belonging to the </a:t>
            </a:r>
            <a:r>
              <a:rPr lang="en-US" dirty="0" smtClean="0">
                <a:solidFill>
                  <a:srgbClr val="0070C0"/>
                </a:solidFill>
                <a:latin typeface="Arial" panose="020B0604020202020204" pitchFamily="34" charset="0"/>
                <a:cs typeface="Arial" panose="020B0604020202020204" pitchFamily="34" charset="0"/>
              </a:rPr>
              <a:t>community </a:t>
            </a:r>
            <a:endParaRPr lang="en-US"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70C0"/>
                </a:solidFill>
                <a:latin typeface="Arial" panose="020B0604020202020204" pitchFamily="34" charset="0"/>
                <a:cs typeface="Arial" panose="020B0604020202020204" pitchFamily="34" charset="0"/>
              </a:rPr>
              <a:t>It fulfils a religious requirement believed to </a:t>
            </a:r>
            <a:r>
              <a:rPr lang="en-US" dirty="0" smtClean="0">
                <a:solidFill>
                  <a:srgbClr val="0070C0"/>
                </a:solidFill>
                <a:latin typeface="Arial" panose="020B0604020202020204" pitchFamily="34" charset="0"/>
                <a:cs typeface="Arial" panose="020B0604020202020204" pitchFamily="34" charset="0"/>
              </a:rPr>
              <a:t>exist</a:t>
            </a:r>
            <a:endParaRPr lang="en-US"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solidFill>
                  <a:srgbClr val="0070C0"/>
                </a:solidFill>
                <a:latin typeface="Arial" panose="020B0604020202020204" pitchFamily="34" charset="0"/>
                <a:cs typeface="Arial" panose="020B0604020202020204" pitchFamily="34" charset="0"/>
              </a:rPr>
              <a:t>It perpetuates a </a:t>
            </a:r>
            <a:r>
              <a:rPr lang="en-GB" dirty="0" smtClean="0">
                <a:solidFill>
                  <a:srgbClr val="0070C0"/>
                </a:solidFill>
                <a:latin typeface="Arial" panose="020B0604020202020204" pitchFamily="34" charset="0"/>
                <a:cs typeface="Arial" panose="020B0604020202020204" pitchFamily="34" charset="0"/>
              </a:rPr>
              <a:t>custom/tradition </a:t>
            </a:r>
            <a:endParaRPr lang="en-GB"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70C0"/>
                </a:solidFill>
                <a:latin typeface="Arial" panose="020B0604020202020204" pitchFamily="34" charset="0"/>
                <a:cs typeface="Arial" panose="020B0604020202020204" pitchFamily="34" charset="0"/>
              </a:rPr>
              <a:t>It helps girls and women to be clean and </a:t>
            </a:r>
            <a:r>
              <a:rPr lang="en-US" dirty="0" smtClean="0">
                <a:solidFill>
                  <a:srgbClr val="0070C0"/>
                </a:solidFill>
                <a:latin typeface="Arial" panose="020B0604020202020204" pitchFamily="34" charset="0"/>
                <a:cs typeface="Arial" panose="020B0604020202020204" pitchFamily="34" charset="0"/>
              </a:rPr>
              <a:t>hygienic </a:t>
            </a:r>
            <a:endParaRPr lang="en-US"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solidFill>
                  <a:srgbClr val="0070C0"/>
                </a:solidFill>
                <a:latin typeface="Arial" panose="020B0604020202020204" pitchFamily="34" charset="0"/>
                <a:cs typeface="Arial" panose="020B0604020202020204" pitchFamily="34" charset="0"/>
              </a:rPr>
              <a:t>It is aesthetically </a:t>
            </a:r>
            <a:r>
              <a:rPr lang="en-GB" dirty="0" smtClean="0">
                <a:solidFill>
                  <a:srgbClr val="0070C0"/>
                </a:solidFill>
                <a:latin typeface="Arial" panose="020B0604020202020204" pitchFamily="34" charset="0"/>
                <a:cs typeface="Arial" panose="020B0604020202020204" pitchFamily="34" charset="0"/>
              </a:rPr>
              <a:t>desirable </a:t>
            </a:r>
            <a:endParaRPr lang="en-GB"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70C0"/>
                </a:solidFill>
                <a:latin typeface="Arial" panose="020B0604020202020204" pitchFamily="34" charset="0"/>
                <a:cs typeface="Arial" panose="020B0604020202020204" pitchFamily="34" charset="0"/>
              </a:rPr>
              <a:t>It is mistakenly believed to make childbirth safer for the </a:t>
            </a:r>
            <a:r>
              <a:rPr lang="en-US" dirty="0" smtClean="0">
                <a:solidFill>
                  <a:srgbClr val="0070C0"/>
                </a:solidFill>
                <a:latin typeface="Arial" panose="020B0604020202020204" pitchFamily="34" charset="0"/>
                <a:cs typeface="Arial" panose="020B0604020202020204" pitchFamily="34" charset="0"/>
              </a:rPr>
              <a:t>infant </a:t>
            </a:r>
            <a:endParaRPr lang="en-US"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70C0"/>
                </a:solidFill>
                <a:latin typeface="Arial" panose="020B0604020202020204" pitchFamily="34" charset="0"/>
                <a:cs typeface="Arial" panose="020B0604020202020204" pitchFamily="34" charset="0"/>
              </a:rPr>
              <a:t>It rids the family of bad luck or evil </a:t>
            </a:r>
            <a:r>
              <a:rPr lang="en-US" dirty="0" smtClean="0">
                <a:solidFill>
                  <a:srgbClr val="0070C0"/>
                </a:solidFill>
                <a:latin typeface="Arial" panose="020B0604020202020204" pitchFamily="34" charset="0"/>
                <a:cs typeface="Arial" panose="020B0604020202020204" pitchFamily="34" charset="0"/>
              </a:rPr>
              <a:t>spirits</a:t>
            </a:r>
            <a:endParaRPr lang="en-US"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1703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l"/>
            <a:r>
              <a:rPr lang="en-GB" sz="3600" b="1" dirty="0">
                <a:solidFill>
                  <a:srgbClr val="0070C0"/>
                </a:solidFill>
                <a:latin typeface="Calibri" pitchFamily="34" charset="0"/>
              </a:rPr>
              <a:t>Health Implications </a:t>
            </a:r>
            <a:r>
              <a:rPr lang="en-GB" sz="3600" b="1" dirty="0" smtClean="0">
                <a:solidFill>
                  <a:srgbClr val="0070C0"/>
                </a:solidFill>
                <a:latin typeface="Calibri" pitchFamily="34" charset="0"/>
              </a:rPr>
              <a:t>as a result of </a:t>
            </a:r>
            <a:r>
              <a:rPr lang="en-GB" sz="3600" b="1" dirty="0">
                <a:solidFill>
                  <a:srgbClr val="0070C0"/>
                </a:solidFill>
                <a:latin typeface="Calibri" pitchFamily="34" charset="0"/>
              </a:rPr>
              <a:t>FGM</a:t>
            </a:r>
            <a:r>
              <a:rPr lang="en-GB" b="1" dirty="0">
                <a:solidFill>
                  <a:srgbClr val="003366"/>
                </a:solidFill>
                <a:latin typeface="Calibri" pitchFamily="34" charset="0"/>
              </a:rPr>
              <a:t/>
            </a:r>
            <a:br>
              <a:rPr lang="en-GB" b="1" dirty="0">
                <a:solidFill>
                  <a:srgbClr val="003366"/>
                </a:solidFill>
                <a:latin typeface="Calibri" pitchFamily="34" charset="0"/>
              </a:rPr>
            </a:br>
            <a:endParaRPr lang="en-GB" dirty="0"/>
          </a:p>
        </p:txBody>
      </p:sp>
      <p:sp>
        <p:nvSpPr>
          <p:cNvPr id="6" name="Content Placeholder 5"/>
          <p:cNvSpPr>
            <a:spLocks noGrp="1"/>
          </p:cNvSpPr>
          <p:nvPr>
            <p:ph idx="1"/>
          </p:nvPr>
        </p:nvSpPr>
        <p:spPr>
          <a:xfrm>
            <a:off x="457200" y="1052736"/>
            <a:ext cx="8229600" cy="4896544"/>
          </a:xfrm>
        </p:spPr>
        <p:txBody>
          <a:bodyPr/>
          <a:lstStyle/>
          <a:p>
            <a:pPr marL="0" indent="0">
              <a:spcBef>
                <a:spcPct val="50000"/>
              </a:spcBef>
              <a:buNone/>
            </a:pPr>
            <a:r>
              <a:rPr lang="en-GB" sz="1600" b="1" dirty="0" smtClean="0">
                <a:solidFill>
                  <a:srgbClr val="0070C0"/>
                </a:solidFill>
                <a:latin typeface="Arial" panose="020B0604020202020204" pitchFamily="34" charset="0"/>
                <a:cs typeface="Arial" panose="020B0604020202020204" pitchFamily="34" charset="0"/>
              </a:rPr>
              <a:t>Immediate/Short Term Complications: </a:t>
            </a:r>
          </a:p>
          <a:p>
            <a:pPr>
              <a:spcBef>
                <a:spcPts val="0"/>
              </a:spcBef>
            </a:pPr>
            <a:r>
              <a:rPr lang="en-GB" sz="1600" dirty="0" smtClean="0">
                <a:solidFill>
                  <a:srgbClr val="0070C0"/>
                </a:solidFill>
                <a:latin typeface="Arial" panose="020B0604020202020204" pitchFamily="34" charset="0"/>
                <a:cs typeface="Arial" panose="020B0604020202020204" pitchFamily="34" charset="0"/>
              </a:rPr>
              <a:t>severe </a:t>
            </a:r>
            <a:r>
              <a:rPr lang="en-GB" sz="1600" dirty="0">
                <a:solidFill>
                  <a:srgbClr val="0070C0"/>
                </a:solidFill>
                <a:latin typeface="Arial" panose="020B0604020202020204" pitchFamily="34" charset="0"/>
                <a:cs typeface="Arial" panose="020B0604020202020204" pitchFamily="34" charset="0"/>
              </a:rPr>
              <a:t>pain;</a:t>
            </a:r>
          </a:p>
          <a:p>
            <a:pPr>
              <a:spcBef>
                <a:spcPts val="0"/>
              </a:spcBef>
            </a:pPr>
            <a:r>
              <a:rPr lang="en-GB" sz="1600" dirty="0" smtClean="0">
                <a:solidFill>
                  <a:srgbClr val="0070C0"/>
                </a:solidFill>
                <a:latin typeface="Arial" panose="020B0604020202020204" pitchFamily="34" charset="0"/>
                <a:cs typeface="Arial" panose="020B0604020202020204" pitchFamily="34" charset="0"/>
              </a:rPr>
              <a:t>shock</a:t>
            </a:r>
            <a:r>
              <a:rPr lang="en-GB" sz="1600" dirty="0">
                <a:solidFill>
                  <a:srgbClr val="0070C0"/>
                </a:solidFill>
                <a:latin typeface="Arial" panose="020B0604020202020204" pitchFamily="34" charset="0"/>
                <a:cs typeface="Arial" panose="020B0604020202020204" pitchFamily="34" charset="0"/>
              </a:rPr>
              <a:t>;</a:t>
            </a:r>
          </a:p>
          <a:p>
            <a:pPr>
              <a:spcBef>
                <a:spcPts val="0"/>
              </a:spcBef>
            </a:pPr>
            <a:r>
              <a:rPr lang="en-GB" sz="1600" dirty="0" smtClean="0">
                <a:solidFill>
                  <a:srgbClr val="0070C0"/>
                </a:solidFill>
                <a:latin typeface="Arial" panose="020B0604020202020204" pitchFamily="34" charset="0"/>
                <a:cs typeface="Arial" panose="020B0604020202020204" pitchFamily="34" charset="0"/>
              </a:rPr>
              <a:t>haemorrhage</a:t>
            </a:r>
            <a:r>
              <a:rPr lang="en-GB" sz="1600" dirty="0">
                <a:solidFill>
                  <a:srgbClr val="0070C0"/>
                </a:solidFill>
                <a:latin typeface="Arial" panose="020B0604020202020204" pitchFamily="34" charset="0"/>
                <a:cs typeface="Arial" panose="020B0604020202020204" pitchFamily="34" charset="0"/>
              </a:rPr>
              <a:t>;</a:t>
            </a:r>
          </a:p>
          <a:p>
            <a:pPr>
              <a:spcBef>
                <a:spcPts val="0"/>
              </a:spcBef>
            </a:pPr>
            <a:r>
              <a:rPr lang="en-GB" sz="1600" dirty="0" smtClean="0">
                <a:solidFill>
                  <a:srgbClr val="0070C0"/>
                </a:solidFill>
                <a:latin typeface="Arial" panose="020B0604020202020204" pitchFamily="34" charset="0"/>
                <a:cs typeface="Arial" panose="020B0604020202020204" pitchFamily="34" charset="0"/>
              </a:rPr>
              <a:t>wound </a:t>
            </a:r>
            <a:r>
              <a:rPr lang="en-GB" sz="1600" dirty="0">
                <a:solidFill>
                  <a:srgbClr val="0070C0"/>
                </a:solidFill>
                <a:latin typeface="Arial" panose="020B0604020202020204" pitchFamily="34" charset="0"/>
                <a:cs typeface="Arial" panose="020B0604020202020204" pitchFamily="34" charset="0"/>
              </a:rPr>
              <a:t>infections;</a:t>
            </a:r>
          </a:p>
          <a:p>
            <a:pPr>
              <a:spcBef>
                <a:spcPts val="0"/>
              </a:spcBef>
            </a:pPr>
            <a:r>
              <a:rPr lang="en-GB" sz="1600" dirty="0" smtClean="0">
                <a:solidFill>
                  <a:srgbClr val="0070C0"/>
                </a:solidFill>
                <a:latin typeface="Arial" panose="020B0604020202020204" pitchFamily="34" charset="0"/>
                <a:cs typeface="Arial" panose="020B0604020202020204" pitchFamily="34" charset="0"/>
              </a:rPr>
              <a:t>urinary </a:t>
            </a:r>
            <a:r>
              <a:rPr lang="en-GB" sz="1600" dirty="0">
                <a:solidFill>
                  <a:srgbClr val="0070C0"/>
                </a:solidFill>
                <a:latin typeface="Arial" panose="020B0604020202020204" pitchFamily="34" charset="0"/>
                <a:cs typeface="Arial" panose="020B0604020202020204" pitchFamily="34" charset="0"/>
              </a:rPr>
              <a:t>retention;</a:t>
            </a:r>
          </a:p>
          <a:p>
            <a:pPr>
              <a:spcBef>
                <a:spcPts val="0"/>
              </a:spcBef>
            </a:pPr>
            <a:r>
              <a:rPr lang="en-GB" sz="1600" dirty="0" smtClean="0">
                <a:solidFill>
                  <a:srgbClr val="0070C0"/>
                </a:solidFill>
                <a:latin typeface="Arial" panose="020B0604020202020204" pitchFamily="34" charset="0"/>
                <a:cs typeface="Arial" panose="020B0604020202020204" pitchFamily="34" charset="0"/>
              </a:rPr>
              <a:t>injury </a:t>
            </a:r>
            <a:r>
              <a:rPr lang="en-GB" sz="1600" dirty="0">
                <a:solidFill>
                  <a:srgbClr val="0070C0"/>
                </a:solidFill>
                <a:latin typeface="Arial" panose="020B0604020202020204" pitchFamily="34" charset="0"/>
                <a:cs typeface="Arial" panose="020B0604020202020204" pitchFamily="34" charset="0"/>
              </a:rPr>
              <a:t>to adjacent tissues;</a:t>
            </a:r>
          </a:p>
          <a:p>
            <a:pPr>
              <a:spcBef>
                <a:spcPts val="0"/>
              </a:spcBef>
            </a:pPr>
            <a:r>
              <a:rPr lang="en-GB" sz="1600" dirty="0" smtClean="0">
                <a:solidFill>
                  <a:srgbClr val="0070C0"/>
                </a:solidFill>
                <a:latin typeface="Arial" panose="020B0604020202020204" pitchFamily="34" charset="0"/>
                <a:cs typeface="Arial" panose="020B0604020202020204" pitchFamily="34" charset="0"/>
              </a:rPr>
              <a:t>genital </a:t>
            </a:r>
            <a:r>
              <a:rPr lang="en-GB" sz="1600" dirty="0">
                <a:solidFill>
                  <a:srgbClr val="0070C0"/>
                </a:solidFill>
                <a:latin typeface="Arial" panose="020B0604020202020204" pitchFamily="34" charset="0"/>
                <a:cs typeface="Arial" panose="020B0604020202020204" pitchFamily="34" charset="0"/>
              </a:rPr>
              <a:t>swelling; and/or</a:t>
            </a:r>
          </a:p>
          <a:p>
            <a:pPr>
              <a:spcBef>
                <a:spcPts val="0"/>
              </a:spcBef>
            </a:pPr>
            <a:r>
              <a:rPr lang="en-GB" sz="1600" dirty="0" smtClean="0">
                <a:solidFill>
                  <a:srgbClr val="0070C0"/>
                </a:solidFill>
                <a:latin typeface="Arial" panose="020B0604020202020204" pitchFamily="34" charset="0"/>
                <a:cs typeface="Arial" panose="020B0604020202020204" pitchFamily="34" charset="0"/>
              </a:rPr>
              <a:t>death.</a:t>
            </a:r>
          </a:p>
          <a:p>
            <a:pPr marL="0" indent="0">
              <a:spcBef>
                <a:spcPts val="0"/>
              </a:spcBef>
              <a:buNone/>
            </a:pPr>
            <a:endParaRPr lang="en-GB" sz="1600" dirty="0" smtClean="0">
              <a:solidFill>
                <a:srgbClr val="0070C0"/>
              </a:solidFill>
              <a:latin typeface="Arial" panose="020B0604020202020204" pitchFamily="34" charset="0"/>
              <a:cs typeface="Arial" panose="020B0604020202020204" pitchFamily="34" charset="0"/>
            </a:endParaRPr>
          </a:p>
          <a:p>
            <a:pPr marL="0" indent="0">
              <a:spcBef>
                <a:spcPts val="0"/>
              </a:spcBef>
              <a:buNone/>
            </a:pPr>
            <a:r>
              <a:rPr lang="en-GB" sz="1600" b="1" dirty="0" smtClean="0">
                <a:solidFill>
                  <a:srgbClr val="0070C0"/>
                </a:solidFill>
                <a:latin typeface="Arial" panose="020B0604020202020204" pitchFamily="34" charset="0"/>
                <a:cs typeface="Arial" panose="020B0604020202020204" pitchFamily="34" charset="0"/>
              </a:rPr>
              <a:t>Long term complications can include:</a:t>
            </a:r>
          </a:p>
          <a:p>
            <a:r>
              <a:rPr lang="en-GB" sz="1600" dirty="0" smtClean="0">
                <a:solidFill>
                  <a:srgbClr val="0070C0"/>
                </a:solidFill>
                <a:latin typeface="Arial" panose="020B0604020202020204" pitchFamily="34" charset="0"/>
                <a:cs typeface="Arial" panose="020B0604020202020204" pitchFamily="34" charset="0"/>
              </a:rPr>
              <a:t>genital </a:t>
            </a:r>
            <a:r>
              <a:rPr lang="en-GB" sz="1600" dirty="0" smtClean="0">
                <a:solidFill>
                  <a:srgbClr val="0070C0"/>
                </a:solidFill>
                <a:latin typeface="Arial" panose="020B0604020202020204" pitchFamily="34" charset="0"/>
                <a:cs typeface="Arial" panose="020B0604020202020204" pitchFamily="34" charset="0"/>
              </a:rPr>
              <a:t>scarring</a:t>
            </a:r>
            <a:r>
              <a:rPr lang="en-GB" sz="1600" dirty="0">
                <a:solidFill>
                  <a:srgbClr val="0070C0"/>
                </a:solidFill>
                <a:latin typeface="Arial" panose="020B0604020202020204" pitchFamily="34" charset="0"/>
                <a:cs typeface="Arial" panose="020B0604020202020204" pitchFamily="34" charset="0"/>
              </a:rPr>
              <a:t> </a:t>
            </a:r>
            <a:r>
              <a:rPr lang="en-GB" sz="1600" dirty="0" smtClean="0">
                <a:solidFill>
                  <a:srgbClr val="0070C0"/>
                </a:solidFill>
                <a:latin typeface="Arial" panose="020B0604020202020204" pitchFamily="34" charset="0"/>
                <a:cs typeface="Arial" panose="020B0604020202020204" pitchFamily="34" charset="0"/>
              </a:rPr>
              <a:t>or cysts;</a:t>
            </a:r>
            <a:endParaRPr lang="en-GB" sz="1600" dirty="0">
              <a:solidFill>
                <a:srgbClr val="0070C0"/>
              </a:solidFill>
              <a:latin typeface="Arial" panose="020B0604020202020204" pitchFamily="34" charset="0"/>
              <a:cs typeface="Arial" panose="020B0604020202020204" pitchFamily="34" charset="0"/>
            </a:endParaRPr>
          </a:p>
          <a:p>
            <a:r>
              <a:rPr lang="en-US" sz="1600" dirty="0" smtClean="0">
                <a:solidFill>
                  <a:srgbClr val="0070C0"/>
                </a:solidFill>
                <a:latin typeface="Arial" panose="020B0604020202020204" pitchFamily="34" charset="0"/>
                <a:cs typeface="Arial" panose="020B0604020202020204" pitchFamily="34" charset="0"/>
              </a:rPr>
              <a:t>recurrent </a:t>
            </a:r>
            <a:r>
              <a:rPr lang="en-US" sz="1600" dirty="0">
                <a:solidFill>
                  <a:srgbClr val="0070C0"/>
                </a:solidFill>
                <a:latin typeface="Arial" panose="020B0604020202020204" pitchFamily="34" charset="0"/>
                <a:cs typeface="Arial" panose="020B0604020202020204" pitchFamily="34" charset="0"/>
              </a:rPr>
              <a:t>urinary tract infections and difficulties in passing urine; </a:t>
            </a:r>
          </a:p>
          <a:p>
            <a:r>
              <a:rPr lang="en-US" sz="1600" dirty="0" smtClean="0">
                <a:solidFill>
                  <a:srgbClr val="0070C0"/>
                </a:solidFill>
                <a:latin typeface="Arial" panose="020B0604020202020204" pitchFamily="34" charset="0"/>
                <a:cs typeface="Arial" panose="020B0604020202020204" pitchFamily="34" charset="0"/>
              </a:rPr>
              <a:t>possible </a:t>
            </a:r>
            <a:r>
              <a:rPr lang="en-US" sz="1600" dirty="0">
                <a:solidFill>
                  <a:srgbClr val="0070C0"/>
                </a:solidFill>
                <a:latin typeface="Arial" panose="020B0604020202020204" pitchFamily="34" charset="0"/>
                <a:cs typeface="Arial" panose="020B0604020202020204" pitchFamily="34" charset="0"/>
              </a:rPr>
              <a:t>increased risk of blood infections such as hepatitis B and HIV; </a:t>
            </a:r>
          </a:p>
          <a:p>
            <a:r>
              <a:rPr lang="en-US" sz="1600" dirty="0" smtClean="0">
                <a:solidFill>
                  <a:srgbClr val="0070C0"/>
                </a:solidFill>
                <a:latin typeface="Arial" panose="020B0604020202020204" pitchFamily="34" charset="0"/>
                <a:cs typeface="Arial" panose="020B0604020202020204" pitchFamily="34" charset="0"/>
              </a:rPr>
              <a:t>pain </a:t>
            </a:r>
            <a:r>
              <a:rPr lang="en-US" sz="1600" dirty="0">
                <a:solidFill>
                  <a:srgbClr val="0070C0"/>
                </a:solidFill>
                <a:latin typeface="Arial" panose="020B0604020202020204" pitchFamily="34" charset="0"/>
                <a:cs typeface="Arial" panose="020B0604020202020204" pitchFamily="34" charset="0"/>
              </a:rPr>
              <a:t>during sex, lack of pleasurable sensation and impaired sexual function; </a:t>
            </a:r>
          </a:p>
          <a:p>
            <a:r>
              <a:rPr lang="en-US" sz="1600" dirty="0" smtClean="0">
                <a:solidFill>
                  <a:srgbClr val="0070C0"/>
                </a:solidFill>
                <a:latin typeface="Arial" panose="020B0604020202020204" pitchFamily="34" charset="0"/>
                <a:cs typeface="Arial" panose="020B0604020202020204" pitchFamily="34" charset="0"/>
              </a:rPr>
              <a:t>psychological </a:t>
            </a:r>
            <a:r>
              <a:rPr lang="en-US" sz="1600" dirty="0">
                <a:solidFill>
                  <a:srgbClr val="0070C0"/>
                </a:solidFill>
                <a:latin typeface="Arial" panose="020B0604020202020204" pitchFamily="34" charset="0"/>
                <a:cs typeface="Arial" panose="020B0604020202020204" pitchFamily="34" charset="0"/>
              </a:rPr>
              <a:t>concerns such as anxiety, flashbacks and post traumatic stress disorder; </a:t>
            </a:r>
          </a:p>
          <a:p>
            <a:r>
              <a:rPr lang="en-GB" sz="1600" dirty="0" smtClean="0">
                <a:solidFill>
                  <a:srgbClr val="0070C0"/>
                </a:solidFill>
                <a:latin typeface="Arial" panose="020B0604020202020204" pitchFamily="34" charset="0"/>
                <a:cs typeface="Arial" panose="020B0604020202020204" pitchFamily="34" charset="0"/>
              </a:rPr>
              <a:t>difficulties </a:t>
            </a:r>
            <a:r>
              <a:rPr lang="en-GB" sz="1600" dirty="0">
                <a:solidFill>
                  <a:srgbClr val="0070C0"/>
                </a:solidFill>
                <a:latin typeface="Arial" panose="020B0604020202020204" pitchFamily="34" charset="0"/>
                <a:cs typeface="Arial" panose="020B0604020202020204" pitchFamily="34" charset="0"/>
              </a:rPr>
              <a:t>with menstruation (periods); </a:t>
            </a:r>
          </a:p>
          <a:p>
            <a:r>
              <a:rPr lang="en-US" sz="1600" dirty="0" smtClean="0">
                <a:solidFill>
                  <a:srgbClr val="0070C0"/>
                </a:solidFill>
                <a:latin typeface="Arial" panose="020B0604020202020204" pitchFamily="34" charset="0"/>
                <a:cs typeface="Arial" panose="020B0604020202020204" pitchFamily="34" charset="0"/>
              </a:rPr>
              <a:t>complications </a:t>
            </a:r>
            <a:r>
              <a:rPr lang="en-US" sz="1600" dirty="0">
                <a:solidFill>
                  <a:srgbClr val="0070C0"/>
                </a:solidFill>
                <a:latin typeface="Arial" panose="020B0604020202020204" pitchFamily="34" charset="0"/>
                <a:cs typeface="Arial" panose="020B0604020202020204" pitchFamily="34" charset="0"/>
              </a:rPr>
              <a:t>in pregnancy or childbirth (including prolonged </a:t>
            </a:r>
            <a:r>
              <a:rPr lang="en-US" sz="1600" dirty="0">
                <a:solidFill>
                  <a:srgbClr val="0070C0"/>
                </a:solidFill>
                <a:latin typeface="Arial" panose="020B0604020202020204" pitchFamily="34" charset="0"/>
                <a:cs typeface="Arial" panose="020B0604020202020204" pitchFamily="34" charset="0"/>
              </a:rPr>
              <a:t>labour</a:t>
            </a:r>
            <a:r>
              <a:rPr lang="en-US" sz="1600" dirty="0">
                <a:solidFill>
                  <a:srgbClr val="0070C0"/>
                </a:solidFill>
                <a:latin typeface="Arial" panose="020B0604020202020204" pitchFamily="34" charset="0"/>
                <a:cs typeface="Arial" panose="020B0604020202020204" pitchFamily="34" charset="0"/>
              </a:rPr>
              <a:t>, bleeding or tears during childbirth, increased risk of caesarean section); and </a:t>
            </a:r>
          </a:p>
          <a:p>
            <a:r>
              <a:rPr lang="en-US" sz="1600" dirty="0" smtClean="0">
                <a:solidFill>
                  <a:srgbClr val="0070C0"/>
                </a:solidFill>
                <a:latin typeface="Arial" panose="020B0604020202020204" pitchFamily="34" charset="0"/>
                <a:cs typeface="Arial" panose="020B0604020202020204" pitchFamily="34" charset="0"/>
              </a:rPr>
              <a:t>increased </a:t>
            </a:r>
            <a:r>
              <a:rPr lang="en-US" sz="1600" dirty="0">
                <a:solidFill>
                  <a:srgbClr val="0070C0"/>
                </a:solidFill>
                <a:latin typeface="Arial" panose="020B0604020202020204" pitchFamily="34" charset="0"/>
                <a:cs typeface="Arial" panose="020B0604020202020204" pitchFamily="34" charset="0"/>
              </a:rPr>
              <a:t>risk of stillbirth and death of child during or just after birth. </a:t>
            </a:r>
          </a:p>
          <a:p>
            <a:endParaRPr lang="en-GB" dirty="0"/>
          </a:p>
        </p:txBody>
      </p:sp>
      <p:sp>
        <p:nvSpPr>
          <p:cNvPr id="4" name="Slide Number Placeholder 3"/>
          <p:cNvSpPr>
            <a:spLocks noGrp="1"/>
          </p:cNvSpPr>
          <p:nvPr>
            <p:ph type="sldNum" sz="quarter" idx="12"/>
          </p:nvPr>
        </p:nvSpPr>
        <p:spPr/>
        <p:txBody>
          <a:bodyPr/>
          <a:lstStyle/>
          <a:p>
            <a:pPr>
              <a:defRPr/>
            </a:pPr>
            <a:fld id="{3DEB24DF-6C9C-4534-A4FB-0157EC84E38D}" type="slidenum">
              <a:rPr lang="en-GB" smtClean="0"/>
              <a:pPr>
                <a:defRPr/>
              </a:pPr>
              <a:t>7</a:t>
            </a:fld>
            <a:endParaRPr lang="en-GB" dirty="0"/>
          </a:p>
        </p:txBody>
      </p:sp>
    </p:spTree>
    <p:extLst>
      <p:ext uri="{BB962C8B-B14F-4D97-AF65-F5344CB8AC3E}">
        <p14:creationId xmlns:p14="http://schemas.microsoft.com/office/powerpoint/2010/main" val="25559701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179512" y="116632"/>
            <a:ext cx="8784976" cy="576064"/>
          </a:xfrm>
        </p:spPr>
        <p:txBody>
          <a:bodyPr/>
          <a:lstStyle/>
          <a:p>
            <a:r>
              <a:rPr lang="en-GB" sz="2000" b="1" dirty="0" smtClean="0">
                <a:solidFill>
                  <a:srgbClr val="0070C0"/>
                </a:solidFill>
                <a:latin typeface="Arial" panose="020B0604020202020204" pitchFamily="34" charset="0"/>
                <a:cs typeface="Arial" panose="020B0604020202020204" pitchFamily="34" charset="0"/>
              </a:rPr>
              <a:t>Factors that may indicate a girl’s potentially at risk of being affected by FGM</a:t>
            </a:r>
            <a:endParaRPr lang="en-GB" sz="2000" dirty="0">
              <a:solidFill>
                <a:srgbClr val="0070C0"/>
              </a:solidFill>
              <a:latin typeface="Arial" panose="020B0604020202020204" pitchFamily="34" charset="0"/>
              <a:cs typeface="Arial" panose="020B0604020202020204" pitchFamily="34" charset="0"/>
            </a:endParaRPr>
          </a:p>
        </p:txBody>
      </p:sp>
      <p:sp>
        <p:nvSpPr>
          <p:cNvPr id="6" name="Content Placeholder 5"/>
          <p:cNvSpPr>
            <a:spLocks noGrp="1"/>
          </p:cNvSpPr>
          <p:nvPr>
            <p:ph idx="1"/>
          </p:nvPr>
        </p:nvSpPr>
        <p:spPr>
          <a:xfrm>
            <a:off x="179512" y="476672"/>
            <a:ext cx="8784976" cy="5760640"/>
          </a:xfrm>
        </p:spPr>
        <p:txBody>
          <a:bodyPr/>
          <a:lstStyle/>
          <a:p>
            <a:endParaRPr lang="en-GB" sz="1200" dirty="0">
              <a:latin typeface="Arial" panose="020B0604020202020204" pitchFamily="34" charset="0"/>
              <a:cs typeface="Arial" panose="020B0604020202020204" pitchFamily="34" charset="0"/>
            </a:endParaRPr>
          </a:p>
          <a:p>
            <a:r>
              <a:rPr lang="en-US" sz="1400" dirty="0">
                <a:solidFill>
                  <a:srgbClr val="0070C0"/>
                </a:solidFill>
                <a:latin typeface="Arial" panose="020B0604020202020204" pitchFamily="34" charset="0"/>
                <a:cs typeface="Arial" panose="020B0604020202020204" pitchFamily="34" charset="0"/>
              </a:rPr>
              <a:t>female child is born to a woman who has undergone FGM;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female child has an older sibling or cousin who has undergone FGM;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female child’s father comes from a community known to </a:t>
            </a:r>
            <a:r>
              <a:rPr lang="en-US" sz="1400" dirty="0" smtClean="0">
                <a:solidFill>
                  <a:srgbClr val="0070C0"/>
                </a:solidFill>
                <a:latin typeface="Arial" panose="020B0604020202020204" pitchFamily="34" charset="0"/>
                <a:cs typeface="Arial" panose="020B0604020202020204" pitchFamily="34" charset="0"/>
              </a:rPr>
              <a:t>practice </a:t>
            </a:r>
            <a:r>
              <a:rPr lang="en-US" sz="1400" dirty="0">
                <a:solidFill>
                  <a:srgbClr val="0070C0"/>
                </a:solidFill>
                <a:latin typeface="Arial" panose="020B0604020202020204" pitchFamily="34" charset="0"/>
                <a:cs typeface="Arial" panose="020B0604020202020204" pitchFamily="34" charset="0"/>
              </a:rPr>
              <a:t>FGM; </a:t>
            </a:r>
          </a:p>
          <a:p>
            <a:r>
              <a:rPr lang="en-US" sz="1400" dirty="0" smtClean="0">
                <a:solidFill>
                  <a:srgbClr val="0070C0"/>
                </a:solidFill>
                <a:latin typeface="Arial" panose="020B0604020202020204" pitchFamily="34" charset="0"/>
                <a:cs typeface="Arial" panose="020B0604020202020204" pitchFamily="34" charset="0"/>
              </a:rPr>
              <a:t>the </a:t>
            </a:r>
            <a:r>
              <a:rPr lang="en-US" sz="1400" dirty="0">
                <a:solidFill>
                  <a:srgbClr val="0070C0"/>
                </a:solidFill>
                <a:latin typeface="Arial" panose="020B0604020202020204" pitchFamily="34" charset="0"/>
                <a:cs typeface="Arial" panose="020B0604020202020204" pitchFamily="34" charset="0"/>
              </a:rPr>
              <a:t>family indicate that there are strong levels of influence held by elders and/or elders are involved in bringing up female children;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woman/family believe FGM is integral to cultural or religious identity;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girl/family has limited level of integration within UK community; </a:t>
            </a:r>
          </a:p>
          <a:p>
            <a:r>
              <a:rPr lang="en-US" sz="1400" dirty="0" smtClean="0">
                <a:solidFill>
                  <a:srgbClr val="0070C0"/>
                </a:solidFill>
                <a:latin typeface="Arial" panose="020B0604020202020204" pitchFamily="34" charset="0"/>
                <a:cs typeface="Arial" panose="020B0604020202020204" pitchFamily="34" charset="0"/>
              </a:rPr>
              <a:t>parents </a:t>
            </a:r>
            <a:r>
              <a:rPr lang="en-US" sz="1400" dirty="0">
                <a:solidFill>
                  <a:srgbClr val="0070C0"/>
                </a:solidFill>
                <a:latin typeface="Arial" panose="020B0604020202020204" pitchFamily="34" charset="0"/>
                <a:cs typeface="Arial" panose="020B0604020202020204" pitchFamily="34" charset="0"/>
              </a:rPr>
              <a:t>have limited access to information about FGM and do not know about the harmful effects of FGM or UK law;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girl confides to a professional that she is to have a ‘special </a:t>
            </a:r>
            <a:r>
              <a:rPr lang="en-US" sz="1400" dirty="0" smtClean="0">
                <a:solidFill>
                  <a:srgbClr val="0070C0"/>
                </a:solidFill>
                <a:latin typeface="Arial" panose="020B0604020202020204" pitchFamily="34" charset="0"/>
                <a:cs typeface="Arial" panose="020B0604020202020204" pitchFamily="34" charset="0"/>
              </a:rPr>
              <a:t>procedure’;</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girl talks about a long holiday to her country of origin or another country where the practice is prevalent </a:t>
            </a:r>
            <a:endParaRPr lang="en-US" sz="1400" dirty="0" smtClean="0">
              <a:solidFill>
                <a:srgbClr val="0070C0"/>
              </a:solidFill>
              <a:latin typeface="Arial" panose="020B0604020202020204" pitchFamily="34" charset="0"/>
              <a:cs typeface="Arial" panose="020B0604020202020204" pitchFamily="34" charset="0"/>
            </a:endParaRPr>
          </a:p>
          <a:p>
            <a:r>
              <a:rPr lang="en-US" sz="1400" dirty="0" smtClean="0">
                <a:solidFill>
                  <a:srgbClr val="0070C0"/>
                </a:solidFill>
                <a:latin typeface="Arial" panose="020B0604020202020204" pitchFamily="34" charset="0"/>
                <a:cs typeface="Arial" panose="020B0604020202020204" pitchFamily="34" charset="0"/>
              </a:rPr>
              <a:t>parents </a:t>
            </a:r>
            <a:r>
              <a:rPr lang="en-US" sz="1400" dirty="0">
                <a:solidFill>
                  <a:srgbClr val="0070C0"/>
                </a:solidFill>
                <a:latin typeface="Arial" panose="020B0604020202020204" pitchFamily="34" charset="0"/>
                <a:cs typeface="Arial" panose="020B0604020202020204" pitchFamily="34" charset="0"/>
              </a:rPr>
              <a:t>state that they or a relative will take the girl out of the country for a prolonged period;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parent or family member expresses concern that FGM may be carried out on the girl;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family is not engaging with professionals (health, education or other);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family is already known to social care in relation to other safeguarding issues;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girl requests help from a teacher or another adult because she </a:t>
            </a:r>
            <a:r>
              <a:rPr lang="en-US" sz="1400" dirty="0" smtClean="0">
                <a:solidFill>
                  <a:srgbClr val="0070C0"/>
                </a:solidFill>
                <a:latin typeface="Arial" panose="020B0604020202020204" pitchFamily="34" charset="0"/>
                <a:cs typeface="Arial" panose="020B0604020202020204" pitchFamily="34" charset="0"/>
              </a:rPr>
              <a:t>suspects </a:t>
            </a:r>
            <a:r>
              <a:rPr lang="en-US" sz="1400" dirty="0">
                <a:solidFill>
                  <a:srgbClr val="0070C0"/>
                </a:solidFill>
                <a:latin typeface="Arial" panose="020B0604020202020204" pitchFamily="34" charset="0"/>
                <a:cs typeface="Arial" panose="020B0604020202020204" pitchFamily="34" charset="0"/>
              </a:rPr>
              <a:t>that she is </a:t>
            </a:r>
            <a:r>
              <a:rPr lang="en-US" sz="1400" dirty="0" smtClean="0">
                <a:solidFill>
                  <a:srgbClr val="0070C0"/>
                </a:solidFill>
                <a:latin typeface="Arial" panose="020B0604020202020204" pitchFamily="34" charset="0"/>
                <a:cs typeface="Arial" panose="020B0604020202020204" pitchFamily="34" charset="0"/>
              </a:rPr>
              <a:t>at </a:t>
            </a:r>
            <a:r>
              <a:rPr lang="en-US" sz="1400" dirty="0">
                <a:solidFill>
                  <a:srgbClr val="0070C0"/>
                </a:solidFill>
                <a:latin typeface="Arial" panose="020B0604020202020204" pitchFamily="34" charset="0"/>
                <a:cs typeface="Arial" panose="020B0604020202020204" pitchFamily="34" charset="0"/>
              </a:rPr>
              <a:t>risk of FGM;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girl talks about </a:t>
            </a:r>
            <a:r>
              <a:rPr lang="en-US" sz="1400" dirty="0" smtClean="0">
                <a:solidFill>
                  <a:srgbClr val="0070C0"/>
                </a:solidFill>
                <a:latin typeface="Arial" panose="020B0604020202020204" pitchFamily="34" charset="0"/>
                <a:cs typeface="Arial" panose="020B0604020202020204" pitchFamily="34" charset="0"/>
              </a:rPr>
              <a:t>FGM, </a:t>
            </a:r>
            <a:r>
              <a:rPr lang="en-US" sz="1400" dirty="0" smtClean="0">
                <a:solidFill>
                  <a:srgbClr val="0070C0"/>
                </a:solidFill>
                <a:latin typeface="Arial" panose="020B0604020202020204" pitchFamily="34" charset="0"/>
                <a:cs typeface="Arial" panose="020B0604020202020204" pitchFamily="34" charset="0"/>
              </a:rPr>
              <a:t>but </a:t>
            </a:r>
            <a:r>
              <a:rPr lang="en-US" sz="1400" dirty="0" smtClean="0">
                <a:solidFill>
                  <a:srgbClr val="0070C0"/>
                </a:solidFill>
                <a:latin typeface="Arial" panose="020B0604020202020204" pitchFamily="34" charset="0"/>
                <a:cs typeface="Arial" panose="020B0604020202020204" pitchFamily="34" charset="0"/>
              </a:rPr>
              <a:t>it </a:t>
            </a:r>
            <a:r>
              <a:rPr lang="en-US" sz="1400" dirty="0">
                <a:solidFill>
                  <a:srgbClr val="0070C0"/>
                </a:solidFill>
                <a:latin typeface="Arial" panose="020B0604020202020204" pitchFamily="34" charset="0"/>
                <a:cs typeface="Arial" panose="020B0604020202020204" pitchFamily="34" charset="0"/>
              </a:rPr>
              <a:t>is important to take into account the context of the discussion;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girl from a </a:t>
            </a:r>
            <a:r>
              <a:rPr lang="en-US" sz="1400" dirty="0" smtClean="0">
                <a:solidFill>
                  <a:srgbClr val="0070C0"/>
                </a:solidFill>
                <a:latin typeface="Arial" panose="020B0604020202020204" pitchFamily="34" charset="0"/>
                <a:cs typeface="Arial" panose="020B0604020202020204" pitchFamily="34" charset="0"/>
              </a:rPr>
              <a:t>practicing </a:t>
            </a:r>
            <a:r>
              <a:rPr lang="en-US" sz="1400" dirty="0">
                <a:solidFill>
                  <a:srgbClr val="0070C0"/>
                </a:solidFill>
                <a:latin typeface="Arial" panose="020B0604020202020204" pitchFamily="34" charset="0"/>
                <a:cs typeface="Arial" panose="020B0604020202020204" pitchFamily="34" charset="0"/>
              </a:rPr>
              <a:t>community is withdrawn from Personal, Social, Health and Economic (PSHE) education or its equivalent;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girl is unexpectedly absent from school; </a:t>
            </a:r>
          </a:p>
          <a:p>
            <a:r>
              <a:rPr lang="en-US" sz="1400" dirty="0" smtClean="0">
                <a:solidFill>
                  <a:srgbClr val="0070C0"/>
                </a:solidFill>
                <a:latin typeface="Arial" panose="020B0604020202020204" pitchFamily="34" charset="0"/>
                <a:cs typeface="Arial" panose="020B0604020202020204" pitchFamily="34" charset="0"/>
              </a:rPr>
              <a:t>sections </a:t>
            </a:r>
            <a:r>
              <a:rPr lang="en-US" sz="1400" dirty="0">
                <a:solidFill>
                  <a:srgbClr val="0070C0"/>
                </a:solidFill>
                <a:latin typeface="Arial" panose="020B0604020202020204" pitchFamily="34" charset="0"/>
                <a:cs typeface="Arial" panose="020B0604020202020204" pitchFamily="34" charset="0"/>
              </a:rPr>
              <a:t>are missing from a girl’s </a:t>
            </a:r>
            <a:r>
              <a:rPr lang="en-US" sz="1400" dirty="0" smtClean="0">
                <a:solidFill>
                  <a:srgbClr val="0070C0"/>
                </a:solidFill>
                <a:latin typeface="Arial" panose="020B0604020202020204" pitchFamily="34" charset="0"/>
                <a:cs typeface="Arial" panose="020B0604020202020204" pitchFamily="34" charset="0"/>
              </a:rPr>
              <a:t>‘Red’ (health) </a:t>
            </a:r>
            <a:r>
              <a:rPr lang="en-US" sz="1400" dirty="0">
                <a:solidFill>
                  <a:srgbClr val="0070C0"/>
                </a:solidFill>
                <a:latin typeface="Arial" panose="020B0604020202020204" pitchFamily="34" charset="0"/>
                <a:cs typeface="Arial" panose="020B0604020202020204" pitchFamily="34" charset="0"/>
              </a:rPr>
              <a:t>book; and/or </a:t>
            </a:r>
          </a:p>
          <a:p>
            <a:r>
              <a:rPr lang="en-US" sz="1400" dirty="0" smtClean="0">
                <a:solidFill>
                  <a:srgbClr val="0070C0"/>
                </a:solidFill>
                <a:latin typeface="Arial" panose="020B0604020202020204" pitchFamily="34" charset="0"/>
                <a:cs typeface="Arial" panose="020B0604020202020204" pitchFamily="34" charset="0"/>
              </a:rPr>
              <a:t>a </a:t>
            </a:r>
            <a:r>
              <a:rPr lang="en-US" sz="1400" dirty="0">
                <a:solidFill>
                  <a:srgbClr val="0070C0"/>
                </a:solidFill>
                <a:latin typeface="Arial" panose="020B0604020202020204" pitchFamily="34" charset="0"/>
                <a:cs typeface="Arial" panose="020B0604020202020204" pitchFamily="34" charset="0"/>
              </a:rPr>
              <a:t>girl has attended a travel clinic or equivalent for vaccinations / anti-</a:t>
            </a:r>
            <a:r>
              <a:rPr lang="en-US" sz="1400" dirty="0">
                <a:solidFill>
                  <a:srgbClr val="0070C0"/>
                </a:solidFill>
                <a:latin typeface="Arial" panose="020B0604020202020204" pitchFamily="34" charset="0"/>
                <a:cs typeface="Arial" panose="020B0604020202020204" pitchFamily="34" charset="0"/>
              </a:rPr>
              <a:t>malarials</a:t>
            </a:r>
            <a:r>
              <a:rPr lang="en-US" sz="1400" dirty="0">
                <a:solidFill>
                  <a:srgbClr val="0070C0"/>
                </a:solidFill>
                <a:latin typeface="Arial" panose="020B0604020202020204" pitchFamily="34" charset="0"/>
                <a:cs typeface="Arial" panose="020B0604020202020204" pitchFamily="34" charset="0"/>
              </a:rPr>
              <a:t>. </a:t>
            </a:r>
          </a:p>
          <a:p>
            <a:endParaRPr lang="en-US" sz="12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pPr>
              <a:defRPr/>
            </a:pPr>
            <a:fld id="{82B5C0FF-5D40-4E56-9B56-B285996DA847}" type="slidenum">
              <a:rPr lang="en-GB" smtClean="0"/>
              <a:pPr>
                <a:defRPr/>
              </a:pPr>
              <a:t>8</a:t>
            </a:fld>
            <a:endParaRPr lang="en-GB" dirty="0"/>
          </a:p>
        </p:txBody>
      </p:sp>
    </p:spTree>
    <p:extLst>
      <p:ext uri="{BB962C8B-B14F-4D97-AF65-F5344CB8AC3E}">
        <p14:creationId xmlns:p14="http://schemas.microsoft.com/office/powerpoint/2010/main" val="728158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6">
                                            <p:txEl>
                                              <p:pRg st="14" end="14"/>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
                                            <p:txEl>
                                              <p:pRg st="15" end="15"/>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6">
                                            <p:txEl>
                                              <p:pRg st="16" end="16"/>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
                                            <p:txEl>
                                              <p:pRg st="17" end="17"/>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6">
                                            <p:txEl>
                                              <p:pRg st="18" end="18"/>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6">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251520" y="0"/>
            <a:ext cx="8568952" cy="778098"/>
          </a:xfrm>
        </p:spPr>
        <p:txBody>
          <a:bodyPr/>
          <a:lstStyle/>
          <a:p>
            <a:pPr algn="l"/>
            <a:r>
              <a:rPr lang="en-GB" sz="2200" b="1" dirty="0" smtClean="0">
                <a:solidFill>
                  <a:srgbClr val="0070C0"/>
                </a:solidFill>
                <a:latin typeface="Arial" panose="020B0604020202020204" pitchFamily="34" charset="0"/>
                <a:cs typeface="Arial" panose="020B0604020202020204" pitchFamily="34" charset="0"/>
              </a:rPr>
              <a:t>Indications that FGM may have already taken place</a:t>
            </a:r>
            <a:endParaRPr lang="en-GB" sz="2200" dirty="0">
              <a:solidFill>
                <a:srgbClr val="0070C0"/>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323528" y="836712"/>
            <a:ext cx="8663734" cy="5180926"/>
          </a:xfrm>
        </p:spPr>
        <p:txBody>
          <a:bodyPr/>
          <a:lstStyle/>
          <a:p>
            <a:pPr marL="0" lvl="0" indent="0">
              <a:buNone/>
            </a:pPr>
            <a:r>
              <a:rPr lang="en-GB" sz="1300" dirty="0" smtClean="0">
                <a:solidFill>
                  <a:srgbClr val="0070C0"/>
                </a:solidFill>
                <a:latin typeface="Arial" panose="020B0604020202020204" pitchFamily="34" charset="0"/>
                <a:cs typeface="Arial" panose="020B0604020202020204" pitchFamily="34" charset="0"/>
              </a:rPr>
              <a:t>A girl may:</a:t>
            </a:r>
          </a:p>
          <a:p>
            <a:endParaRPr lang="en-GB" sz="1300" dirty="0">
              <a:solidFill>
                <a:srgbClr val="0070C0"/>
              </a:solidFill>
              <a:latin typeface="Arial" panose="020B0604020202020204" pitchFamily="34" charset="0"/>
              <a:cs typeface="Arial" panose="020B0604020202020204" pitchFamily="34" charset="0"/>
            </a:endParaRPr>
          </a:p>
          <a:p>
            <a:r>
              <a:rPr lang="en-US" sz="1300" dirty="0" smtClean="0">
                <a:solidFill>
                  <a:srgbClr val="0070C0"/>
                </a:solidFill>
                <a:latin typeface="Arial" panose="020B0604020202020204" pitchFamily="34" charset="0"/>
                <a:cs typeface="Arial" panose="020B0604020202020204" pitchFamily="34" charset="0"/>
              </a:rPr>
              <a:t>ask </a:t>
            </a:r>
            <a:r>
              <a:rPr lang="en-US" sz="1300" dirty="0">
                <a:solidFill>
                  <a:srgbClr val="0070C0"/>
                </a:solidFill>
                <a:latin typeface="Arial" panose="020B0604020202020204" pitchFamily="34" charset="0"/>
                <a:cs typeface="Arial" panose="020B0604020202020204" pitchFamily="34" charset="0"/>
              </a:rPr>
              <a:t>for help; </a:t>
            </a:r>
          </a:p>
          <a:p>
            <a:r>
              <a:rPr lang="en-US" sz="1300" dirty="0" smtClean="0">
                <a:solidFill>
                  <a:srgbClr val="0070C0"/>
                </a:solidFill>
                <a:latin typeface="Arial" panose="020B0604020202020204" pitchFamily="34" charset="0"/>
                <a:cs typeface="Arial" panose="020B0604020202020204" pitchFamily="34" charset="0"/>
              </a:rPr>
              <a:t>confides </a:t>
            </a:r>
            <a:r>
              <a:rPr lang="en-US" sz="1300" dirty="0">
                <a:solidFill>
                  <a:srgbClr val="0070C0"/>
                </a:solidFill>
                <a:latin typeface="Arial" panose="020B0604020202020204" pitchFamily="34" charset="0"/>
                <a:cs typeface="Arial" panose="020B0604020202020204" pitchFamily="34" charset="0"/>
              </a:rPr>
              <a:t>in a professional that FGM has taken place; </a:t>
            </a:r>
          </a:p>
          <a:p>
            <a:r>
              <a:rPr lang="en-US" sz="1300" dirty="0" smtClean="0">
                <a:solidFill>
                  <a:srgbClr val="0070C0"/>
                </a:solidFill>
                <a:latin typeface="Arial" panose="020B0604020202020204" pitchFamily="34" charset="0"/>
                <a:cs typeface="Arial" panose="020B0604020202020204" pitchFamily="34" charset="0"/>
              </a:rPr>
              <a:t>has </a:t>
            </a:r>
            <a:r>
              <a:rPr lang="en-US" sz="1300" dirty="0">
                <a:solidFill>
                  <a:srgbClr val="0070C0"/>
                </a:solidFill>
                <a:latin typeface="Arial" panose="020B0604020202020204" pitchFamily="34" charset="0"/>
                <a:cs typeface="Arial" panose="020B0604020202020204" pitchFamily="34" charset="0"/>
              </a:rPr>
              <a:t>difficulty walking, sitting or standing or looks uncomfortable; </a:t>
            </a:r>
          </a:p>
          <a:p>
            <a:r>
              <a:rPr lang="en-US" sz="1300" dirty="0" smtClean="0">
                <a:solidFill>
                  <a:srgbClr val="0070C0"/>
                </a:solidFill>
                <a:latin typeface="Arial" panose="020B0604020202020204" pitchFamily="34" charset="0"/>
                <a:cs typeface="Arial" panose="020B0604020202020204" pitchFamily="34" charset="0"/>
              </a:rPr>
              <a:t>finds </a:t>
            </a:r>
            <a:r>
              <a:rPr lang="en-US" sz="1300" dirty="0">
                <a:solidFill>
                  <a:srgbClr val="0070C0"/>
                </a:solidFill>
                <a:latin typeface="Arial" panose="020B0604020202020204" pitchFamily="34" charset="0"/>
                <a:cs typeface="Arial" panose="020B0604020202020204" pitchFamily="34" charset="0"/>
              </a:rPr>
              <a:t>it hard to sit still for long periods of time, and this was not a problem previously; </a:t>
            </a:r>
          </a:p>
          <a:p>
            <a:r>
              <a:rPr lang="en-US" sz="1300" dirty="0" smtClean="0">
                <a:solidFill>
                  <a:srgbClr val="0070C0"/>
                </a:solidFill>
                <a:latin typeface="Arial" panose="020B0604020202020204" pitchFamily="34" charset="0"/>
                <a:cs typeface="Arial" panose="020B0604020202020204" pitchFamily="34" charset="0"/>
              </a:rPr>
              <a:t>spends </a:t>
            </a:r>
            <a:r>
              <a:rPr lang="en-US" sz="1300" dirty="0">
                <a:solidFill>
                  <a:srgbClr val="0070C0"/>
                </a:solidFill>
                <a:latin typeface="Arial" panose="020B0604020202020204" pitchFamily="34" charset="0"/>
                <a:cs typeface="Arial" panose="020B0604020202020204" pitchFamily="34" charset="0"/>
              </a:rPr>
              <a:t>longer than normal in the bathroom or toilet due to difficulties urinating; </a:t>
            </a:r>
          </a:p>
          <a:p>
            <a:r>
              <a:rPr lang="en-US" sz="1300" dirty="0" smtClean="0">
                <a:solidFill>
                  <a:srgbClr val="0070C0"/>
                </a:solidFill>
                <a:latin typeface="Arial" panose="020B0604020202020204" pitchFamily="34" charset="0"/>
                <a:cs typeface="Arial" panose="020B0604020202020204" pitchFamily="34" charset="0"/>
              </a:rPr>
              <a:t>spends </a:t>
            </a:r>
            <a:r>
              <a:rPr lang="en-US" sz="1300" dirty="0">
                <a:solidFill>
                  <a:srgbClr val="0070C0"/>
                </a:solidFill>
                <a:latin typeface="Arial" panose="020B0604020202020204" pitchFamily="34" charset="0"/>
                <a:cs typeface="Arial" panose="020B0604020202020204" pitchFamily="34" charset="0"/>
              </a:rPr>
              <a:t>long periods of time away from a classroom during the day with bladder or menstrual problems; </a:t>
            </a:r>
          </a:p>
          <a:p>
            <a:r>
              <a:rPr lang="en-US" sz="1300" dirty="0" smtClean="0">
                <a:solidFill>
                  <a:srgbClr val="0070C0"/>
                </a:solidFill>
                <a:latin typeface="Arial" panose="020B0604020202020204" pitchFamily="34" charset="0"/>
                <a:cs typeface="Arial" panose="020B0604020202020204" pitchFamily="34" charset="0"/>
              </a:rPr>
              <a:t>has </a:t>
            </a:r>
            <a:r>
              <a:rPr lang="en-US" sz="1300" dirty="0">
                <a:solidFill>
                  <a:srgbClr val="0070C0"/>
                </a:solidFill>
                <a:latin typeface="Arial" panose="020B0604020202020204" pitchFamily="34" charset="0"/>
                <a:cs typeface="Arial" panose="020B0604020202020204" pitchFamily="34" charset="0"/>
              </a:rPr>
              <a:t>frequent urinary, menstrual or stomach problems; </a:t>
            </a:r>
            <a:endParaRPr lang="en-GB" sz="1300" dirty="0">
              <a:solidFill>
                <a:srgbClr val="0070C0"/>
              </a:solidFill>
              <a:latin typeface="Arial" panose="020B0604020202020204" pitchFamily="34" charset="0"/>
              <a:cs typeface="Arial" panose="020B0604020202020204" pitchFamily="34" charset="0"/>
            </a:endParaRPr>
          </a:p>
          <a:p>
            <a:r>
              <a:rPr lang="en-US" sz="1300" dirty="0" smtClean="0">
                <a:solidFill>
                  <a:srgbClr val="0070C0"/>
                </a:solidFill>
                <a:latin typeface="Arial" panose="020B0604020202020204" pitchFamily="34" charset="0"/>
                <a:cs typeface="Arial" panose="020B0604020202020204" pitchFamily="34" charset="0"/>
              </a:rPr>
              <a:t>avoids </a:t>
            </a:r>
            <a:r>
              <a:rPr lang="en-US" sz="1300" dirty="0">
                <a:solidFill>
                  <a:srgbClr val="0070C0"/>
                </a:solidFill>
                <a:latin typeface="Arial" panose="020B0604020202020204" pitchFamily="34" charset="0"/>
                <a:cs typeface="Arial" panose="020B0604020202020204" pitchFamily="34" charset="0"/>
              </a:rPr>
              <a:t>physical exercise or requires to be excused from physical education (PE) lessons without a GP’s letter; </a:t>
            </a:r>
          </a:p>
          <a:p>
            <a:r>
              <a:rPr lang="en-US" sz="1300" dirty="0" smtClean="0">
                <a:solidFill>
                  <a:srgbClr val="0070C0"/>
                </a:solidFill>
                <a:latin typeface="Arial" panose="020B0604020202020204" pitchFamily="34" charset="0"/>
                <a:cs typeface="Arial" panose="020B0604020202020204" pitchFamily="34" charset="0"/>
              </a:rPr>
              <a:t>there </a:t>
            </a:r>
            <a:r>
              <a:rPr lang="en-US" sz="1300" dirty="0">
                <a:solidFill>
                  <a:srgbClr val="0070C0"/>
                </a:solidFill>
                <a:latin typeface="Arial" panose="020B0604020202020204" pitchFamily="34" charset="0"/>
                <a:cs typeface="Arial" panose="020B0604020202020204" pitchFamily="34" charset="0"/>
              </a:rPr>
              <a:t>are prolonged or repeated absences from school or college </a:t>
            </a:r>
            <a:endParaRPr lang="en-US" sz="1300" dirty="0" smtClean="0">
              <a:solidFill>
                <a:srgbClr val="0070C0"/>
              </a:solidFill>
              <a:latin typeface="Arial" panose="020B0604020202020204" pitchFamily="34" charset="0"/>
              <a:cs typeface="Arial" panose="020B0604020202020204" pitchFamily="34" charset="0"/>
            </a:endParaRPr>
          </a:p>
          <a:p>
            <a:r>
              <a:rPr lang="en-US" sz="1300" dirty="0" smtClean="0">
                <a:solidFill>
                  <a:srgbClr val="0070C0"/>
                </a:solidFill>
                <a:latin typeface="Arial" panose="020B0604020202020204" pitchFamily="34" charset="0"/>
                <a:cs typeface="Arial" panose="020B0604020202020204" pitchFamily="34" charset="0"/>
              </a:rPr>
              <a:t>increased </a:t>
            </a:r>
            <a:r>
              <a:rPr lang="en-US" sz="1300" dirty="0">
                <a:solidFill>
                  <a:srgbClr val="0070C0"/>
                </a:solidFill>
                <a:latin typeface="Arial" panose="020B0604020202020204" pitchFamily="34" charset="0"/>
                <a:cs typeface="Arial" panose="020B0604020202020204" pitchFamily="34" charset="0"/>
              </a:rPr>
              <a:t>emotional and psychological needs, for example withdrawal or depression, or significant change in behaviour; </a:t>
            </a:r>
          </a:p>
          <a:p>
            <a:r>
              <a:rPr lang="en-US" sz="1300" dirty="0" smtClean="0">
                <a:solidFill>
                  <a:srgbClr val="0070C0"/>
                </a:solidFill>
                <a:latin typeface="Arial" panose="020B0604020202020204" pitchFamily="34" charset="0"/>
                <a:cs typeface="Arial" panose="020B0604020202020204" pitchFamily="34" charset="0"/>
              </a:rPr>
              <a:t>reluctant </a:t>
            </a:r>
            <a:r>
              <a:rPr lang="en-US" sz="1300" dirty="0">
                <a:solidFill>
                  <a:srgbClr val="0070C0"/>
                </a:solidFill>
                <a:latin typeface="Arial" panose="020B0604020202020204" pitchFamily="34" charset="0"/>
                <a:cs typeface="Arial" panose="020B0604020202020204" pitchFamily="34" charset="0"/>
              </a:rPr>
              <a:t>to undergo any medical examinations; </a:t>
            </a:r>
          </a:p>
          <a:p>
            <a:r>
              <a:rPr lang="en-US" sz="1300" dirty="0" smtClean="0">
                <a:solidFill>
                  <a:srgbClr val="0070C0"/>
                </a:solidFill>
                <a:latin typeface="Arial" panose="020B0604020202020204" pitchFamily="34" charset="0"/>
                <a:cs typeface="Arial" panose="020B0604020202020204" pitchFamily="34" charset="0"/>
              </a:rPr>
              <a:t>asks </a:t>
            </a:r>
            <a:r>
              <a:rPr lang="en-US" sz="1300" dirty="0">
                <a:solidFill>
                  <a:srgbClr val="0070C0"/>
                </a:solidFill>
                <a:latin typeface="Arial" panose="020B0604020202020204" pitchFamily="34" charset="0"/>
                <a:cs typeface="Arial" panose="020B0604020202020204" pitchFamily="34" charset="0"/>
              </a:rPr>
              <a:t>for help, but is not be explicit about the problem; and/or </a:t>
            </a:r>
          </a:p>
          <a:p>
            <a:r>
              <a:rPr lang="en-US" sz="1300" dirty="0" smtClean="0">
                <a:solidFill>
                  <a:srgbClr val="0070C0"/>
                </a:solidFill>
                <a:latin typeface="Arial" panose="020B0604020202020204" pitchFamily="34" charset="0"/>
                <a:cs typeface="Arial" panose="020B0604020202020204" pitchFamily="34" charset="0"/>
              </a:rPr>
              <a:t>talks </a:t>
            </a:r>
            <a:r>
              <a:rPr lang="en-US" sz="1300" dirty="0">
                <a:solidFill>
                  <a:srgbClr val="0070C0"/>
                </a:solidFill>
                <a:latin typeface="Arial" panose="020B0604020202020204" pitchFamily="34" charset="0"/>
                <a:cs typeface="Arial" panose="020B0604020202020204" pitchFamily="34" charset="0"/>
              </a:rPr>
              <a:t>about pain or discomfort between her legs. </a:t>
            </a:r>
            <a:endParaRPr lang="en-US" sz="1300" dirty="0" smtClean="0">
              <a:solidFill>
                <a:srgbClr val="0070C0"/>
              </a:solidFill>
              <a:latin typeface="Arial" panose="020B0604020202020204" pitchFamily="34" charset="0"/>
              <a:cs typeface="Arial" panose="020B0604020202020204" pitchFamily="34" charset="0"/>
            </a:endParaRPr>
          </a:p>
          <a:p>
            <a:endParaRPr lang="en-US" sz="1300" dirty="0" smtClean="0">
              <a:solidFill>
                <a:srgbClr val="0070C0"/>
              </a:solidFill>
              <a:latin typeface="Arial" panose="020B0604020202020204" pitchFamily="34" charset="0"/>
              <a:cs typeface="Arial" panose="020B0604020202020204" pitchFamily="34" charset="0"/>
            </a:endParaRPr>
          </a:p>
          <a:p>
            <a:pPr marL="0" indent="0">
              <a:buNone/>
            </a:pPr>
            <a:r>
              <a:rPr lang="en-US" sz="1300" b="1" dirty="0" smtClean="0">
                <a:solidFill>
                  <a:srgbClr val="0070C0"/>
                </a:solidFill>
                <a:latin typeface="Arial" panose="020B0604020202020204" pitchFamily="34" charset="0"/>
                <a:cs typeface="Arial" panose="020B0604020202020204" pitchFamily="34" charset="0"/>
              </a:rPr>
              <a:t>Remember</a:t>
            </a:r>
            <a:r>
              <a:rPr lang="en-US" sz="1300" b="1" dirty="0">
                <a:solidFill>
                  <a:srgbClr val="0070C0"/>
                </a:solidFill>
                <a:latin typeface="Arial" panose="020B0604020202020204" pitchFamily="34" charset="0"/>
                <a:cs typeface="Arial" panose="020B0604020202020204" pitchFamily="34" charset="0"/>
              </a:rPr>
              <a:t>: this is not an exhaustive list of indicators</a:t>
            </a:r>
            <a:r>
              <a:rPr lang="en-US" sz="1300" dirty="0">
                <a:solidFill>
                  <a:srgbClr val="0070C0"/>
                </a:solidFill>
                <a:latin typeface="Arial" panose="020B0604020202020204" pitchFamily="34" charset="0"/>
                <a:cs typeface="Arial" panose="020B0604020202020204" pitchFamily="34" charset="0"/>
              </a:rPr>
              <a:t>. </a:t>
            </a:r>
          </a:p>
          <a:p>
            <a:pPr marL="0" indent="0">
              <a:buNone/>
            </a:pPr>
            <a:r>
              <a:rPr lang="en-US" sz="1300" dirty="0">
                <a:solidFill>
                  <a:srgbClr val="0070C0"/>
                </a:solidFill>
                <a:latin typeface="Arial" panose="020B0604020202020204" pitchFamily="34" charset="0"/>
                <a:cs typeface="Arial" panose="020B0604020202020204" pitchFamily="34" charset="0"/>
              </a:rPr>
              <a:t>If any of these indicators are identified professionals will need to consider what action to take. If unsure what action to take, professionals should discuss with their named/designated safeguarding lead. </a:t>
            </a:r>
          </a:p>
          <a:p>
            <a:pPr marL="0" indent="0">
              <a:buNone/>
            </a:pPr>
            <a:r>
              <a:rPr lang="en-US" sz="1300" b="1" dirty="0">
                <a:solidFill>
                  <a:srgbClr val="0070C0"/>
                </a:solidFill>
                <a:latin typeface="Arial" panose="020B0604020202020204" pitchFamily="34" charset="0"/>
                <a:cs typeface="Arial" panose="020B0604020202020204" pitchFamily="34" charset="0"/>
              </a:rPr>
              <a:t>Professionals subject to the mandatory reporting duty are required to report ‘</a:t>
            </a:r>
            <a:r>
              <a:rPr lang="en-US" sz="1300" b="1" dirty="0" smtClean="0">
                <a:solidFill>
                  <a:srgbClr val="0070C0"/>
                </a:solidFill>
                <a:latin typeface="Arial" panose="020B0604020202020204" pitchFamily="34" charset="0"/>
                <a:cs typeface="Arial" panose="020B0604020202020204" pitchFamily="34" charset="0"/>
              </a:rPr>
              <a:t>known’ </a:t>
            </a:r>
            <a:r>
              <a:rPr lang="en-US" sz="1300" b="1" dirty="0">
                <a:solidFill>
                  <a:srgbClr val="0070C0"/>
                </a:solidFill>
                <a:latin typeface="Arial" panose="020B0604020202020204" pitchFamily="34" charset="0"/>
                <a:cs typeface="Arial" panose="020B0604020202020204" pitchFamily="34" charset="0"/>
              </a:rPr>
              <a:t>cases of FGM in girls under 18 to the police </a:t>
            </a:r>
            <a:endParaRPr lang="en-US" sz="1300" dirty="0">
              <a:solidFill>
                <a:srgbClr val="0070C0"/>
              </a:solidFill>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pPr>
              <a:defRPr/>
            </a:pPr>
            <a:fld id="{82B5C0FF-5D40-4E56-9B56-B285996DA847}" type="slidenum">
              <a:rPr lang="en-GB" smtClean="0"/>
              <a:pPr>
                <a:defRPr/>
              </a:pPr>
              <a:t>9</a:t>
            </a:fld>
            <a:endParaRPr lang="en-GB" dirty="0"/>
          </a:p>
        </p:txBody>
      </p:sp>
    </p:spTree>
    <p:extLst>
      <p:ext uri="{BB962C8B-B14F-4D97-AF65-F5344CB8AC3E}">
        <p14:creationId xmlns:p14="http://schemas.microsoft.com/office/powerpoint/2010/main" val="2214006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2534</TotalTime>
  <Words>3802</Words>
  <Application>Microsoft Office PowerPoint</Application>
  <PresentationFormat>On-screen Show (4:3)</PresentationFormat>
  <Paragraphs>299</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  Female Genital Mutilation (FGM):  Briefing for Education Professionals </vt:lpstr>
      <vt:lpstr>Female Genital Mutilation </vt:lpstr>
      <vt:lpstr>PowerPoint Presentation</vt:lpstr>
      <vt:lpstr>International Prevalence</vt:lpstr>
      <vt:lpstr>England and Wales Prevalence </vt:lpstr>
      <vt:lpstr>Why is FGM practiced? </vt:lpstr>
      <vt:lpstr>Health Implications as a result of FGM </vt:lpstr>
      <vt:lpstr>Factors that may indicate a girl’s potentially at risk of being affected by FGM</vt:lpstr>
      <vt:lpstr>Indications that FGM may have already taken place</vt:lpstr>
      <vt:lpstr>BARRIERS TO REPORTING FGM</vt:lpstr>
      <vt:lpstr>FGM: The Serious Crime Act 2015  </vt:lpstr>
      <vt:lpstr> Mandatory Reporting on Known Cases of FGM – October 2015 </vt:lpstr>
      <vt:lpstr>‘Known’ Cases</vt:lpstr>
      <vt:lpstr>PowerPoint Presentation</vt:lpstr>
      <vt:lpstr>What do I need to give the 101 operator?   Explain that you are making a report under the FGM mandatory reporting duty and provide:   • your details:   • name   • contact details (work telephone number and e-mail address) and times     when you will be available to be called back   • role   • place of work  • details of your organisation’s designated safeguarding lead:   • name   • contact details (work telephone number and e-mail address)   • place of work  • the girl’s details:   • name   • age/date of birth   • address   </vt:lpstr>
      <vt:lpstr>PowerPoint Presentation</vt:lpstr>
      <vt:lpstr>PowerPoint Presentation</vt:lpstr>
      <vt:lpstr>PowerPoint Presentation</vt:lpstr>
      <vt:lpstr>PowerPoint Presentation</vt:lpstr>
      <vt:lpstr>Useful Links:</vt:lpstr>
    </vt:vector>
  </TitlesOfParts>
  <Company>Norfolk Constabulary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oglesbym</dc:creator>
  <cp:lastModifiedBy>Lesley Perry</cp:lastModifiedBy>
  <cp:revision>292</cp:revision>
  <cp:lastPrinted>2014-08-21T15:23:04Z</cp:lastPrinted>
  <dcterms:created xsi:type="dcterms:W3CDTF">2009-07-31T11:23:14Z</dcterms:created>
  <dcterms:modified xsi:type="dcterms:W3CDTF">2017-06-12T07:26:28Z</dcterms:modified>
</cp:coreProperties>
</file>