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4"/>
  </p:notesMasterIdLst>
  <p:handoutMasterIdLst>
    <p:handoutMasterId r:id="rId15"/>
  </p:handoutMasterIdLst>
  <p:sldIdLst>
    <p:sldId id="257" r:id="rId2"/>
    <p:sldId id="277" r:id="rId3"/>
    <p:sldId id="259" r:id="rId4"/>
    <p:sldId id="278" r:id="rId5"/>
    <p:sldId id="275" r:id="rId6"/>
    <p:sldId id="260" r:id="rId7"/>
    <p:sldId id="261" r:id="rId8"/>
    <p:sldId id="263" r:id="rId9"/>
    <p:sldId id="264" r:id="rId10"/>
    <p:sldId id="265" r:id="rId11"/>
    <p:sldId id="266" r:id="rId12"/>
    <p:sldId id="295" r:id="rId13"/>
  </p:sldIdLst>
  <p:sldSz cx="9144000" cy="6858000" type="screen4x3"/>
  <p:notesSz cx="6669088"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2" autoAdjust="0"/>
    <p:restoredTop sz="88533" autoAdjust="0"/>
  </p:normalViewPr>
  <p:slideViewPr>
    <p:cSldViewPr>
      <p:cViewPr varScale="1">
        <p:scale>
          <a:sx n="97" d="100"/>
          <a:sy n="97" d="100"/>
        </p:scale>
        <p:origin x="-294"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60" d="100"/>
          <a:sy n="60" d="100"/>
        </p:scale>
        <p:origin x="-1758" y="-78"/>
      </p:cViewPr>
      <p:guideLst>
        <p:guide orient="horz" pos="3110"/>
        <p:guide pos="210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8250" y="0"/>
            <a:ext cx="2889250" cy="493713"/>
          </a:xfrm>
          <a:prstGeom prst="rect">
            <a:avLst/>
          </a:prstGeom>
        </p:spPr>
        <p:txBody>
          <a:bodyPr vert="horz" lIns="91440" tIns="45720" rIns="91440" bIns="45720" rtlCol="0"/>
          <a:lstStyle>
            <a:lvl1pPr algn="r">
              <a:defRPr sz="1200"/>
            </a:lvl1pPr>
          </a:lstStyle>
          <a:p>
            <a:fld id="{09017CCE-87D1-402D-BF32-760CD2457677}" type="datetimeFigureOut">
              <a:rPr lang="en-GB" smtClean="0"/>
              <a:t>12/05/2017</a:t>
            </a:fld>
            <a:endParaRPr lang="en-GB"/>
          </a:p>
        </p:txBody>
      </p:sp>
      <p:sp>
        <p:nvSpPr>
          <p:cNvPr id="4" name="Footer Placeholder 3"/>
          <p:cNvSpPr>
            <a:spLocks noGrp="1"/>
          </p:cNvSpPr>
          <p:nvPr>
            <p:ph type="ftr" sz="quarter" idx="2"/>
          </p:nvPr>
        </p:nvSpPr>
        <p:spPr>
          <a:xfrm>
            <a:off x="0" y="9377363"/>
            <a:ext cx="2889250" cy="49371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8250" y="9377363"/>
            <a:ext cx="2889250" cy="493712"/>
          </a:xfrm>
          <a:prstGeom prst="rect">
            <a:avLst/>
          </a:prstGeom>
        </p:spPr>
        <p:txBody>
          <a:bodyPr vert="horz" lIns="91440" tIns="45720" rIns="91440" bIns="45720" rtlCol="0" anchor="b"/>
          <a:lstStyle>
            <a:lvl1pPr algn="r">
              <a:defRPr sz="1200"/>
            </a:lvl1pPr>
          </a:lstStyle>
          <a:p>
            <a:fld id="{142808E7-54DC-4FBB-BB06-7DDCBFF9F7A0}" type="slidenum">
              <a:rPr lang="en-GB" smtClean="0"/>
              <a:t>‹#›</a:t>
            </a:fld>
            <a:endParaRPr lang="en-GB"/>
          </a:p>
        </p:txBody>
      </p:sp>
    </p:spTree>
    <p:extLst>
      <p:ext uri="{BB962C8B-B14F-4D97-AF65-F5344CB8AC3E}">
        <p14:creationId xmlns:p14="http://schemas.microsoft.com/office/powerpoint/2010/main" val="13542854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363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3633"/>
          </a:xfrm>
          <a:prstGeom prst="rect">
            <a:avLst/>
          </a:prstGeom>
        </p:spPr>
        <p:txBody>
          <a:bodyPr vert="horz" lIns="91440" tIns="45720" rIns="91440" bIns="45720" rtlCol="0"/>
          <a:lstStyle>
            <a:lvl1pPr algn="r">
              <a:defRPr sz="1200"/>
            </a:lvl1pPr>
          </a:lstStyle>
          <a:p>
            <a:fld id="{AD73CCDF-4D06-44DC-A6B8-8CCAACB138AD}" type="datetimeFigureOut">
              <a:rPr lang="en-GB" smtClean="0"/>
              <a:t>12/05/2017</a:t>
            </a:fld>
            <a:endParaRPr lang="en-GB"/>
          </a:p>
        </p:txBody>
      </p:sp>
      <p:sp>
        <p:nvSpPr>
          <p:cNvPr id="4" name="Slide Image Placeholder 3"/>
          <p:cNvSpPr>
            <a:spLocks noGrp="1" noRot="1" noChangeAspect="1"/>
          </p:cNvSpPr>
          <p:nvPr>
            <p:ph type="sldImg" idx="2"/>
          </p:nvPr>
        </p:nvSpPr>
        <p:spPr>
          <a:xfrm>
            <a:off x="866775" y="739775"/>
            <a:ext cx="4935538" cy="37036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689515"/>
            <a:ext cx="5335270" cy="444269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7316"/>
            <a:ext cx="2889938" cy="49363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377316"/>
            <a:ext cx="2889938" cy="493633"/>
          </a:xfrm>
          <a:prstGeom prst="rect">
            <a:avLst/>
          </a:prstGeom>
        </p:spPr>
        <p:txBody>
          <a:bodyPr vert="horz" lIns="91440" tIns="45720" rIns="91440" bIns="45720" rtlCol="0" anchor="b"/>
          <a:lstStyle>
            <a:lvl1pPr algn="r">
              <a:defRPr sz="1200"/>
            </a:lvl1pPr>
          </a:lstStyle>
          <a:p>
            <a:fld id="{5A1F8741-F705-4CBB-9BA8-C5CCF8A075F5}" type="slidenum">
              <a:rPr lang="en-GB" smtClean="0"/>
              <a:t>‹#›</a:t>
            </a:fld>
            <a:endParaRPr lang="en-GB"/>
          </a:p>
        </p:txBody>
      </p:sp>
    </p:spTree>
    <p:extLst>
      <p:ext uri="{BB962C8B-B14F-4D97-AF65-F5344CB8AC3E}">
        <p14:creationId xmlns:p14="http://schemas.microsoft.com/office/powerpoint/2010/main" val="380359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3938" name="Rectangle 2"/>
          <p:cNvSpPr>
            <a:spLocks noGrp="1" noRot="1" noChangeAspect="1" noChangeArrowheads="1" noTextEdit="1"/>
          </p:cNvSpPr>
          <p:nvPr>
            <p:ph type="sldImg"/>
          </p:nvPr>
        </p:nvSpPr>
        <p:spPr>
          <a:ln/>
        </p:spPr>
      </p:sp>
      <p:sp>
        <p:nvSpPr>
          <p:cNvPr id="1063939" name="Rectangle 3"/>
          <p:cNvSpPr>
            <a:spLocks noGrp="1" noChangeArrowheads="1"/>
          </p:cNvSpPr>
          <p:nvPr>
            <p:ph type="body" idx="1"/>
          </p:nvPr>
        </p:nvSpPr>
        <p:spPr>
          <a:xfrm>
            <a:off x="887758" y="4689239"/>
            <a:ext cx="5060222" cy="4441356"/>
          </a:xfrm>
        </p:spPr>
        <p:txBody>
          <a:bodyPr/>
          <a:lstStyle/>
          <a:p>
            <a:endParaRPr lang="en-GB"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6466" name="Rectangle 2"/>
          <p:cNvSpPr>
            <a:spLocks noGrp="1" noRot="1" noChangeAspect="1" noChangeArrowheads="1" noTextEdit="1"/>
          </p:cNvSpPr>
          <p:nvPr>
            <p:ph type="sldImg"/>
          </p:nvPr>
        </p:nvSpPr>
        <p:spPr>
          <a:ln/>
        </p:spPr>
      </p:sp>
      <p:sp>
        <p:nvSpPr>
          <p:cNvPr id="1086467" name="Rectangle 3"/>
          <p:cNvSpPr>
            <a:spLocks noGrp="1" noChangeArrowheads="1"/>
          </p:cNvSpPr>
          <p:nvPr>
            <p:ph type="body" idx="1"/>
          </p:nvPr>
        </p:nvSpPr>
        <p:spPr/>
        <p:txBody>
          <a:bodyPr/>
          <a:lstStyle/>
          <a:p>
            <a:pPr>
              <a:buFontTx/>
              <a:buChar char="•"/>
            </a:pPr>
            <a:endParaRPr lang="en-GB"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3554" name="Rectangle 2"/>
          <p:cNvSpPr>
            <a:spLocks noGrp="1" noRot="1" noChangeAspect="1" noChangeArrowheads="1" noTextEdit="1"/>
          </p:cNvSpPr>
          <p:nvPr>
            <p:ph type="sldImg"/>
          </p:nvPr>
        </p:nvSpPr>
        <p:spPr>
          <a:xfrm>
            <a:off x="868363" y="742950"/>
            <a:ext cx="4933950" cy="3700463"/>
          </a:xfrm>
          <a:ln/>
        </p:spPr>
      </p:sp>
      <p:sp>
        <p:nvSpPr>
          <p:cNvPr id="663555" name="Rectangle 3"/>
          <p:cNvSpPr>
            <a:spLocks noGrp="1" noChangeArrowheads="1"/>
          </p:cNvSpPr>
          <p:nvPr>
            <p:ph type="body" idx="1"/>
          </p:nvPr>
        </p:nvSpPr>
        <p:spPr>
          <a:xfrm>
            <a:off x="647907" y="4690820"/>
            <a:ext cx="5513445" cy="4733446"/>
          </a:xfrm>
        </p:spPr>
        <p:txBody>
          <a:bodyPr/>
          <a:lstStyle/>
          <a:p>
            <a:endParaRPr lang="en-GB" altLang="en-US" b="1" u="sng"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A1F8741-F705-4CBB-9BA8-C5CCF8A075F5}" type="slidenum">
              <a:rPr lang="en-GB" smtClean="0"/>
              <a:t>5</a:t>
            </a:fld>
            <a:endParaRPr lang="en-GB"/>
          </a:p>
        </p:txBody>
      </p:sp>
    </p:spTree>
    <p:extLst>
      <p:ext uri="{BB962C8B-B14F-4D97-AF65-F5344CB8AC3E}">
        <p14:creationId xmlns:p14="http://schemas.microsoft.com/office/powerpoint/2010/main" val="20326105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62" name="Rectangle 2"/>
          <p:cNvSpPr>
            <a:spLocks noGrp="1" noRot="1" noChangeAspect="1" noChangeArrowheads="1" noTextEdit="1"/>
          </p:cNvSpPr>
          <p:nvPr>
            <p:ph type="sldImg"/>
          </p:nvPr>
        </p:nvSpPr>
        <p:spPr>
          <a:ln/>
        </p:spPr>
      </p:sp>
      <p:sp>
        <p:nvSpPr>
          <p:cNvPr id="1064963" name="Rectangle 3"/>
          <p:cNvSpPr>
            <a:spLocks noGrp="1" noChangeArrowheads="1"/>
          </p:cNvSpPr>
          <p:nvPr>
            <p:ph type="body" idx="1"/>
          </p:nvPr>
        </p:nvSpPr>
        <p:spPr>
          <a:xfrm>
            <a:off x="225836" y="4689239"/>
            <a:ext cx="6075691" cy="4441356"/>
          </a:xfrm>
        </p:spPr>
        <p:txBody>
          <a:bodyPr/>
          <a:lstStyle/>
          <a:p>
            <a:endParaRPr lang="en-GB"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0082" name="Rectangle 2"/>
          <p:cNvSpPr>
            <a:spLocks noGrp="1" noRot="1" noChangeAspect="1" noChangeArrowheads="1" noTextEdit="1"/>
          </p:cNvSpPr>
          <p:nvPr>
            <p:ph type="sldImg"/>
          </p:nvPr>
        </p:nvSpPr>
        <p:spPr>
          <a:ln/>
        </p:spPr>
      </p:sp>
      <p:sp>
        <p:nvSpPr>
          <p:cNvPr id="1070083" name="Rectangle 3"/>
          <p:cNvSpPr>
            <a:spLocks noGrp="1" noChangeArrowheads="1"/>
          </p:cNvSpPr>
          <p:nvPr>
            <p:ph type="body" idx="1"/>
          </p:nvPr>
        </p:nvSpPr>
        <p:spPr/>
        <p:txBody>
          <a:bodyPr/>
          <a:lstStyle/>
          <a:p>
            <a:endParaRPr lang="en-GB"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3394" name="Rectangle 2"/>
          <p:cNvSpPr>
            <a:spLocks noGrp="1" noRot="1" noChangeAspect="1" noChangeArrowheads="1" noTextEdit="1"/>
          </p:cNvSpPr>
          <p:nvPr>
            <p:ph type="sldImg"/>
          </p:nvPr>
        </p:nvSpPr>
        <p:spPr>
          <a:ln/>
        </p:spPr>
      </p:sp>
      <p:sp>
        <p:nvSpPr>
          <p:cNvPr id="1083395" name="Rectangle 3"/>
          <p:cNvSpPr>
            <a:spLocks noGrp="1" noChangeArrowheads="1"/>
          </p:cNvSpPr>
          <p:nvPr>
            <p:ph type="body" idx="1"/>
          </p:nvPr>
        </p:nvSpPr>
        <p:spPr/>
        <p:txBody>
          <a:bodyPr/>
          <a:lstStyle/>
          <a:p>
            <a:pPr>
              <a:buFontTx/>
              <a:buNone/>
            </a:pPr>
            <a:endParaRPr lang="en-GB"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4418" name="Rectangle 2"/>
          <p:cNvSpPr>
            <a:spLocks noGrp="1" noRot="1" noChangeAspect="1" noChangeArrowheads="1" noTextEdit="1"/>
          </p:cNvSpPr>
          <p:nvPr>
            <p:ph type="sldImg"/>
          </p:nvPr>
        </p:nvSpPr>
        <p:spPr>
          <a:ln/>
        </p:spPr>
      </p:sp>
      <p:sp>
        <p:nvSpPr>
          <p:cNvPr id="1084419" name="Rectangle 3"/>
          <p:cNvSpPr>
            <a:spLocks noGrp="1" noChangeArrowheads="1"/>
          </p:cNvSpPr>
          <p:nvPr>
            <p:ph type="body" idx="1"/>
          </p:nvPr>
        </p:nvSpPr>
        <p:spPr/>
        <p:txBody>
          <a:bodyPr/>
          <a:lstStyle/>
          <a:p>
            <a:endParaRPr lang="en-GB"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2370" name="Rectangle 2"/>
          <p:cNvSpPr>
            <a:spLocks noGrp="1" noRot="1" noChangeAspect="1" noChangeArrowheads="1" noTextEdit="1"/>
          </p:cNvSpPr>
          <p:nvPr>
            <p:ph type="sldImg"/>
          </p:nvPr>
        </p:nvSpPr>
        <p:spPr>
          <a:ln/>
        </p:spPr>
      </p:sp>
      <p:sp>
        <p:nvSpPr>
          <p:cNvPr id="1082371" name="Rectangle 3"/>
          <p:cNvSpPr>
            <a:spLocks noGrp="1" noChangeArrowheads="1"/>
          </p:cNvSpPr>
          <p:nvPr>
            <p:ph type="body" idx="1"/>
          </p:nvPr>
        </p:nvSpPr>
        <p:spPr/>
        <p:txBody>
          <a:bodyPr/>
          <a:lstStyle/>
          <a:p>
            <a:pPr>
              <a:buFontTx/>
              <a:buNone/>
            </a:pPr>
            <a:endParaRPr lang="en-GB"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1586" name="Rectangle 2"/>
          <p:cNvSpPr>
            <a:spLocks noGrp="1" noRot="1" noChangeAspect="1" noChangeArrowheads="1" noTextEdit="1"/>
          </p:cNvSpPr>
          <p:nvPr>
            <p:ph type="sldImg"/>
          </p:nvPr>
        </p:nvSpPr>
        <p:spPr>
          <a:ln/>
        </p:spPr>
      </p:sp>
      <p:sp>
        <p:nvSpPr>
          <p:cNvPr id="1091587" name="Rectangle 3"/>
          <p:cNvSpPr>
            <a:spLocks noGrp="1" noChangeArrowheads="1"/>
          </p:cNvSpPr>
          <p:nvPr>
            <p:ph type="body" idx="1"/>
          </p:nvPr>
        </p:nvSpPr>
        <p:spPr/>
        <p:txBody>
          <a:bodyPr/>
          <a:lstStyle/>
          <a:p>
            <a:endParaRPr lang="en-GB"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DABDA63-E7C4-424B-B1E1-E0C5DA357374}" type="datetime1">
              <a:rPr lang="en-GB" smtClean="0"/>
              <a:t>12/05/2017</a:t>
            </a:fld>
            <a:endParaRPr lang="en-GB"/>
          </a:p>
        </p:txBody>
      </p:sp>
      <p:sp>
        <p:nvSpPr>
          <p:cNvPr id="5" name="Footer Placeholder 4"/>
          <p:cNvSpPr>
            <a:spLocks noGrp="1"/>
          </p:cNvSpPr>
          <p:nvPr>
            <p:ph type="ftr" sz="quarter" idx="11"/>
          </p:nvPr>
        </p:nvSpPr>
        <p:spPr/>
        <p:txBody>
          <a:bodyPr/>
          <a:lstStyle/>
          <a:p>
            <a:r>
              <a:rPr lang="en-GB" smtClean="0"/>
              <a:t>© Joe Gallagher July 2007</a:t>
            </a:r>
            <a:endParaRPr lang="en-GB"/>
          </a:p>
        </p:txBody>
      </p:sp>
      <p:sp>
        <p:nvSpPr>
          <p:cNvPr id="6" name="Slide Number Placeholder 5"/>
          <p:cNvSpPr>
            <a:spLocks noGrp="1"/>
          </p:cNvSpPr>
          <p:nvPr>
            <p:ph type="sldNum" sz="quarter" idx="12"/>
          </p:nvPr>
        </p:nvSpPr>
        <p:spPr/>
        <p:txBody>
          <a:bodyPr/>
          <a:lstStyle/>
          <a:p>
            <a:fld id="{D7E27FCF-3749-4E42-BF57-0A3C958A3625}" type="slidenum">
              <a:rPr lang="en-GB" smtClean="0"/>
              <a:t>‹#›</a:t>
            </a:fld>
            <a:endParaRPr lang="en-GB"/>
          </a:p>
        </p:txBody>
      </p:sp>
    </p:spTree>
    <p:extLst>
      <p:ext uri="{BB962C8B-B14F-4D97-AF65-F5344CB8AC3E}">
        <p14:creationId xmlns:p14="http://schemas.microsoft.com/office/powerpoint/2010/main" val="1768170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DE9283A-7B35-49A2-AC89-726F851E5769}" type="datetime1">
              <a:rPr lang="en-GB" smtClean="0"/>
              <a:t>12/05/2017</a:t>
            </a:fld>
            <a:endParaRPr lang="en-GB"/>
          </a:p>
        </p:txBody>
      </p:sp>
      <p:sp>
        <p:nvSpPr>
          <p:cNvPr id="5" name="Footer Placeholder 4"/>
          <p:cNvSpPr>
            <a:spLocks noGrp="1"/>
          </p:cNvSpPr>
          <p:nvPr>
            <p:ph type="ftr" sz="quarter" idx="11"/>
          </p:nvPr>
        </p:nvSpPr>
        <p:spPr/>
        <p:txBody>
          <a:bodyPr/>
          <a:lstStyle/>
          <a:p>
            <a:r>
              <a:rPr lang="en-GB" smtClean="0"/>
              <a:t>© Joe Gallagher July 2007</a:t>
            </a:r>
            <a:endParaRPr lang="en-GB"/>
          </a:p>
        </p:txBody>
      </p:sp>
      <p:sp>
        <p:nvSpPr>
          <p:cNvPr id="6" name="Slide Number Placeholder 5"/>
          <p:cNvSpPr>
            <a:spLocks noGrp="1"/>
          </p:cNvSpPr>
          <p:nvPr>
            <p:ph type="sldNum" sz="quarter" idx="12"/>
          </p:nvPr>
        </p:nvSpPr>
        <p:spPr/>
        <p:txBody>
          <a:bodyPr/>
          <a:lstStyle/>
          <a:p>
            <a:fld id="{D7E27FCF-3749-4E42-BF57-0A3C958A3625}" type="slidenum">
              <a:rPr lang="en-GB" smtClean="0"/>
              <a:t>‹#›</a:t>
            </a:fld>
            <a:endParaRPr lang="en-GB"/>
          </a:p>
        </p:txBody>
      </p:sp>
    </p:spTree>
    <p:extLst>
      <p:ext uri="{BB962C8B-B14F-4D97-AF65-F5344CB8AC3E}">
        <p14:creationId xmlns:p14="http://schemas.microsoft.com/office/powerpoint/2010/main" val="3160768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818BD34-3BAF-4D67-AF7A-DB841DB49786}" type="datetime1">
              <a:rPr lang="en-GB" smtClean="0"/>
              <a:t>12/05/2017</a:t>
            </a:fld>
            <a:endParaRPr lang="en-GB"/>
          </a:p>
        </p:txBody>
      </p:sp>
      <p:sp>
        <p:nvSpPr>
          <p:cNvPr id="5" name="Footer Placeholder 4"/>
          <p:cNvSpPr>
            <a:spLocks noGrp="1"/>
          </p:cNvSpPr>
          <p:nvPr>
            <p:ph type="ftr" sz="quarter" idx="11"/>
          </p:nvPr>
        </p:nvSpPr>
        <p:spPr/>
        <p:txBody>
          <a:bodyPr/>
          <a:lstStyle/>
          <a:p>
            <a:r>
              <a:rPr lang="en-GB" smtClean="0"/>
              <a:t>© Joe Gallagher July 2007</a:t>
            </a:r>
            <a:endParaRPr lang="en-GB"/>
          </a:p>
        </p:txBody>
      </p:sp>
      <p:sp>
        <p:nvSpPr>
          <p:cNvPr id="6" name="Slide Number Placeholder 5"/>
          <p:cNvSpPr>
            <a:spLocks noGrp="1"/>
          </p:cNvSpPr>
          <p:nvPr>
            <p:ph type="sldNum" sz="quarter" idx="12"/>
          </p:nvPr>
        </p:nvSpPr>
        <p:spPr/>
        <p:txBody>
          <a:bodyPr/>
          <a:lstStyle/>
          <a:p>
            <a:fld id="{D7E27FCF-3749-4E42-BF57-0A3C958A3625}" type="slidenum">
              <a:rPr lang="en-GB" smtClean="0"/>
              <a:t>‹#›</a:t>
            </a:fld>
            <a:endParaRPr lang="en-GB"/>
          </a:p>
        </p:txBody>
      </p:sp>
    </p:spTree>
    <p:extLst>
      <p:ext uri="{BB962C8B-B14F-4D97-AF65-F5344CB8AC3E}">
        <p14:creationId xmlns:p14="http://schemas.microsoft.com/office/powerpoint/2010/main" val="2658381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9FCA8E0-AC54-4A67-8D27-9298AD175895}" type="datetime1">
              <a:rPr lang="en-GB" smtClean="0"/>
              <a:t>12/05/2017</a:t>
            </a:fld>
            <a:endParaRPr lang="en-GB"/>
          </a:p>
        </p:txBody>
      </p:sp>
      <p:sp>
        <p:nvSpPr>
          <p:cNvPr id="5" name="Footer Placeholder 4"/>
          <p:cNvSpPr>
            <a:spLocks noGrp="1"/>
          </p:cNvSpPr>
          <p:nvPr>
            <p:ph type="ftr" sz="quarter" idx="11"/>
          </p:nvPr>
        </p:nvSpPr>
        <p:spPr/>
        <p:txBody>
          <a:bodyPr/>
          <a:lstStyle/>
          <a:p>
            <a:r>
              <a:rPr lang="en-GB" smtClean="0"/>
              <a:t>© Joe Gallagher July 2007</a:t>
            </a:r>
            <a:endParaRPr lang="en-GB"/>
          </a:p>
        </p:txBody>
      </p:sp>
      <p:sp>
        <p:nvSpPr>
          <p:cNvPr id="6" name="Slide Number Placeholder 5"/>
          <p:cNvSpPr>
            <a:spLocks noGrp="1"/>
          </p:cNvSpPr>
          <p:nvPr>
            <p:ph type="sldNum" sz="quarter" idx="12"/>
          </p:nvPr>
        </p:nvSpPr>
        <p:spPr/>
        <p:txBody>
          <a:bodyPr/>
          <a:lstStyle/>
          <a:p>
            <a:fld id="{D7E27FCF-3749-4E42-BF57-0A3C958A3625}" type="slidenum">
              <a:rPr lang="en-GB" smtClean="0"/>
              <a:t>‹#›</a:t>
            </a:fld>
            <a:endParaRPr lang="en-GB"/>
          </a:p>
        </p:txBody>
      </p:sp>
    </p:spTree>
    <p:extLst>
      <p:ext uri="{BB962C8B-B14F-4D97-AF65-F5344CB8AC3E}">
        <p14:creationId xmlns:p14="http://schemas.microsoft.com/office/powerpoint/2010/main" val="2417539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7AC444-D43E-4E6D-82B6-EAD1B58518AD}" type="datetime1">
              <a:rPr lang="en-GB" smtClean="0"/>
              <a:t>12/05/2017</a:t>
            </a:fld>
            <a:endParaRPr lang="en-GB"/>
          </a:p>
        </p:txBody>
      </p:sp>
      <p:sp>
        <p:nvSpPr>
          <p:cNvPr id="5" name="Footer Placeholder 4"/>
          <p:cNvSpPr>
            <a:spLocks noGrp="1"/>
          </p:cNvSpPr>
          <p:nvPr>
            <p:ph type="ftr" sz="quarter" idx="11"/>
          </p:nvPr>
        </p:nvSpPr>
        <p:spPr/>
        <p:txBody>
          <a:bodyPr/>
          <a:lstStyle/>
          <a:p>
            <a:r>
              <a:rPr lang="en-GB" smtClean="0"/>
              <a:t>© Joe Gallagher July 2007</a:t>
            </a:r>
            <a:endParaRPr lang="en-GB"/>
          </a:p>
        </p:txBody>
      </p:sp>
      <p:sp>
        <p:nvSpPr>
          <p:cNvPr id="6" name="Slide Number Placeholder 5"/>
          <p:cNvSpPr>
            <a:spLocks noGrp="1"/>
          </p:cNvSpPr>
          <p:nvPr>
            <p:ph type="sldNum" sz="quarter" idx="12"/>
          </p:nvPr>
        </p:nvSpPr>
        <p:spPr/>
        <p:txBody>
          <a:bodyPr/>
          <a:lstStyle/>
          <a:p>
            <a:fld id="{D7E27FCF-3749-4E42-BF57-0A3C958A3625}" type="slidenum">
              <a:rPr lang="en-GB" smtClean="0"/>
              <a:t>‹#›</a:t>
            </a:fld>
            <a:endParaRPr lang="en-GB"/>
          </a:p>
        </p:txBody>
      </p:sp>
    </p:spTree>
    <p:extLst>
      <p:ext uri="{BB962C8B-B14F-4D97-AF65-F5344CB8AC3E}">
        <p14:creationId xmlns:p14="http://schemas.microsoft.com/office/powerpoint/2010/main" val="1593790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B394741-0C58-4988-B384-8C198241385B}" type="datetime1">
              <a:rPr lang="en-GB" smtClean="0"/>
              <a:t>12/05/2017</a:t>
            </a:fld>
            <a:endParaRPr lang="en-GB"/>
          </a:p>
        </p:txBody>
      </p:sp>
      <p:sp>
        <p:nvSpPr>
          <p:cNvPr id="6" name="Footer Placeholder 5"/>
          <p:cNvSpPr>
            <a:spLocks noGrp="1"/>
          </p:cNvSpPr>
          <p:nvPr>
            <p:ph type="ftr" sz="quarter" idx="11"/>
          </p:nvPr>
        </p:nvSpPr>
        <p:spPr/>
        <p:txBody>
          <a:bodyPr/>
          <a:lstStyle/>
          <a:p>
            <a:r>
              <a:rPr lang="en-GB" smtClean="0"/>
              <a:t>© Joe Gallagher July 2007</a:t>
            </a:r>
            <a:endParaRPr lang="en-GB"/>
          </a:p>
        </p:txBody>
      </p:sp>
      <p:sp>
        <p:nvSpPr>
          <p:cNvPr id="7" name="Slide Number Placeholder 6"/>
          <p:cNvSpPr>
            <a:spLocks noGrp="1"/>
          </p:cNvSpPr>
          <p:nvPr>
            <p:ph type="sldNum" sz="quarter" idx="12"/>
          </p:nvPr>
        </p:nvSpPr>
        <p:spPr/>
        <p:txBody>
          <a:bodyPr/>
          <a:lstStyle/>
          <a:p>
            <a:fld id="{D7E27FCF-3749-4E42-BF57-0A3C958A3625}" type="slidenum">
              <a:rPr lang="en-GB" smtClean="0"/>
              <a:t>‹#›</a:t>
            </a:fld>
            <a:endParaRPr lang="en-GB"/>
          </a:p>
        </p:txBody>
      </p:sp>
    </p:spTree>
    <p:extLst>
      <p:ext uri="{BB962C8B-B14F-4D97-AF65-F5344CB8AC3E}">
        <p14:creationId xmlns:p14="http://schemas.microsoft.com/office/powerpoint/2010/main" val="1466649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23A8ABA-95C1-460A-92E8-4994D89A7B9F}" type="datetime1">
              <a:rPr lang="en-GB" smtClean="0"/>
              <a:t>12/05/2017</a:t>
            </a:fld>
            <a:endParaRPr lang="en-GB"/>
          </a:p>
        </p:txBody>
      </p:sp>
      <p:sp>
        <p:nvSpPr>
          <p:cNvPr id="8" name="Footer Placeholder 7"/>
          <p:cNvSpPr>
            <a:spLocks noGrp="1"/>
          </p:cNvSpPr>
          <p:nvPr>
            <p:ph type="ftr" sz="quarter" idx="11"/>
          </p:nvPr>
        </p:nvSpPr>
        <p:spPr/>
        <p:txBody>
          <a:bodyPr/>
          <a:lstStyle/>
          <a:p>
            <a:r>
              <a:rPr lang="en-GB" smtClean="0"/>
              <a:t>© Joe Gallagher July 2007</a:t>
            </a:r>
            <a:endParaRPr lang="en-GB"/>
          </a:p>
        </p:txBody>
      </p:sp>
      <p:sp>
        <p:nvSpPr>
          <p:cNvPr id="9" name="Slide Number Placeholder 8"/>
          <p:cNvSpPr>
            <a:spLocks noGrp="1"/>
          </p:cNvSpPr>
          <p:nvPr>
            <p:ph type="sldNum" sz="quarter" idx="12"/>
          </p:nvPr>
        </p:nvSpPr>
        <p:spPr/>
        <p:txBody>
          <a:bodyPr/>
          <a:lstStyle/>
          <a:p>
            <a:fld id="{D7E27FCF-3749-4E42-BF57-0A3C958A3625}" type="slidenum">
              <a:rPr lang="en-GB" smtClean="0"/>
              <a:t>‹#›</a:t>
            </a:fld>
            <a:endParaRPr lang="en-GB"/>
          </a:p>
        </p:txBody>
      </p:sp>
    </p:spTree>
    <p:extLst>
      <p:ext uri="{BB962C8B-B14F-4D97-AF65-F5344CB8AC3E}">
        <p14:creationId xmlns:p14="http://schemas.microsoft.com/office/powerpoint/2010/main" val="3041635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334D2FA-4494-4920-8AFB-B15F25031C8A}" type="datetime1">
              <a:rPr lang="en-GB" smtClean="0"/>
              <a:t>12/05/2017</a:t>
            </a:fld>
            <a:endParaRPr lang="en-GB"/>
          </a:p>
        </p:txBody>
      </p:sp>
      <p:sp>
        <p:nvSpPr>
          <p:cNvPr id="4" name="Footer Placeholder 3"/>
          <p:cNvSpPr>
            <a:spLocks noGrp="1"/>
          </p:cNvSpPr>
          <p:nvPr>
            <p:ph type="ftr" sz="quarter" idx="11"/>
          </p:nvPr>
        </p:nvSpPr>
        <p:spPr/>
        <p:txBody>
          <a:bodyPr/>
          <a:lstStyle/>
          <a:p>
            <a:r>
              <a:rPr lang="en-GB" smtClean="0"/>
              <a:t>© Joe Gallagher July 2007</a:t>
            </a:r>
            <a:endParaRPr lang="en-GB"/>
          </a:p>
        </p:txBody>
      </p:sp>
      <p:sp>
        <p:nvSpPr>
          <p:cNvPr id="5" name="Slide Number Placeholder 4"/>
          <p:cNvSpPr>
            <a:spLocks noGrp="1"/>
          </p:cNvSpPr>
          <p:nvPr>
            <p:ph type="sldNum" sz="quarter" idx="12"/>
          </p:nvPr>
        </p:nvSpPr>
        <p:spPr/>
        <p:txBody>
          <a:bodyPr/>
          <a:lstStyle/>
          <a:p>
            <a:fld id="{D7E27FCF-3749-4E42-BF57-0A3C958A3625}" type="slidenum">
              <a:rPr lang="en-GB" smtClean="0"/>
              <a:t>‹#›</a:t>
            </a:fld>
            <a:endParaRPr lang="en-GB"/>
          </a:p>
        </p:txBody>
      </p:sp>
    </p:spTree>
    <p:extLst>
      <p:ext uri="{BB962C8B-B14F-4D97-AF65-F5344CB8AC3E}">
        <p14:creationId xmlns:p14="http://schemas.microsoft.com/office/powerpoint/2010/main" val="2396515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EC06AE-A9FD-46F1-8483-7C61A481AF08}" type="datetime1">
              <a:rPr lang="en-GB" smtClean="0"/>
              <a:t>12/05/2017</a:t>
            </a:fld>
            <a:endParaRPr lang="en-GB"/>
          </a:p>
        </p:txBody>
      </p:sp>
      <p:sp>
        <p:nvSpPr>
          <p:cNvPr id="3" name="Footer Placeholder 2"/>
          <p:cNvSpPr>
            <a:spLocks noGrp="1"/>
          </p:cNvSpPr>
          <p:nvPr>
            <p:ph type="ftr" sz="quarter" idx="11"/>
          </p:nvPr>
        </p:nvSpPr>
        <p:spPr/>
        <p:txBody>
          <a:bodyPr/>
          <a:lstStyle/>
          <a:p>
            <a:r>
              <a:rPr lang="en-GB" smtClean="0"/>
              <a:t>© Joe Gallagher July 2007</a:t>
            </a:r>
            <a:endParaRPr lang="en-GB"/>
          </a:p>
        </p:txBody>
      </p:sp>
      <p:sp>
        <p:nvSpPr>
          <p:cNvPr id="4" name="Slide Number Placeholder 3"/>
          <p:cNvSpPr>
            <a:spLocks noGrp="1"/>
          </p:cNvSpPr>
          <p:nvPr>
            <p:ph type="sldNum" sz="quarter" idx="12"/>
          </p:nvPr>
        </p:nvSpPr>
        <p:spPr/>
        <p:txBody>
          <a:bodyPr/>
          <a:lstStyle/>
          <a:p>
            <a:fld id="{D7E27FCF-3749-4E42-BF57-0A3C958A3625}" type="slidenum">
              <a:rPr lang="en-GB" smtClean="0"/>
              <a:t>‹#›</a:t>
            </a:fld>
            <a:endParaRPr lang="en-GB"/>
          </a:p>
        </p:txBody>
      </p:sp>
    </p:spTree>
    <p:extLst>
      <p:ext uri="{BB962C8B-B14F-4D97-AF65-F5344CB8AC3E}">
        <p14:creationId xmlns:p14="http://schemas.microsoft.com/office/powerpoint/2010/main" val="2454576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7521CA-AA66-4CD9-BFFA-5E8379831E1C}" type="datetime1">
              <a:rPr lang="en-GB" smtClean="0"/>
              <a:t>12/05/2017</a:t>
            </a:fld>
            <a:endParaRPr lang="en-GB"/>
          </a:p>
        </p:txBody>
      </p:sp>
      <p:sp>
        <p:nvSpPr>
          <p:cNvPr id="6" name="Footer Placeholder 5"/>
          <p:cNvSpPr>
            <a:spLocks noGrp="1"/>
          </p:cNvSpPr>
          <p:nvPr>
            <p:ph type="ftr" sz="quarter" idx="11"/>
          </p:nvPr>
        </p:nvSpPr>
        <p:spPr/>
        <p:txBody>
          <a:bodyPr/>
          <a:lstStyle/>
          <a:p>
            <a:r>
              <a:rPr lang="en-GB" smtClean="0"/>
              <a:t>© Joe Gallagher July 2007</a:t>
            </a:r>
            <a:endParaRPr lang="en-GB"/>
          </a:p>
        </p:txBody>
      </p:sp>
      <p:sp>
        <p:nvSpPr>
          <p:cNvPr id="7" name="Slide Number Placeholder 6"/>
          <p:cNvSpPr>
            <a:spLocks noGrp="1"/>
          </p:cNvSpPr>
          <p:nvPr>
            <p:ph type="sldNum" sz="quarter" idx="12"/>
          </p:nvPr>
        </p:nvSpPr>
        <p:spPr/>
        <p:txBody>
          <a:bodyPr/>
          <a:lstStyle/>
          <a:p>
            <a:fld id="{D7E27FCF-3749-4E42-BF57-0A3C958A3625}" type="slidenum">
              <a:rPr lang="en-GB" smtClean="0"/>
              <a:t>‹#›</a:t>
            </a:fld>
            <a:endParaRPr lang="en-GB"/>
          </a:p>
        </p:txBody>
      </p:sp>
    </p:spTree>
    <p:extLst>
      <p:ext uri="{BB962C8B-B14F-4D97-AF65-F5344CB8AC3E}">
        <p14:creationId xmlns:p14="http://schemas.microsoft.com/office/powerpoint/2010/main" val="3672166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9FA5E4-B428-4F2C-B29A-E9DDC2F87F86}" type="datetime1">
              <a:rPr lang="en-GB" smtClean="0"/>
              <a:t>12/05/2017</a:t>
            </a:fld>
            <a:endParaRPr lang="en-GB"/>
          </a:p>
        </p:txBody>
      </p:sp>
      <p:sp>
        <p:nvSpPr>
          <p:cNvPr id="6" name="Footer Placeholder 5"/>
          <p:cNvSpPr>
            <a:spLocks noGrp="1"/>
          </p:cNvSpPr>
          <p:nvPr>
            <p:ph type="ftr" sz="quarter" idx="11"/>
          </p:nvPr>
        </p:nvSpPr>
        <p:spPr/>
        <p:txBody>
          <a:bodyPr/>
          <a:lstStyle/>
          <a:p>
            <a:r>
              <a:rPr lang="en-GB" smtClean="0"/>
              <a:t>© Joe Gallagher July 2007</a:t>
            </a:r>
            <a:endParaRPr lang="en-GB"/>
          </a:p>
        </p:txBody>
      </p:sp>
      <p:sp>
        <p:nvSpPr>
          <p:cNvPr id="7" name="Slide Number Placeholder 6"/>
          <p:cNvSpPr>
            <a:spLocks noGrp="1"/>
          </p:cNvSpPr>
          <p:nvPr>
            <p:ph type="sldNum" sz="quarter" idx="12"/>
          </p:nvPr>
        </p:nvSpPr>
        <p:spPr/>
        <p:txBody>
          <a:bodyPr/>
          <a:lstStyle/>
          <a:p>
            <a:fld id="{D7E27FCF-3749-4E42-BF57-0A3C958A3625}" type="slidenum">
              <a:rPr lang="en-GB" smtClean="0"/>
              <a:t>‹#›</a:t>
            </a:fld>
            <a:endParaRPr lang="en-GB"/>
          </a:p>
        </p:txBody>
      </p:sp>
    </p:spTree>
    <p:extLst>
      <p:ext uri="{BB962C8B-B14F-4D97-AF65-F5344CB8AC3E}">
        <p14:creationId xmlns:p14="http://schemas.microsoft.com/office/powerpoint/2010/main" val="2727272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A1D397-1F11-41B9-8A69-F452A497C6AF}" type="datetime1">
              <a:rPr lang="en-GB" smtClean="0"/>
              <a:t>12/05/2017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 Joe Gallagher July 2007</a:t>
            </a: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E27FCF-3749-4E42-BF57-0A3C958A3625}" type="slidenum">
              <a:rPr lang="en-GB" smtClean="0"/>
              <a:t>‹#›</a:t>
            </a:fld>
            <a:endParaRPr lang="en-GB"/>
          </a:p>
        </p:txBody>
      </p:sp>
    </p:spTree>
    <p:extLst>
      <p:ext uri="{BB962C8B-B14F-4D97-AF65-F5344CB8AC3E}">
        <p14:creationId xmlns:p14="http://schemas.microsoft.com/office/powerpoint/2010/main" val="108992149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CPAT.Referrals@redbridge.gov.uk"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http://www.redbridgelscb.org.uk/professionals/private-fostering/"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rivatefostering.org.uk/profs/video"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hyperlink" Target="http://webarchive.nationalarchives.gov.uk/20130401151715/http:/www.education.gov.uk/publications/eOrderingDownload/CM-5730PDF.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602" name="Rectangle 2"/>
          <p:cNvSpPr>
            <a:spLocks noGrp="1" noChangeArrowheads="1"/>
          </p:cNvSpPr>
          <p:nvPr>
            <p:ph type="ctrTitle"/>
          </p:nvPr>
        </p:nvSpPr>
        <p:spPr>
          <a:xfrm>
            <a:off x="778159" y="1095690"/>
            <a:ext cx="7772400" cy="1758057"/>
          </a:xfrm>
        </p:spPr>
        <p:txBody>
          <a:bodyPr>
            <a:normAutofit/>
          </a:bodyPr>
          <a:lstStyle/>
          <a:p>
            <a:pPr algn="ctr"/>
            <a:r>
              <a:rPr lang="en-GB" altLang="en-US" sz="5400" b="1" dirty="0">
                <a:solidFill>
                  <a:schemeClr val="accent1">
                    <a:lumMod val="75000"/>
                  </a:schemeClr>
                </a:solidFill>
                <a:latin typeface="Myriad Pro" pitchFamily="34" charset="0"/>
              </a:rPr>
              <a:t>Somebody else’s child</a:t>
            </a:r>
          </a:p>
        </p:txBody>
      </p:sp>
      <p:sp>
        <p:nvSpPr>
          <p:cNvPr id="1049603" name="Rectangle 3"/>
          <p:cNvSpPr>
            <a:spLocks noGrp="1" noChangeArrowheads="1"/>
          </p:cNvSpPr>
          <p:nvPr>
            <p:ph type="subTitle" idx="1"/>
          </p:nvPr>
        </p:nvSpPr>
        <p:spPr>
          <a:xfrm>
            <a:off x="2555007" y="3188970"/>
            <a:ext cx="5969521" cy="3117081"/>
          </a:xfrm>
        </p:spPr>
        <p:txBody>
          <a:bodyPr>
            <a:noAutofit/>
          </a:bodyPr>
          <a:lstStyle/>
          <a:p>
            <a:pPr algn="ctr"/>
            <a:r>
              <a:rPr lang="en-GB" altLang="en-US" sz="4000" b="1" dirty="0">
                <a:solidFill>
                  <a:schemeClr val="tx1"/>
                </a:solidFill>
                <a:latin typeface="Myriad Pro" pitchFamily="34" charset="0"/>
                <a:cs typeface="FrankRuehl" panose="020E0503060101010101" pitchFamily="34" charset="-79"/>
              </a:rPr>
              <a:t>P</a:t>
            </a:r>
            <a:r>
              <a:rPr lang="en-GB" altLang="en-US" sz="4000" b="1" dirty="0" smtClean="0">
                <a:solidFill>
                  <a:schemeClr val="tx1"/>
                </a:solidFill>
                <a:latin typeface="Myriad Pro" pitchFamily="34" charset="0"/>
                <a:cs typeface="FrankRuehl" panose="020E0503060101010101" pitchFamily="34" charset="-79"/>
              </a:rPr>
              <a:t>resentation on </a:t>
            </a:r>
          </a:p>
          <a:p>
            <a:pPr algn="ctr"/>
            <a:r>
              <a:rPr lang="en-GB" altLang="en-US" sz="4000" b="1" dirty="0" smtClean="0">
                <a:solidFill>
                  <a:schemeClr val="tx1"/>
                </a:solidFill>
                <a:latin typeface="Myriad Pro" pitchFamily="34" charset="0"/>
                <a:cs typeface="FrankRuehl" panose="020E0503060101010101" pitchFamily="34" charset="-79"/>
              </a:rPr>
              <a:t>Private Fostering </a:t>
            </a:r>
          </a:p>
          <a:p>
            <a:pPr algn="ctr"/>
            <a:r>
              <a:rPr lang="en-GB" altLang="en-US" sz="4000" b="1" dirty="0" smtClean="0">
                <a:solidFill>
                  <a:schemeClr val="tx1"/>
                </a:solidFill>
                <a:latin typeface="Myriad Pro" pitchFamily="34" charset="0"/>
                <a:cs typeface="FrankRuehl" panose="020E0503060101010101" pitchFamily="34" charset="-79"/>
              </a:rPr>
              <a:t>for use by LSCB partner agencies</a:t>
            </a:r>
          </a:p>
          <a:p>
            <a:endParaRPr lang="en-GB" altLang="en-US" sz="2400" b="1" dirty="0">
              <a:latin typeface="Myriad Pro" pitchFamily="34" charset="0"/>
            </a:endParaRPr>
          </a:p>
        </p:txBody>
      </p:sp>
      <p:pic>
        <p:nvPicPr>
          <p:cNvPr id="6" name="Picture 5" descr="LSCB Logo Med 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548680"/>
            <a:ext cx="1943447" cy="566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3746" y="2996952"/>
            <a:ext cx="1881261" cy="2808312"/>
          </a:xfrm>
          <a:prstGeom prst="rect">
            <a:avLst/>
          </a:prstGeom>
        </p:spPr>
      </p:pic>
    </p:spTree>
    <p:extLst>
      <p:ext uri="{BB962C8B-B14F-4D97-AF65-F5344CB8AC3E}">
        <p14:creationId xmlns:p14="http://schemas.microsoft.com/office/powerpoint/2010/main" val="21680009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8274" name="Rectangle 2"/>
          <p:cNvSpPr>
            <a:spLocks noGrp="1" noChangeArrowheads="1"/>
          </p:cNvSpPr>
          <p:nvPr>
            <p:ph type="title"/>
          </p:nvPr>
        </p:nvSpPr>
        <p:spPr>
          <a:xfrm>
            <a:off x="395288" y="980728"/>
            <a:ext cx="8748712" cy="1143000"/>
          </a:xfrm>
        </p:spPr>
        <p:txBody>
          <a:bodyPr/>
          <a:lstStyle/>
          <a:p>
            <a:r>
              <a:rPr lang="en-GB" altLang="en-US" sz="4000" dirty="0">
                <a:solidFill>
                  <a:srgbClr val="003399"/>
                </a:solidFill>
                <a:latin typeface="Gill Sans MT" pitchFamily="34" charset="0"/>
              </a:rPr>
              <a:t>We all have a responsibility to safeguard</a:t>
            </a:r>
          </a:p>
        </p:txBody>
      </p:sp>
      <p:sp>
        <p:nvSpPr>
          <p:cNvPr id="1078275" name="Rectangle 3"/>
          <p:cNvSpPr>
            <a:spLocks noGrp="1" noChangeArrowheads="1"/>
          </p:cNvSpPr>
          <p:nvPr>
            <p:ph idx="1"/>
          </p:nvPr>
        </p:nvSpPr>
        <p:spPr>
          <a:xfrm>
            <a:off x="467544" y="2204864"/>
            <a:ext cx="8059737" cy="4114800"/>
          </a:xfrm>
        </p:spPr>
        <p:txBody>
          <a:bodyPr>
            <a:normAutofit fontScale="92500" lnSpcReduction="10000"/>
          </a:bodyPr>
          <a:lstStyle/>
          <a:p>
            <a:pPr>
              <a:spcBef>
                <a:spcPts val="0"/>
              </a:spcBef>
              <a:buClr>
                <a:srgbClr val="003399"/>
              </a:buClr>
            </a:pPr>
            <a:r>
              <a:rPr lang="en-GB" altLang="en-US" sz="2800" dirty="0">
                <a:cs typeface="Estrangelo Edessa" panose="03080600000000000000" pitchFamily="66" charset="0"/>
              </a:rPr>
              <a:t>If you think you may have identified a private fostering arrangement don’t ignore it. Speak to the parent or carer and make sure they are aware of their duty to notify </a:t>
            </a:r>
          </a:p>
          <a:p>
            <a:pPr>
              <a:spcBef>
                <a:spcPts val="0"/>
              </a:spcBef>
              <a:buClr>
                <a:srgbClr val="003399"/>
              </a:buClr>
              <a:buFontTx/>
              <a:buNone/>
            </a:pPr>
            <a:endParaRPr lang="en-GB" altLang="en-US" sz="1200" dirty="0">
              <a:cs typeface="Estrangelo Edessa" panose="03080600000000000000" pitchFamily="66" charset="0"/>
            </a:endParaRPr>
          </a:p>
          <a:p>
            <a:pPr>
              <a:spcBef>
                <a:spcPts val="0"/>
              </a:spcBef>
              <a:buClr>
                <a:srgbClr val="003399"/>
              </a:buClr>
            </a:pPr>
            <a:r>
              <a:rPr lang="en-GB" altLang="en-US" sz="2800" dirty="0">
                <a:cs typeface="Estrangelo Edessa" panose="03080600000000000000" pitchFamily="66" charset="0"/>
              </a:rPr>
              <a:t>Follow up and let Children’s Services know if you have reason to believe the Local Authority has not been notified</a:t>
            </a:r>
          </a:p>
          <a:p>
            <a:pPr>
              <a:spcBef>
                <a:spcPts val="0"/>
              </a:spcBef>
              <a:buClr>
                <a:srgbClr val="003399"/>
              </a:buClr>
              <a:buFontTx/>
              <a:buNone/>
            </a:pPr>
            <a:endParaRPr lang="en-GB" altLang="en-US" sz="1200" dirty="0">
              <a:cs typeface="Estrangelo Edessa" panose="03080600000000000000" pitchFamily="66" charset="0"/>
            </a:endParaRPr>
          </a:p>
          <a:p>
            <a:pPr>
              <a:spcBef>
                <a:spcPts val="0"/>
              </a:spcBef>
              <a:buClr>
                <a:srgbClr val="003399"/>
              </a:buClr>
            </a:pPr>
            <a:r>
              <a:rPr lang="en-GB" altLang="en-US" sz="2800" dirty="0">
                <a:cs typeface="Estrangelo Edessa" panose="03080600000000000000" pitchFamily="66" charset="0"/>
              </a:rPr>
              <a:t>If you feel it is not appropriate to speak to the parent or carer don’t ignore it. Pass the details on to Children’s Services who will follow up</a:t>
            </a:r>
          </a:p>
        </p:txBody>
      </p:sp>
      <p:pic>
        <p:nvPicPr>
          <p:cNvPr id="5" name="Picture 4" descr="LSCB Logo Med 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265202"/>
            <a:ext cx="1943447" cy="566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65955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078275">
                                            <p:txEl>
                                              <p:pRg st="2" end="2"/>
                                            </p:txEl>
                                          </p:spTgt>
                                        </p:tgtEl>
                                        <p:attrNameLst>
                                          <p:attrName>style.visibility</p:attrName>
                                        </p:attrNameLst>
                                      </p:cBhvr>
                                      <p:to>
                                        <p:strVal val="visible"/>
                                      </p:to>
                                    </p:set>
                                    <p:anim calcmode="lin" valueType="num">
                                      <p:cBhvr additive="base">
                                        <p:cTn id="7" dur="500" fill="hold"/>
                                        <p:tgtEl>
                                          <p:spTgt spid="1078275">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78275">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078275">
                                            <p:txEl>
                                              <p:pRg st="4" end="4"/>
                                            </p:txEl>
                                          </p:spTgt>
                                        </p:tgtEl>
                                        <p:attrNameLst>
                                          <p:attrName>style.visibility</p:attrName>
                                        </p:attrNameLst>
                                      </p:cBhvr>
                                      <p:to>
                                        <p:strVal val="visible"/>
                                      </p:to>
                                    </p:set>
                                    <p:anim calcmode="lin" valueType="num">
                                      <p:cBhvr additive="base">
                                        <p:cTn id="11" dur="500" fill="hold"/>
                                        <p:tgtEl>
                                          <p:spTgt spid="1078275">
                                            <p:txEl>
                                              <p:pRg st="4" end="4"/>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7827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6770" name="Rectangle 2"/>
          <p:cNvSpPr>
            <a:spLocks noGrp="1" noChangeArrowheads="1"/>
          </p:cNvSpPr>
          <p:nvPr>
            <p:ph type="title"/>
          </p:nvPr>
        </p:nvSpPr>
        <p:spPr>
          <a:xfrm>
            <a:off x="179512" y="833172"/>
            <a:ext cx="8568952" cy="1143000"/>
          </a:xfrm>
        </p:spPr>
        <p:txBody>
          <a:bodyPr>
            <a:normAutofit fontScale="90000"/>
          </a:bodyPr>
          <a:lstStyle/>
          <a:p>
            <a:pPr algn="ctr"/>
            <a:r>
              <a:rPr lang="en-GB" altLang="en-US" sz="4000" b="1" dirty="0">
                <a:solidFill>
                  <a:schemeClr val="accent1">
                    <a:lumMod val="75000"/>
                  </a:schemeClr>
                </a:solidFill>
                <a:latin typeface="+mn-lt"/>
              </a:rPr>
              <a:t>What </a:t>
            </a:r>
            <a:r>
              <a:rPr lang="en-GB" altLang="en-US" sz="4000" b="1" dirty="0" smtClean="0">
                <a:solidFill>
                  <a:schemeClr val="accent1">
                    <a:lumMod val="75000"/>
                  </a:schemeClr>
                </a:solidFill>
                <a:latin typeface="+mn-lt"/>
              </a:rPr>
              <a:t>will Redbridge Children’s </a:t>
            </a:r>
            <a:r>
              <a:rPr lang="en-GB" altLang="en-US" sz="4000" b="1" dirty="0">
                <a:solidFill>
                  <a:schemeClr val="accent1">
                    <a:lumMod val="75000"/>
                  </a:schemeClr>
                </a:solidFill>
                <a:latin typeface="+mn-lt"/>
              </a:rPr>
              <a:t>Services </a:t>
            </a:r>
            <a:r>
              <a:rPr lang="en-GB" altLang="en-US" sz="4000" b="1" dirty="0" smtClean="0">
                <a:solidFill>
                  <a:schemeClr val="accent1">
                    <a:lumMod val="75000"/>
                  </a:schemeClr>
                </a:solidFill>
                <a:latin typeface="+mn-lt"/>
              </a:rPr>
              <a:t>do?</a:t>
            </a:r>
            <a:endParaRPr lang="en-GB" altLang="en-US" sz="2800" b="1" dirty="0">
              <a:solidFill>
                <a:schemeClr val="accent1">
                  <a:lumMod val="75000"/>
                </a:schemeClr>
              </a:solidFill>
              <a:latin typeface="+mn-lt"/>
            </a:endParaRPr>
          </a:p>
        </p:txBody>
      </p:sp>
      <p:sp>
        <p:nvSpPr>
          <p:cNvPr id="1056771" name="Rectangle 3"/>
          <p:cNvSpPr>
            <a:spLocks noGrp="1" noChangeArrowheads="1"/>
          </p:cNvSpPr>
          <p:nvPr>
            <p:ph idx="1"/>
          </p:nvPr>
        </p:nvSpPr>
        <p:spPr>
          <a:xfrm>
            <a:off x="611560" y="1772816"/>
            <a:ext cx="8208963" cy="4392488"/>
          </a:xfrm>
        </p:spPr>
        <p:txBody>
          <a:bodyPr>
            <a:normAutofit fontScale="25000" lnSpcReduction="20000"/>
          </a:bodyPr>
          <a:lstStyle/>
          <a:p>
            <a:pPr>
              <a:lnSpc>
                <a:spcPct val="80000"/>
              </a:lnSpc>
              <a:buClr>
                <a:srgbClr val="003399"/>
              </a:buClr>
              <a:buFontTx/>
              <a:buNone/>
            </a:pPr>
            <a:endParaRPr lang="en-GB" altLang="en-US" sz="9600" dirty="0"/>
          </a:p>
          <a:p>
            <a:pPr>
              <a:spcBef>
                <a:spcPts val="0"/>
              </a:spcBef>
              <a:buClr>
                <a:srgbClr val="003399"/>
              </a:buClr>
            </a:pPr>
            <a:r>
              <a:rPr lang="en-GB" altLang="en-US" sz="9600" dirty="0" smtClean="0"/>
              <a:t>Child &amp; Family  </a:t>
            </a:r>
            <a:r>
              <a:rPr lang="en-GB" altLang="en-US" sz="9600" dirty="0"/>
              <a:t>A</a:t>
            </a:r>
            <a:r>
              <a:rPr lang="en-GB" altLang="en-US" sz="9600" dirty="0" smtClean="0"/>
              <a:t>ssessment will be conducted to identify the child’s needs, risks or safeguarding issues.</a:t>
            </a:r>
          </a:p>
          <a:p>
            <a:pPr marL="0" indent="0">
              <a:spcBef>
                <a:spcPts val="0"/>
              </a:spcBef>
              <a:buClr>
                <a:srgbClr val="003399"/>
              </a:buClr>
              <a:buNone/>
            </a:pPr>
            <a:endParaRPr lang="en-GB" altLang="en-US" dirty="0"/>
          </a:p>
          <a:p>
            <a:pPr>
              <a:spcBef>
                <a:spcPts val="0"/>
              </a:spcBef>
              <a:buClr>
                <a:srgbClr val="003399"/>
              </a:buClr>
            </a:pPr>
            <a:r>
              <a:rPr lang="en-GB" altLang="en-US" sz="9600" dirty="0" smtClean="0"/>
              <a:t>A Private Fostering Assessment will be undertaken to assess whether the </a:t>
            </a:r>
            <a:r>
              <a:rPr lang="en-GB" altLang="en-US" sz="9600" dirty="0"/>
              <a:t>carer, accommodation and </a:t>
            </a:r>
            <a:r>
              <a:rPr lang="en-GB" altLang="en-US" sz="9600" dirty="0" smtClean="0"/>
              <a:t>arrangements are safe and suitable for  the </a:t>
            </a:r>
            <a:r>
              <a:rPr lang="en-GB" altLang="en-US" sz="9600" dirty="0"/>
              <a:t>child, or young </a:t>
            </a:r>
            <a:r>
              <a:rPr lang="en-GB" altLang="en-US" sz="9600" dirty="0" smtClean="0"/>
              <a:t>person.</a:t>
            </a:r>
          </a:p>
          <a:p>
            <a:pPr marL="0" indent="0">
              <a:spcBef>
                <a:spcPts val="0"/>
              </a:spcBef>
              <a:buClr>
                <a:srgbClr val="003399"/>
              </a:buClr>
              <a:buNone/>
            </a:pPr>
            <a:endParaRPr lang="en-GB" altLang="en-US" dirty="0" smtClean="0"/>
          </a:p>
          <a:p>
            <a:pPr>
              <a:lnSpc>
                <a:spcPct val="110000"/>
              </a:lnSpc>
              <a:spcBef>
                <a:spcPts val="0"/>
              </a:spcBef>
              <a:buClr>
                <a:srgbClr val="003399"/>
              </a:buClr>
            </a:pPr>
            <a:r>
              <a:rPr lang="en-GB" altLang="en-US" sz="9600" dirty="0"/>
              <a:t>A</a:t>
            </a:r>
            <a:r>
              <a:rPr lang="en-GB" altLang="en-US" sz="9600" dirty="0" smtClean="0"/>
              <a:t>ction will be taken to </a:t>
            </a:r>
            <a:r>
              <a:rPr lang="en-GB" altLang="en-US" sz="9600" dirty="0"/>
              <a:t>protect the child where the arrangements are </a:t>
            </a:r>
            <a:r>
              <a:rPr lang="en-GB" altLang="en-US" sz="9600" dirty="0" smtClean="0"/>
              <a:t>assessed not </a:t>
            </a:r>
            <a:r>
              <a:rPr lang="en-GB" altLang="en-US" sz="9600" dirty="0"/>
              <a:t>safe or </a:t>
            </a:r>
            <a:r>
              <a:rPr lang="en-GB" altLang="en-US" sz="9600" dirty="0" smtClean="0"/>
              <a:t>suitable. </a:t>
            </a:r>
            <a:endParaRPr lang="en-GB" altLang="en-US" sz="9600" dirty="0"/>
          </a:p>
          <a:p>
            <a:pPr>
              <a:lnSpc>
                <a:spcPct val="110000"/>
              </a:lnSpc>
              <a:spcBef>
                <a:spcPts val="0"/>
              </a:spcBef>
              <a:buClr>
                <a:srgbClr val="003399"/>
              </a:buClr>
              <a:buFontTx/>
              <a:buNone/>
            </a:pPr>
            <a:endParaRPr lang="en-GB" altLang="en-US" dirty="0"/>
          </a:p>
          <a:p>
            <a:pPr>
              <a:lnSpc>
                <a:spcPct val="110000"/>
              </a:lnSpc>
              <a:spcBef>
                <a:spcPts val="0"/>
              </a:spcBef>
              <a:buClr>
                <a:srgbClr val="003399"/>
              </a:buClr>
            </a:pPr>
            <a:r>
              <a:rPr lang="en-GB" altLang="en-US" sz="9600" dirty="0"/>
              <a:t>Make sure the young person is happy with the </a:t>
            </a:r>
            <a:r>
              <a:rPr lang="en-GB" altLang="en-US" sz="9600" dirty="0" smtClean="0"/>
              <a:t>arrangement. </a:t>
            </a:r>
            <a:endParaRPr lang="en-GB" altLang="en-US" sz="9600" dirty="0"/>
          </a:p>
          <a:p>
            <a:pPr>
              <a:lnSpc>
                <a:spcPct val="110000"/>
              </a:lnSpc>
              <a:spcBef>
                <a:spcPts val="0"/>
              </a:spcBef>
              <a:buClr>
                <a:srgbClr val="003399"/>
              </a:buClr>
              <a:buFontTx/>
              <a:buNone/>
            </a:pPr>
            <a:endParaRPr lang="en-GB" altLang="en-US" dirty="0"/>
          </a:p>
          <a:p>
            <a:pPr>
              <a:lnSpc>
                <a:spcPct val="110000"/>
              </a:lnSpc>
              <a:spcBef>
                <a:spcPts val="0"/>
              </a:spcBef>
              <a:buClr>
                <a:srgbClr val="003399"/>
              </a:buClr>
            </a:pPr>
            <a:r>
              <a:rPr lang="en-GB" altLang="en-US" sz="9600" dirty="0"/>
              <a:t>Offer support and </a:t>
            </a:r>
            <a:r>
              <a:rPr lang="en-GB" altLang="en-US" sz="9600" dirty="0" smtClean="0"/>
              <a:t>advice </a:t>
            </a:r>
            <a:r>
              <a:rPr lang="en-GB" altLang="en-US" sz="9600" dirty="0"/>
              <a:t>to the child, carer and </a:t>
            </a:r>
            <a:r>
              <a:rPr lang="en-GB" altLang="en-US" sz="9600" dirty="0" smtClean="0"/>
              <a:t>parents.</a:t>
            </a:r>
          </a:p>
          <a:p>
            <a:pPr marL="0" indent="0">
              <a:lnSpc>
                <a:spcPct val="110000"/>
              </a:lnSpc>
              <a:spcBef>
                <a:spcPts val="0"/>
              </a:spcBef>
              <a:buClr>
                <a:srgbClr val="003399"/>
              </a:buClr>
              <a:buNone/>
            </a:pPr>
            <a:endParaRPr lang="en-GB" altLang="en-US" dirty="0"/>
          </a:p>
          <a:p>
            <a:pPr>
              <a:lnSpc>
                <a:spcPct val="110000"/>
              </a:lnSpc>
              <a:spcBef>
                <a:spcPts val="0"/>
              </a:spcBef>
              <a:buClr>
                <a:srgbClr val="003399"/>
              </a:buClr>
            </a:pPr>
            <a:r>
              <a:rPr lang="en-GB" altLang="en-US" sz="9600" dirty="0"/>
              <a:t>Visit the child regularly (6 weekly for the first year and 12 weekly until the child is 16) to make sure everything is going smoothly and the arrangement remains safe and suitable for the child.</a:t>
            </a:r>
          </a:p>
          <a:p>
            <a:pPr>
              <a:spcBef>
                <a:spcPts val="0"/>
              </a:spcBef>
              <a:buClr>
                <a:srgbClr val="003399"/>
              </a:buClr>
            </a:pPr>
            <a:endParaRPr lang="en-GB" altLang="en-US" sz="2800" dirty="0"/>
          </a:p>
          <a:p>
            <a:pPr marL="0" indent="0">
              <a:lnSpc>
                <a:spcPct val="80000"/>
              </a:lnSpc>
              <a:buNone/>
            </a:pPr>
            <a:endParaRPr lang="en-GB" altLang="en-US" sz="2800" dirty="0"/>
          </a:p>
        </p:txBody>
      </p:sp>
      <p:pic>
        <p:nvPicPr>
          <p:cNvPr id="5" name="Picture 4" descr="LSCB Logo Med 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265202"/>
            <a:ext cx="1943447" cy="566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681547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9298" name="Rectangle 2"/>
          <p:cNvSpPr>
            <a:spLocks noGrp="1" noChangeArrowheads="1"/>
          </p:cNvSpPr>
          <p:nvPr>
            <p:ph type="title"/>
          </p:nvPr>
        </p:nvSpPr>
        <p:spPr>
          <a:xfrm>
            <a:off x="827584" y="836712"/>
            <a:ext cx="7772400" cy="1143000"/>
          </a:xfrm>
        </p:spPr>
        <p:txBody>
          <a:bodyPr/>
          <a:lstStyle/>
          <a:p>
            <a:pPr algn="ctr"/>
            <a:r>
              <a:rPr lang="en-GB" altLang="en-US" sz="4400" b="1" dirty="0" smtClean="0">
                <a:solidFill>
                  <a:schemeClr val="accent1">
                    <a:lumMod val="75000"/>
                  </a:schemeClr>
                </a:solidFill>
                <a:latin typeface="Myriad Pro" pitchFamily="34" charset="0"/>
              </a:rPr>
              <a:t>Who should be notified?</a:t>
            </a:r>
            <a:endParaRPr lang="en-GB" altLang="en-US" sz="4400" b="1" dirty="0">
              <a:solidFill>
                <a:schemeClr val="accent1">
                  <a:lumMod val="75000"/>
                </a:schemeClr>
              </a:solidFill>
              <a:latin typeface="Myriad Pro" pitchFamily="34" charset="0"/>
            </a:endParaRPr>
          </a:p>
        </p:txBody>
      </p:sp>
      <p:sp>
        <p:nvSpPr>
          <p:cNvPr id="1079299" name="Rectangle 3"/>
          <p:cNvSpPr>
            <a:spLocks noGrp="1" noChangeArrowheads="1"/>
          </p:cNvSpPr>
          <p:nvPr>
            <p:ph idx="1"/>
          </p:nvPr>
        </p:nvSpPr>
        <p:spPr>
          <a:xfrm>
            <a:off x="539553" y="2365790"/>
            <a:ext cx="7955458" cy="4114800"/>
          </a:xfrm>
        </p:spPr>
        <p:txBody>
          <a:bodyPr>
            <a:normAutofit/>
          </a:bodyPr>
          <a:lstStyle/>
          <a:p>
            <a:r>
              <a:rPr lang="en-GB" altLang="en-US" sz="2800" dirty="0" smtClean="0">
                <a:latin typeface="Myriad Pro" pitchFamily="34" charset="0"/>
              </a:rPr>
              <a:t>Child </a:t>
            </a:r>
            <a:r>
              <a:rPr lang="en-GB" altLang="en-US" sz="2800" dirty="0">
                <a:latin typeface="Myriad Pro" pitchFamily="34" charset="0"/>
              </a:rPr>
              <a:t>Protection and Assessment Team (CPAT) Lynton House, 255-259 High Road Ilford, IG1 1NN Tel: 020 8708 </a:t>
            </a:r>
            <a:r>
              <a:rPr lang="en-GB" altLang="en-US" sz="2800" dirty="0" smtClean="0">
                <a:latin typeface="Myriad Pro" pitchFamily="34" charset="0"/>
              </a:rPr>
              <a:t>3885</a:t>
            </a:r>
            <a:r>
              <a:rPr lang="en-GB" altLang="en-US" sz="2800" dirty="0">
                <a:latin typeface="Myriad Pro" pitchFamily="34" charset="0"/>
              </a:rPr>
              <a:t> </a:t>
            </a:r>
            <a:r>
              <a:rPr lang="en-GB" altLang="en-US" sz="2800" dirty="0" smtClean="0">
                <a:latin typeface="Myriad Pro" pitchFamily="34" charset="0"/>
              </a:rPr>
              <a:t>or e-mail </a:t>
            </a:r>
            <a:r>
              <a:rPr lang="en-GB" altLang="en-US" sz="2800" dirty="0" smtClean="0">
                <a:latin typeface="Myriad Pro" pitchFamily="34" charset="0"/>
                <a:hlinkClick r:id="rId3"/>
              </a:rPr>
              <a:t>CPAT.Referrals@redbridge.gov.uk</a:t>
            </a:r>
            <a:r>
              <a:rPr lang="en-GB" altLang="en-US" sz="2800" dirty="0" smtClean="0">
                <a:latin typeface="Myriad Pro" pitchFamily="34" charset="0"/>
              </a:rPr>
              <a:t> </a:t>
            </a:r>
          </a:p>
          <a:p>
            <a:pPr marL="0" indent="0">
              <a:buNone/>
            </a:pPr>
            <a:endParaRPr lang="en-GB" altLang="en-US" sz="2800" dirty="0" smtClean="0">
              <a:latin typeface="Myriad Pro" pitchFamily="34" charset="0"/>
            </a:endParaRPr>
          </a:p>
          <a:p>
            <a:r>
              <a:rPr lang="en-GB" altLang="en-US" sz="2800" dirty="0" smtClean="0">
                <a:latin typeface="Myriad Pro" pitchFamily="34" charset="0"/>
              </a:rPr>
              <a:t>For general advice on Private Fostering, you can also contact the Private Fostering Worker or  Team Manager on 0208 708 7874 or view the information on the </a:t>
            </a:r>
            <a:r>
              <a:rPr lang="en-GB" altLang="en-US" sz="2800" dirty="0" smtClean="0">
                <a:latin typeface="Myriad Pro" pitchFamily="34" charset="0"/>
                <a:hlinkClick r:id="rId4"/>
              </a:rPr>
              <a:t>LSCB website</a:t>
            </a:r>
            <a:r>
              <a:rPr lang="en-GB" altLang="en-US" sz="2800" dirty="0" smtClean="0">
                <a:latin typeface="Myriad Pro" pitchFamily="34" charset="0"/>
              </a:rPr>
              <a:t>.</a:t>
            </a:r>
          </a:p>
          <a:p>
            <a:pPr marL="114300" indent="0">
              <a:buNone/>
            </a:pPr>
            <a:endParaRPr lang="en-GB" altLang="en-US" sz="2800" dirty="0"/>
          </a:p>
        </p:txBody>
      </p:sp>
      <p:pic>
        <p:nvPicPr>
          <p:cNvPr id="7" name="Picture 6" descr="LSCB Logo Med RGB"/>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9512" y="265202"/>
            <a:ext cx="1943447" cy="566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595291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r>
              <a:rPr lang="en-GB" b="1" dirty="0" smtClean="0">
                <a:solidFill>
                  <a:schemeClr val="accent1">
                    <a:lumMod val="75000"/>
                  </a:schemeClr>
                </a:solidFill>
              </a:rPr>
              <a:t>Learning Outcomes</a:t>
            </a:r>
            <a:endParaRPr lang="en-GB" b="1" dirty="0">
              <a:solidFill>
                <a:schemeClr val="accent1">
                  <a:lumMod val="75000"/>
                </a:schemeClr>
              </a:solidFill>
            </a:endParaRPr>
          </a:p>
        </p:txBody>
      </p:sp>
      <p:sp>
        <p:nvSpPr>
          <p:cNvPr id="3" name="Content Placeholder 2"/>
          <p:cNvSpPr>
            <a:spLocks noGrp="1"/>
          </p:cNvSpPr>
          <p:nvPr>
            <p:ph idx="1"/>
          </p:nvPr>
        </p:nvSpPr>
        <p:spPr/>
        <p:txBody>
          <a:bodyPr/>
          <a:lstStyle/>
          <a:p>
            <a:pPr marL="114300" indent="0">
              <a:buNone/>
            </a:pPr>
            <a:r>
              <a:rPr lang="en-GB" sz="2800" dirty="0" smtClean="0"/>
              <a:t>By the end of the presentation, viewers will </a:t>
            </a:r>
            <a:r>
              <a:rPr lang="en-GB" sz="2800" dirty="0"/>
              <a:t>be able to</a:t>
            </a:r>
            <a:r>
              <a:rPr lang="en-GB" sz="2800" dirty="0" smtClean="0"/>
              <a:t>:</a:t>
            </a:r>
          </a:p>
          <a:p>
            <a:pPr marL="114300" indent="0">
              <a:buNone/>
            </a:pPr>
            <a:endParaRPr lang="en-GB" sz="2800" dirty="0"/>
          </a:p>
          <a:p>
            <a:pPr lvl="0"/>
            <a:r>
              <a:rPr lang="en-GB" sz="2800" dirty="0" smtClean="0"/>
              <a:t>Recognise </a:t>
            </a:r>
            <a:r>
              <a:rPr lang="en-GB" sz="2800" dirty="0"/>
              <a:t>a private fostering </a:t>
            </a:r>
            <a:r>
              <a:rPr lang="en-GB" sz="2800" dirty="0" smtClean="0"/>
              <a:t>arrangement;</a:t>
            </a:r>
          </a:p>
          <a:p>
            <a:pPr marL="0" lvl="0" indent="0">
              <a:buNone/>
            </a:pPr>
            <a:endParaRPr lang="en-GB" sz="2800" dirty="0"/>
          </a:p>
          <a:p>
            <a:pPr lvl="0"/>
            <a:r>
              <a:rPr lang="en-GB" sz="2800" dirty="0"/>
              <a:t>Understand the Local Authority’s duties towards privately fostered </a:t>
            </a:r>
            <a:r>
              <a:rPr lang="en-GB" sz="2800" dirty="0" smtClean="0"/>
              <a:t>children; and</a:t>
            </a:r>
          </a:p>
          <a:p>
            <a:pPr marL="0" lvl="0" indent="0">
              <a:buNone/>
            </a:pPr>
            <a:endParaRPr lang="en-GB" sz="2800" dirty="0"/>
          </a:p>
          <a:p>
            <a:pPr lvl="0"/>
            <a:r>
              <a:rPr lang="en-GB" sz="2800" dirty="0"/>
              <a:t>Know how to notify about a private fostering </a:t>
            </a:r>
            <a:r>
              <a:rPr lang="en-GB" sz="2800" dirty="0" smtClean="0"/>
              <a:t>arrangement. </a:t>
            </a:r>
            <a:endParaRPr lang="en-GB" sz="2800" dirty="0"/>
          </a:p>
          <a:p>
            <a:endParaRPr lang="en-GB" dirty="0"/>
          </a:p>
        </p:txBody>
      </p:sp>
      <p:pic>
        <p:nvPicPr>
          <p:cNvPr id="5" name="Picture 4" descr="LSCB Logo Med RG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476672"/>
            <a:ext cx="1943447" cy="566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19719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2545" name="Rectangle 17"/>
          <p:cNvSpPr>
            <a:spLocks noGrp="1" noChangeArrowheads="1"/>
          </p:cNvSpPr>
          <p:nvPr>
            <p:ph idx="1"/>
          </p:nvPr>
        </p:nvSpPr>
        <p:spPr>
          <a:xfrm>
            <a:off x="3779838" y="4761706"/>
            <a:ext cx="4895850" cy="1944688"/>
          </a:xfrm>
        </p:spPr>
        <p:txBody>
          <a:bodyPr/>
          <a:lstStyle/>
          <a:p>
            <a:pPr>
              <a:buClr>
                <a:srgbClr val="003399"/>
              </a:buClr>
              <a:buFontTx/>
              <a:buNone/>
            </a:pPr>
            <a:r>
              <a:rPr lang="en-GB" altLang="en-US" sz="2400" dirty="0">
                <a:latin typeface="Myriad Pro" pitchFamily="34" charset="0"/>
              </a:rPr>
              <a:t>(legally defined </a:t>
            </a:r>
            <a:r>
              <a:rPr lang="en-GB" altLang="en-US" sz="2400" dirty="0" smtClean="0">
                <a:latin typeface="Myriad Pro" pitchFamily="34" charset="0"/>
              </a:rPr>
              <a:t>as:</a:t>
            </a:r>
            <a:endParaRPr lang="en-GB" altLang="en-US" sz="2400" dirty="0">
              <a:latin typeface="Myriad Pro" pitchFamily="34" charset="0"/>
            </a:endParaRPr>
          </a:p>
          <a:p>
            <a:pPr>
              <a:buClr>
                <a:srgbClr val="003399"/>
              </a:buClr>
              <a:buFontTx/>
              <a:buNone/>
            </a:pPr>
            <a:r>
              <a:rPr lang="en-GB" altLang="en-US" sz="2400" dirty="0" smtClean="0">
                <a:latin typeface="Myriad Pro" pitchFamily="34" charset="0"/>
              </a:rPr>
              <a:t>Step-parent</a:t>
            </a:r>
            <a:r>
              <a:rPr lang="en-GB" altLang="en-US" sz="2400" dirty="0">
                <a:latin typeface="Myriad Pro" pitchFamily="34" charset="0"/>
              </a:rPr>
              <a:t>, </a:t>
            </a:r>
            <a:r>
              <a:rPr lang="en-GB" altLang="en-US" sz="2400" dirty="0" smtClean="0">
                <a:latin typeface="Myriad Pro" pitchFamily="34" charset="0"/>
              </a:rPr>
              <a:t>grandparent</a:t>
            </a:r>
            <a:r>
              <a:rPr lang="en-GB" altLang="en-US" sz="2400" dirty="0">
                <a:latin typeface="Myriad Pro" pitchFamily="34" charset="0"/>
              </a:rPr>
              <a:t>, </a:t>
            </a:r>
          </a:p>
          <a:p>
            <a:pPr>
              <a:buClr>
                <a:srgbClr val="003399"/>
              </a:buClr>
              <a:buFontTx/>
              <a:buNone/>
            </a:pPr>
            <a:r>
              <a:rPr lang="en-GB" altLang="en-US" sz="2400" dirty="0" smtClean="0">
                <a:latin typeface="Myriad Pro" pitchFamily="34" charset="0"/>
              </a:rPr>
              <a:t>sibling, </a:t>
            </a:r>
            <a:r>
              <a:rPr lang="en-GB" altLang="en-US" sz="2400" dirty="0">
                <a:latin typeface="Myriad Pro" pitchFamily="34" charset="0"/>
              </a:rPr>
              <a:t>a</a:t>
            </a:r>
            <a:r>
              <a:rPr lang="en-GB" altLang="en-US" sz="2400" dirty="0" smtClean="0">
                <a:latin typeface="Myriad Pro" pitchFamily="34" charset="0"/>
              </a:rPr>
              <a:t>unt </a:t>
            </a:r>
            <a:r>
              <a:rPr lang="en-GB" altLang="en-US" sz="2400" dirty="0">
                <a:latin typeface="Myriad Pro" pitchFamily="34" charset="0"/>
              </a:rPr>
              <a:t>or </a:t>
            </a:r>
            <a:r>
              <a:rPr lang="en-GB" altLang="en-US" sz="2400" dirty="0" smtClean="0">
                <a:latin typeface="Myriad Pro" pitchFamily="34" charset="0"/>
              </a:rPr>
              <a:t>uncle</a:t>
            </a:r>
            <a:r>
              <a:rPr lang="en-GB" altLang="en-US" sz="2400" dirty="0">
                <a:latin typeface="Myriad Pro" pitchFamily="34" charset="0"/>
              </a:rPr>
              <a:t>)</a:t>
            </a:r>
          </a:p>
          <a:p>
            <a:endParaRPr lang="en-GB" altLang="en-US" dirty="0">
              <a:latin typeface="Myriad Pro" pitchFamily="34" charset="0"/>
            </a:endParaRPr>
          </a:p>
        </p:txBody>
      </p:sp>
      <p:sp>
        <p:nvSpPr>
          <p:cNvPr id="662531" name="Oval 3"/>
          <p:cNvSpPr>
            <a:spLocks noChangeArrowheads="1"/>
          </p:cNvSpPr>
          <p:nvPr/>
        </p:nvSpPr>
        <p:spPr bwMode="auto">
          <a:xfrm>
            <a:off x="2987675" y="1364183"/>
            <a:ext cx="3024188" cy="2590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2800" b="1" dirty="0">
                <a:latin typeface="Myriad Pro" pitchFamily="34" charset="0"/>
              </a:rPr>
              <a:t>What is </a:t>
            </a:r>
          </a:p>
          <a:p>
            <a:pPr algn="ctr"/>
            <a:r>
              <a:rPr lang="en-GB" altLang="en-US" sz="2800" b="1" dirty="0">
                <a:latin typeface="Myriad Pro" pitchFamily="34" charset="0"/>
              </a:rPr>
              <a:t>Private Fostering?</a:t>
            </a:r>
          </a:p>
        </p:txBody>
      </p:sp>
      <p:sp>
        <p:nvSpPr>
          <p:cNvPr id="662540" name="AutoShape 12"/>
          <p:cNvSpPr>
            <a:spLocks noChangeArrowheads="1"/>
          </p:cNvSpPr>
          <p:nvPr/>
        </p:nvSpPr>
        <p:spPr bwMode="auto">
          <a:xfrm>
            <a:off x="569364" y="1124744"/>
            <a:ext cx="2374528" cy="1872208"/>
          </a:xfrm>
          <a:prstGeom prst="wedgeRectCallout">
            <a:avLst>
              <a:gd name="adj1" fmla="val 56594"/>
              <a:gd name="adj2" fmla="val 59774"/>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GB" altLang="en-US" sz="2400" b="0" dirty="0">
                <a:latin typeface="Myriad Pro" pitchFamily="34" charset="0"/>
              </a:rPr>
              <a:t>A </a:t>
            </a:r>
            <a:r>
              <a:rPr lang="en-GB" altLang="en-US" sz="2400" b="0" dirty="0" smtClean="0">
                <a:latin typeface="Myriad Pro" pitchFamily="34" charset="0"/>
              </a:rPr>
              <a:t>private </a:t>
            </a:r>
            <a:r>
              <a:rPr lang="en-GB" altLang="en-US" sz="2400" b="0" dirty="0">
                <a:latin typeface="Myriad Pro" pitchFamily="34" charset="0"/>
              </a:rPr>
              <a:t>arrangement between a parent and a carer</a:t>
            </a:r>
          </a:p>
        </p:txBody>
      </p:sp>
      <p:sp>
        <p:nvSpPr>
          <p:cNvPr id="662541" name="AutoShape 13"/>
          <p:cNvSpPr>
            <a:spLocks noChangeArrowheads="1"/>
          </p:cNvSpPr>
          <p:nvPr/>
        </p:nvSpPr>
        <p:spPr bwMode="auto">
          <a:xfrm>
            <a:off x="6156325" y="3213100"/>
            <a:ext cx="2735263" cy="1439863"/>
          </a:xfrm>
          <a:prstGeom prst="wedgeRectCallout">
            <a:avLst>
              <a:gd name="adj1" fmla="val -77454"/>
              <a:gd name="adj2" fmla="val -3147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Clr>
                <a:srgbClr val="003399"/>
              </a:buClr>
            </a:pPr>
            <a:r>
              <a:rPr lang="en-GB" altLang="en-US" sz="2400" b="0">
                <a:latin typeface="Myriad Pro" pitchFamily="34" charset="0"/>
              </a:rPr>
              <a:t>For 28 days or more</a:t>
            </a:r>
          </a:p>
          <a:p>
            <a:pPr algn="ctr"/>
            <a:endParaRPr lang="en-GB" altLang="en-US" sz="2400">
              <a:latin typeface="Myriad Pro" pitchFamily="34" charset="0"/>
            </a:endParaRPr>
          </a:p>
        </p:txBody>
      </p:sp>
      <p:sp>
        <p:nvSpPr>
          <p:cNvPr id="662542" name="AutoShape 14"/>
          <p:cNvSpPr>
            <a:spLocks noChangeArrowheads="1"/>
          </p:cNvSpPr>
          <p:nvPr/>
        </p:nvSpPr>
        <p:spPr bwMode="auto">
          <a:xfrm>
            <a:off x="107951" y="4005064"/>
            <a:ext cx="2735262" cy="2303462"/>
          </a:xfrm>
          <a:prstGeom prst="wedgeRectCallout">
            <a:avLst>
              <a:gd name="adj1" fmla="val 59792"/>
              <a:gd name="adj2" fmla="val -8679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Clr>
                <a:srgbClr val="003399"/>
              </a:buClr>
            </a:pPr>
            <a:r>
              <a:rPr lang="en-GB" altLang="en-US" sz="2400" b="0" dirty="0">
                <a:latin typeface="Myriad Pro" pitchFamily="34" charset="0"/>
              </a:rPr>
              <a:t>To live away from home and be cared for by someone who isn’t a parent, a person with PR or a ‘</a:t>
            </a:r>
            <a:r>
              <a:rPr lang="en-GB" altLang="en-US" sz="2400" dirty="0">
                <a:latin typeface="Myriad Pro" pitchFamily="34" charset="0"/>
              </a:rPr>
              <a:t>close relative’</a:t>
            </a:r>
          </a:p>
        </p:txBody>
      </p:sp>
      <p:sp>
        <p:nvSpPr>
          <p:cNvPr id="662543" name="AutoShape 15"/>
          <p:cNvSpPr>
            <a:spLocks noChangeArrowheads="1"/>
          </p:cNvSpPr>
          <p:nvPr/>
        </p:nvSpPr>
        <p:spPr bwMode="auto">
          <a:xfrm>
            <a:off x="6121027" y="934573"/>
            <a:ext cx="2663824" cy="1368152"/>
          </a:xfrm>
          <a:prstGeom prst="wedgeRectCallout">
            <a:avLst>
              <a:gd name="adj1" fmla="val -52780"/>
              <a:gd name="adj2" fmla="val 8745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GB" altLang="en-US" sz="2400" b="0" dirty="0">
                <a:latin typeface="Myriad Pro" pitchFamily="34" charset="0"/>
              </a:rPr>
              <a:t>For a child who is under 16 (under 18 if disabled)</a:t>
            </a:r>
          </a:p>
        </p:txBody>
      </p:sp>
      <p:sp>
        <p:nvSpPr>
          <p:cNvPr id="662549" name="AutoShape 21"/>
          <p:cNvSpPr>
            <a:spLocks noChangeArrowheads="1"/>
          </p:cNvSpPr>
          <p:nvPr/>
        </p:nvSpPr>
        <p:spPr bwMode="auto">
          <a:xfrm>
            <a:off x="2843213" y="5516563"/>
            <a:ext cx="936625" cy="217487"/>
          </a:xfrm>
          <a:prstGeom prst="rightArrow">
            <a:avLst>
              <a:gd name="adj1" fmla="val 50000"/>
              <a:gd name="adj2" fmla="val 107664"/>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latin typeface="Myriad Pro" pitchFamily="34" charset="0"/>
            </a:endParaRPr>
          </a:p>
        </p:txBody>
      </p:sp>
      <p:sp>
        <p:nvSpPr>
          <p:cNvPr id="12" name="Title 1"/>
          <p:cNvSpPr>
            <a:spLocks noGrp="1"/>
          </p:cNvSpPr>
          <p:nvPr>
            <p:ph type="title"/>
          </p:nvPr>
        </p:nvSpPr>
        <p:spPr>
          <a:xfrm>
            <a:off x="457200" y="188640"/>
            <a:ext cx="8229600" cy="504032"/>
          </a:xfrm>
        </p:spPr>
        <p:txBody>
          <a:bodyPr>
            <a:normAutofit fontScale="90000"/>
          </a:bodyPr>
          <a:lstStyle/>
          <a:p>
            <a:r>
              <a:rPr lang="en-GB" dirty="0" smtClean="0"/>
              <a:t>            </a:t>
            </a:r>
            <a:r>
              <a:rPr lang="en-GB" sz="3600" b="1" dirty="0" smtClean="0">
                <a:solidFill>
                  <a:schemeClr val="accent1">
                    <a:lumMod val="75000"/>
                  </a:schemeClr>
                </a:solidFill>
              </a:rPr>
              <a:t>What is Private Fostering?</a:t>
            </a:r>
            <a:endParaRPr lang="en-GB" sz="3600" b="1" dirty="0">
              <a:solidFill>
                <a:schemeClr val="accent1">
                  <a:lumMod val="75000"/>
                </a:schemeClr>
              </a:solidFill>
            </a:endParaRPr>
          </a:p>
        </p:txBody>
      </p:sp>
      <p:pic>
        <p:nvPicPr>
          <p:cNvPr id="13" name="Picture 12" descr="LSCB Logo Med 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58102"/>
            <a:ext cx="1943447" cy="566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9388252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6254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6254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6254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62545">
                                            <p:txEl>
                                              <p:pRg st="0" end="0"/>
                                            </p:txEl>
                                          </p:spTgt>
                                        </p:tgtEl>
                                        <p:attrNameLst>
                                          <p:attrName>style.visibility</p:attrName>
                                        </p:attrNameLst>
                                      </p:cBhvr>
                                      <p:to>
                                        <p:strVal val="visible"/>
                                      </p:to>
                                    </p:set>
                                    <p:anim calcmode="lin" valueType="num">
                                      <p:cBhvr additive="base">
                                        <p:cTn id="19" dur="500" fill="hold"/>
                                        <p:tgtEl>
                                          <p:spTgt spid="662545">
                                            <p:txEl>
                                              <p:pRg st="0" end="0"/>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662545">
                                            <p:txEl>
                                              <p:pRg st="0" end="0"/>
                                            </p:txEl>
                                          </p:spTgt>
                                        </p:tgtEl>
                                        <p:attrNameLst>
                                          <p:attrName>ppt_y</p:attrName>
                                        </p:attrNameLst>
                                      </p:cBhvr>
                                      <p:tavLst>
                                        <p:tav tm="0">
                                          <p:val>
                                            <p:strVal val="#ppt_y"/>
                                          </p:val>
                                        </p:tav>
                                        <p:tav tm="100000">
                                          <p:val>
                                            <p:strVal val="#ppt_y"/>
                                          </p:val>
                                        </p:tav>
                                      </p:tavLst>
                                    </p:anim>
                                  </p:childTnLst>
                                </p:cTn>
                              </p:par>
                              <p:par>
                                <p:cTn id="21" presetID="1" presetClass="entr" presetSubtype="0" fill="hold" grpId="0" nodeType="withEffect">
                                  <p:stCondLst>
                                    <p:cond delay="0"/>
                                  </p:stCondLst>
                                  <p:childTnLst>
                                    <p:set>
                                      <p:cBhvr>
                                        <p:cTn id="22" dur="1" fill="hold">
                                          <p:stCondLst>
                                            <p:cond delay="0"/>
                                          </p:stCondLst>
                                        </p:cTn>
                                        <p:tgtEl>
                                          <p:spTgt spid="662549"/>
                                        </p:tgtEl>
                                        <p:attrNameLst>
                                          <p:attrName>style.visibility</p:attrName>
                                        </p:attrNameLst>
                                      </p:cBhvr>
                                      <p:to>
                                        <p:strVal val="visible"/>
                                      </p:to>
                                    </p:set>
                                  </p:childTnLst>
                                </p:cTn>
                              </p:par>
                              <p:par>
                                <p:cTn id="23" presetID="2" presetClass="entr" presetSubtype="2" fill="hold" grpId="0" nodeType="withEffect">
                                  <p:stCondLst>
                                    <p:cond delay="0"/>
                                  </p:stCondLst>
                                  <p:childTnLst>
                                    <p:set>
                                      <p:cBhvr>
                                        <p:cTn id="24" dur="1" fill="hold">
                                          <p:stCondLst>
                                            <p:cond delay="0"/>
                                          </p:stCondLst>
                                        </p:cTn>
                                        <p:tgtEl>
                                          <p:spTgt spid="662545">
                                            <p:txEl>
                                              <p:pRg st="1" end="1"/>
                                            </p:txEl>
                                          </p:spTgt>
                                        </p:tgtEl>
                                        <p:attrNameLst>
                                          <p:attrName>style.visibility</p:attrName>
                                        </p:attrNameLst>
                                      </p:cBhvr>
                                      <p:to>
                                        <p:strVal val="visible"/>
                                      </p:to>
                                    </p:set>
                                    <p:anim calcmode="lin" valueType="num">
                                      <p:cBhvr additive="base">
                                        <p:cTn id="25" dur="500" fill="hold"/>
                                        <p:tgtEl>
                                          <p:spTgt spid="662545">
                                            <p:txEl>
                                              <p:pRg st="1" end="1"/>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662545">
                                            <p:txEl>
                                              <p:pRg st="1" end="1"/>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662545">
                                            <p:txEl>
                                              <p:pRg st="2" end="2"/>
                                            </p:txEl>
                                          </p:spTgt>
                                        </p:tgtEl>
                                        <p:attrNameLst>
                                          <p:attrName>style.visibility</p:attrName>
                                        </p:attrNameLst>
                                      </p:cBhvr>
                                      <p:to>
                                        <p:strVal val="visible"/>
                                      </p:to>
                                    </p:set>
                                    <p:anim calcmode="lin" valueType="num">
                                      <p:cBhvr additive="base">
                                        <p:cTn id="29" dur="500" fill="hold"/>
                                        <p:tgtEl>
                                          <p:spTgt spid="662545">
                                            <p:txEl>
                                              <p:pRg st="2" end="2"/>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66254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625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2545" grpId="0" build="p"/>
      <p:bldP spid="662540" grpId="0" animBg="1"/>
      <p:bldP spid="662541" grpId="0" animBg="1"/>
      <p:bldP spid="662542" grpId="0" animBg="1"/>
      <p:bldP spid="662543" grpId="0" animBg="1"/>
      <p:bldP spid="66254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4136"/>
            <a:ext cx="8229600" cy="1143000"/>
          </a:xfrm>
        </p:spPr>
        <p:txBody>
          <a:bodyPr/>
          <a:lstStyle/>
          <a:p>
            <a:r>
              <a:rPr lang="en-GB" b="1" dirty="0" smtClean="0">
                <a:solidFill>
                  <a:schemeClr val="accent1">
                    <a:lumMod val="75000"/>
                  </a:schemeClr>
                </a:solidFill>
                <a:latin typeface="Myriad Pro" pitchFamily="34" charset="0"/>
              </a:rPr>
              <a:t>                Somebody Else’s </a:t>
            </a:r>
            <a:r>
              <a:rPr lang="en-GB" b="1" dirty="0">
                <a:solidFill>
                  <a:schemeClr val="accent1">
                    <a:lumMod val="75000"/>
                  </a:schemeClr>
                </a:solidFill>
                <a:latin typeface="Myriad Pro" pitchFamily="34" charset="0"/>
              </a:rPr>
              <a:t>C</a:t>
            </a:r>
            <a:r>
              <a:rPr lang="en-GB" b="1" dirty="0" smtClean="0">
                <a:solidFill>
                  <a:schemeClr val="accent1">
                    <a:lumMod val="75000"/>
                  </a:schemeClr>
                </a:solidFill>
                <a:latin typeface="Myriad Pro" pitchFamily="34" charset="0"/>
              </a:rPr>
              <a:t>hild</a:t>
            </a:r>
            <a:endParaRPr lang="en-GB" b="1" dirty="0">
              <a:solidFill>
                <a:schemeClr val="accent1">
                  <a:lumMod val="75000"/>
                </a:schemeClr>
              </a:solidFill>
              <a:latin typeface="Myriad Pro" pitchFamily="34" charset="0"/>
            </a:endParaRPr>
          </a:p>
        </p:txBody>
      </p:sp>
      <p:sp>
        <p:nvSpPr>
          <p:cNvPr id="3" name="Content Placeholder 2"/>
          <p:cNvSpPr>
            <a:spLocks noGrp="1"/>
          </p:cNvSpPr>
          <p:nvPr>
            <p:ph idx="1"/>
          </p:nvPr>
        </p:nvSpPr>
        <p:spPr>
          <a:xfrm>
            <a:off x="457200" y="1916832"/>
            <a:ext cx="8229600" cy="4209331"/>
          </a:xfrm>
        </p:spPr>
        <p:txBody>
          <a:bodyPr>
            <a:normAutofit/>
          </a:bodyPr>
          <a:lstStyle/>
          <a:p>
            <a:pPr marL="0" indent="0">
              <a:buNone/>
            </a:pPr>
            <a:r>
              <a:rPr lang="en-GB" sz="2800" dirty="0"/>
              <a:t>Short film </a:t>
            </a:r>
            <a:r>
              <a:rPr lang="en-GB" sz="2800" dirty="0" smtClean="0"/>
              <a:t>(8.5 minutes) on </a:t>
            </a:r>
            <a:r>
              <a:rPr lang="en-GB" sz="2800" dirty="0"/>
              <a:t>Private Fostering produced by </a:t>
            </a:r>
            <a:r>
              <a:rPr lang="en-GB" sz="2800" dirty="0" smtClean="0"/>
              <a:t>BAAF</a:t>
            </a:r>
            <a:r>
              <a:rPr lang="en-GB" sz="2800" dirty="0"/>
              <a:t>.</a:t>
            </a:r>
          </a:p>
          <a:p>
            <a:pPr marL="0" indent="0">
              <a:buNone/>
            </a:pPr>
            <a:endParaRPr lang="en-GB" sz="2800" dirty="0">
              <a:hlinkClick r:id="rId2"/>
            </a:endParaRPr>
          </a:p>
          <a:p>
            <a:pPr marL="0" indent="0">
              <a:buNone/>
            </a:pPr>
            <a:r>
              <a:rPr lang="en-GB" sz="2800" dirty="0" smtClean="0">
                <a:hlinkClick r:id="rId2"/>
              </a:rPr>
              <a:t>http</a:t>
            </a:r>
            <a:r>
              <a:rPr lang="en-GB" sz="2800" dirty="0">
                <a:hlinkClick r:id="rId2"/>
              </a:rPr>
              <a:t>://</a:t>
            </a:r>
            <a:r>
              <a:rPr lang="en-GB" sz="2800" dirty="0" smtClean="0">
                <a:hlinkClick r:id="rId2"/>
              </a:rPr>
              <a:t>www.privatefostering.org.uk/profs/video</a:t>
            </a:r>
            <a:r>
              <a:rPr lang="en-GB" sz="2800" dirty="0" smtClean="0"/>
              <a:t> </a:t>
            </a:r>
          </a:p>
          <a:p>
            <a:pPr marL="0" indent="0">
              <a:buNone/>
            </a:pPr>
            <a:endParaRPr lang="en-GB" sz="2800" dirty="0"/>
          </a:p>
        </p:txBody>
      </p:sp>
      <p:pic>
        <p:nvPicPr>
          <p:cNvPr id="5" name="Picture 4" descr="LSCB Logo Med 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832158"/>
            <a:ext cx="1943447" cy="566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06028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2094983" y="1600200"/>
          <a:ext cx="4344434" cy="4800600"/>
        </p:xfrm>
        <a:graphic>
          <a:graphicData uri="http://schemas.openxmlformats.org/drawingml/2006/table">
            <a:tbl>
              <a:tblPr>
                <a:tableStyleId>{5C22544A-7EE6-4342-B048-85BDC9FD1C3A}</a:tableStyleId>
              </a:tblPr>
              <a:tblGrid>
                <a:gridCol w="4344434"/>
              </a:tblGrid>
              <a:tr h="4800600">
                <a:tc>
                  <a:txBody>
                    <a:bodyPr/>
                    <a:lstStyle/>
                    <a:p>
                      <a:pPr algn="ctr">
                        <a:lnSpc>
                          <a:spcPts val="1050"/>
                        </a:lnSpc>
                        <a:spcAft>
                          <a:spcPts val="0"/>
                        </a:spcAft>
                      </a:pPr>
                      <a:r>
                        <a:rPr lang="en-GB" sz="600" u="sng" dirty="0">
                          <a:effectLst/>
                        </a:rPr>
                        <a:t>Flowchart for use when a child is living with someone other than a parent</a:t>
                      </a:r>
                      <a:endParaRPr lang="en-GB" sz="600" dirty="0">
                        <a:effectLst/>
                      </a:endParaRPr>
                    </a:p>
                    <a:p>
                      <a:pPr algn="ctr">
                        <a:lnSpc>
                          <a:spcPts val="1050"/>
                        </a:lnSpc>
                        <a:spcAft>
                          <a:spcPts val="0"/>
                        </a:spcAft>
                      </a:pPr>
                      <a:r>
                        <a:rPr lang="en-GB" sz="600" u="none" strike="noStrike" dirty="0">
                          <a:effectLst/>
                        </a:rPr>
                        <a:t> </a:t>
                      </a:r>
                      <a:endParaRPr lang="en-GB" sz="600" dirty="0">
                        <a:effectLst/>
                      </a:endParaRPr>
                    </a:p>
                    <a:p>
                      <a:pPr algn="ctr">
                        <a:lnSpc>
                          <a:spcPts val="1050"/>
                        </a:lnSpc>
                        <a:spcAft>
                          <a:spcPts val="0"/>
                        </a:spcAft>
                      </a:pPr>
                      <a:r>
                        <a:rPr lang="en-GB" sz="600" dirty="0">
                          <a:effectLst/>
                        </a:rPr>
                        <a:t> </a:t>
                      </a:r>
                      <a:endParaRPr lang="en-GB" sz="600" b="1" dirty="0">
                        <a:effectLst/>
                        <a:latin typeface="Arial"/>
                        <a:ea typeface="Times New Roman"/>
                      </a:endParaRPr>
                    </a:p>
                  </a:txBody>
                  <a:tcPr marL="0" marR="0" marT="0" marB="0"/>
                </a:tc>
              </a:tr>
            </a:tbl>
          </a:graphicData>
        </a:graphic>
      </p:graphicFrame>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1099072"/>
            <a:ext cx="7848872" cy="5516728"/>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4"/>
          <p:cNvSpPr>
            <a:spLocks noChangeArrowheads="1"/>
          </p:cNvSpPr>
          <p:nvPr/>
        </p:nvSpPr>
        <p:spPr bwMode="auto">
          <a:xfrm>
            <a:off x="2095500" y="1600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itchFamily="34" charset="0"/>
                <a:cs typeface="Arial" pitchFamily="34" charset="0"/>
              </a:rPr>
              <a:t/>
            </a:r>
            <a:br>
              <a:rPr kumimoji="0" lang="en-GB" altLang="en-US" sz="1800" b="0" i="0" u="none" strike="noStrike" cap="none" normalizeH="0" baseline="0" smtClean="0">
                <a:ln>
                  <a:noFill/>
                </a:ln>
                <a:solidFill>
                  <a:schemeClr val="tx1"/>
                </a:solidFill>
                <a:effectLst/>
                <a:latin typeface="Arial" pitchFamily="34" charset="0"/>
                <a:cs typeface="Arial" pitchFamily="34" charset="0"/>
              </a:rPr>
            </a:br>
            <a:endParaRPr kumimoji="0" lang="en-GB"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Title 1"/>
          <p:cNvSpPr>
            <a:spLocks noGrp="1"/>
          </p:cNvSpPr>
          <p:nvPr>
            <p:ph type="title"/>
          </p:nvPr>
        </p:nvSpPr>
        <p:spPr>
          <a:xfrm>
            <a:off x="457200" y="274638"/>
            <a:ext cx="8229600" cy="706090"/>
          </a:xfrm>
        </p:spPr>
        <p:txBody>
          <a:bodyPr>
            <a:normAutofit fontScale="90000"/>
          </a:bodyPr>
          <a:lstStyle/>
          <a:p>
            <a:r>
              <a:rPr lang="en-GB" dirty="0" smtClean="0"/>
              <a:t>       </a:t>
            </a:r>
            <a:r>
              <a:rPr lang="en-GB" b="1" dirty="0" smtClean="0">
                <a:solidFill>
                  <a:schemeClr val="accent1">
                    <a:lumMod val="75000"/>
                  </a:schemeClr>
                </a:solidFill>
              </a:rPr>
              <a:t>Decision Flowchart</a:t>
            </a:r>
            <a:endParaRPr lang="en-GB" b="1" dirty="0">
              <a:solidFill>
                <a:schemeClr val="accent1">
                  <a:lumMod val="75000"/>
                </a:schemeClr>
              </a:solidFill>
            </a:endParaRPr>
          </a:p>
        </p:txBody>
      </p:sp>
      <p:pic>
        <p:nvPicPr>
          <p:cNvPr id="8" name="Picture 7" descr="LSCB Logo Med 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9512" y="265202"/>
            <a:ext cx="1943447" cy="566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55798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1650" name="Rectangle 2"/>
          <p:cNvSpPr>
            <a:spLocks noGrp="1" noChangeArrowheads="1"/>
          </p:cNvSpPr>
          <p:nvPr>
            <p:ph type="title"/>
          </p:nvPr>
        </p:nvSpPr>
        <p:spPr>
          <a:xfrm>
            <a:off x="755650" y="0"/>
            <a:ext cx="7772400" cy="1196752"/>
          </a:xfrm>
        </p:spPr>
        <p:txBody>
          <a:bodyPr/>
          <a:lstStyle/>
          <a:p>
            <a:pPr algn="ctr"/>
            <a:r>
              <a:rPr lang="en-GB" altLang="en-US" sz="4000" b="1" dirty="0" smtClean="0">
                <a:solidFill>
                  <a:srgbClr val="003399"/>
                </a:solidFill>
                <a:latin typeface="Myriad Pro" pitchFamily="34" charset="0"/>
              </a:rPr>
              <a:t>               </a:t>
            </a:r>
            <a:r>
              <a:rPr lang="en-GB" altLang="en-US" sz="4000" b="1" dirty="0" smtClean="0">
                <a:solidFill>
                  <a:schemeClr val="accent1">
                    <a:lumMod val="75000"/>
                  </a:schemeClr>
                </a:solidFill>
                <a:latin typeface="Myriad Pro" pitchFamily="34" charset="0"/>
              </a:rPr>
              <a:t>Vulnerable </a:t>
            </a:r>
            <a:r>
              <a:rPr lang="en-GB" altLang="en-US" sz="4000" b="1" dirty="0">
                <a:solidFill>
                  <a:schemeClr val="accent1">
                    <a:lumMod val="75000"/>
                  </a:schemeClr>
                </a:solidFill>
                <a:latin typeface="Myriad Pro" pitchFamily="34" charset="0"/>
              </a:rPr>
              <a:t>Children</a:t>
            </a:r>
            <a:endParaRPr lang="en-GB" altLang="en-US" b="1" dirty="0">
              <a:solidFill>
                <a:schemeClr val="accent1">
                  <a:lumMod val="75000"/>
                </a:schemeClr>
              </a:solidFill>
              <a:latin typeface="Myriad Pro" pitchFamily="34" charset="0"/>
            </a:endParaRPr>
          </a:p>
        </p:txBody>
      </p:sp>
      <p:sp>
        <p:nvSpPr>
          <p:cNvPr id="1051651" name="Rectangle 3"/>
          <p:cNvSpPr>
            <a:spLocks noGrp="1" noChangeArrowheads="1"/>
          </p:cNvSpPr>
          <p:nvPr>
            <p:ph idx="1"/>
          </p:nvPr>
        </p:nvSpPr>
        <p:spPr>
          <a:xfrm>
            <a:off x="323528" y="1124744"/>
            <a:ext cx="8424863" cy="5184775"/>
          </a:xfrm>
        </p:spPr>
        <p:txBody>
          <a:bodyPr/>
          <a:lstStyle/>
          <a:p>
            <a:pPr>
              <a:buClr>
                <a:srgbClr val="003399"/>
              </a:buClr>
            </a:pPr>
            <a:r>
              <a:rPr lang="en-GB" altLang="en-US" sz="2800" dirty="0">
                <a:latin typeface="Myriad Pro" pitchFamily="34" charset="0"/>
              </a:rPr>
              <a:t>Private fostered children are not the same as ‘fostered’ children </a:t>
            </a:r>
          </a:p>
          <a:p>
            <a:pPr>
              <a:buClr>
                <a:srgbClr val="003399"/>
              </a:buClr>
              <a:buFontTx/>
              <a:buNone/>
            </a:pPr>
            <a:endParaRPr lang="en-GB" altLang="en-US" sz="1200" dirty="0">
              <a:latin typeface="Myriad Pro" pitchFamily="34" charset="0"/>
            </a:endParaRPr>
          </a:p>
          <a:p>
            <a:pPr>
              <a:buClr>
                <a:srgbClr val="003399"/>
              </a:buClr>
            </a:pPr>
            <a:r>
              <a:rPr lang="en-GB" altLang="en-US" sz="2800" dirty="0">
                <a:latin typeface="Myriad Pro" pitchFamily="34" charset="0"/>
              </a:rPr>
              <a:t>Privately fostered children are potentially vulnerable</a:t>
            </a:r>
          </a:p>
          <a:p>
            <a:pPr>
              <a:buClr>
                <a:srgbClr val="003399"/>
              </a:buClr>
              <a:buFontTx/>
              <a:buNone/>
            </a:pPr>
            <a:endParaRPr lang="en-GB" altLang="en-US" sz="1200" dirty="0">
              <a:latin typeface="Myriad Pro" pitchFamily="34" charset="0"/>
            </a:endParaRPr>
          </a:p>
          <a:p>
            <a:pPr>
              <a:buClr>
                <a:srgbClr val="003399"/>
              </a:buClr>
            </a:pPr>
            <a:r>
              <a:rPr lang="en-GB" altLang="en-US" sz="2800" dirty="0">
                <a:latin typeface="Myriad Pro" pitchFamily="34" charset="0"/>
              </a:rPr>
              <a:t>By law parents and carers must notify the Local Authority of these arrangements – most don’t  </a:t>
            </a:r>
            <a:endParaRPr lang="en-GB" altLang="en-US" sz="2800" dirty="0" smtClean="0">
              <a:latin typeface="Myriad Pro" pitchFamily="34" charset="0"/>
            </a:endParaRPr>
          </a:p>
          <a:p>
            <a:pPr>
              <a:buClr>
                <a:srgbClr val="003399"/>
              </a:buClr>
            </a:pPr>
            <a:r>
              <a:rPr lang="en-GB" altLang="en-US" sz="2800" dirty="0" smtClean="0">
                <a:latin typeface="Myriad Pro" pitchFamily="34" charset="0"/>
              </a:rPr>
              <a:t>Many </a:t>
            </a:r>
            <a:r>
              <a:rPr lang="en-GB" altLang="en-US" sz="2800" dirty="0">
                <a:latin typeface="Myriad Pro" pitchFamily="34" charset="0"/>
              </a:rPr>
              <a:t>privately fostered children don’t receive the services and protection they are entitled to because they are </a:t>
            </a:r>
            <a:r>
              <a:rPr lang="en-GB" altLang="en-US" sz="2800" dirty="0">
                <a:solidFill>
                  <a:srgbClr val="003399"/>
                </a:solidFill>
                <a:latin typeface="Myriad Pro" pitchFamily="34" charset="0"/>
              </a:rPr>
              <a:t>not known</a:t>
            </a:r>
            <a:r>
              <a:rPr lang="en-GB" altLang="en-US" sz="2800" dirty="0">
                <a:latin typeface="Myriad Pro" pitchFamily="34" charset="0"/>
              </a:rPr>
              <a:t> to their local </a:t>
            </a:r>
            <a:r>
              <a:rPr lang="en-GB" altLang="en-US" sz="2800" dirty="0" smtClean="0">
                <a:latin typeface="Myriad Pro" pitchFamily="34" charset="0"/>
              </a:rPr>
              <a:t>authority</a:t>
            </a:r>
          </a:p>
          <a:p>
            <a:pPr>
              <a:buClr>
                <a:srgbClr val="003399"/>
              </a:buClr>
            </a:pPr>
            <a:r>
              <a:rPr lang="en-GB" altLang="en-US" sz="2800" dirty="0" smtClean="0">
                <a:latin typeface="Myriad Pro" pitchFamily="34" charset="0"/>
                <a:hlinkClick r:id="rId3"/>
              </a:rPr>
              <a:t>Victoria Climbié</a:t>
            </a:r>
            <a:r>
              <a:rPr lang="en-GB" altLang="en-US" sz="2800" dirty="0" smtClean="0">
                <a:latin typeface="Myriad Pro" pitchFamily="34" charset="0"/>
              </a:rPr>
              <a:t> was a privately fostered child.</a:t>
            </a:r>
            <a:endParaRPr lang="en-GB" altLang="en-US" sz="2800" dirty="0">
              <a:latin typeface="Myriad Pro" pitchFamily="34" charset="0"/>
            </a:endParaRPr>
          </a:p>
        </p:txBody>
      </p:sp>
      <p:pic>
        <p:nvPicPr>
          <p:cNvPr id="6" name="Picture 5" descr="LSCB Logo Med 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9512" y="265202"/>
            <a:ext cx="1943447" cy="566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608575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051651">
                                            <p:txEl>
                                              <p:pRg st="4" end="4"/>
                                            </p:txEl>
                                          </p:spTgt>
                                        </p:tgtEl>
                                        <p:attrNameLst>
                                          <p:attrName>style.visibility</p:attrName>
                                        </p:attrNameLst>
                                      </p:cBhvr>
                                      <p:to>
                                        <p:strVal val="visible"/>
                                      </p:to>
                                    </p:set>
                                    <p:anim calcmode="lin" valueType="num">
                                      <p:cBhvr additive="base">
                                        <p:cTn id="7" dur="500" fill="hold"/>
                                        <p:tgtEl>
                                          <p:spTgt spid="1051651">
                                            <p:txEl>
                                              <p:pRg st="4" end="4"/>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5165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051651">
                                            <p:txEl>
                                              <p:pRg st="5" end="5"/>
                                            </p:txEl>
                                          </p:spTgt>
                                        </p:tgtEl>
                                        <p:attrNameLst>
                                          <p:attrName>style.visibility</p:attrName>
                                        </p:attrNameLst>
                                      </p:cBhvr>
                                      <p:to>
                                        <p:strVal val="visible"/>
                                      </p:to>
                                    </p:set>
                                    <p:anim calcmode="lin" valueType="num">
                                      <p:cBhvr additive="base">
                                        <p:cTn id="13" dur="500" fill="hold"/>
                                        <p:tgtEl>
                                          <p:spTgt spid="1051651">
                                            <p:txEl>
                                              <p:pRg st="5" end="5"/>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5165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051651">
                                            <p:txEl>
                                              <p:pRg st="6" end="6"/>
                                            </p:txEl>
                                          </p:spTgt>
                                        </p:tgtEl>
                                        <p:attrNameLst>
                                          <p:attrName>style.visibility</p:attrName>
                                        </p:attrNameLst>
                                      </p:cBhvr>
                                      <p:to>
                                        <p:strVal val="visible"/>
                                      </p:to>
                                    </p:set>
                                    <p:anim calcmode="lin" valueType="num">
                                      <p:cBhvr additive="base">
                                        <p:cTn id="19" dur="500" fill="hold"/>
                                        <p:tgtEl>
                                          <p:spTgt spid="1051651">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5165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3698" name="Rectangle 2"/>
          <p:cNvSpPr>
            <a:spLocks noGrp="1" noChangeArrowheads="1"/>
          </p:cNvSpPr>
          <p:nvPr>
            <p:ph type="title"/>
          </p:nvPr>
        </p:nvSpPr>
        <p:spPr>
          <a:xfrm>
            <a:off x="467544" y="771687"/>
            <a:ext cx="8569325" cy="1143000"/>
          </a:xfrm>
        </p:spPr>
        <p:txBody>
          <a:bodyPr>
            <a:normAutofit fontScale="90000"/>
          </a:bodyPr>
          <a:lstStyle/>
          <a:p>
            <a:pPr algn="ctr"/>
            <a:r>
              <a:rPr lang="en-GB" altLang="en-US" sz="3600" b="1" dirty="0">
                <a:solidFill>
                  <a:schemeClr val="accent1">
                    <a:lumMod val="75000"/>
                  </a:schemeClr>
                </a:solidFill>
                <a:latin typeface="Myriad Pro" pitchFamily="34" charset="0"/>
              </a:rPr>
              <a:t>W</a:t>
            </a:r>
            <a:r>
              <a:rPr lang="en-GB" altLang="en-US" sz="3600" b="1" dirty="0" smtClean="0">
                <a:solidFill>
                  <a:schemeClr val="accent1">
                    <a:lumMod val="75000"/>
                  </a:schemeClr>
                </a:solidFill>
                <a:latin typeface="Myriad Pro" pitchFamily="34" charset="0"/>
              </a:rPr>
              <a:t>hy might a child or young person become privately fostered?</a:t>
            </a:r>
            <a:endParaRPr lang="en-GB" altLang="en-US" sz="2800" b="1" dirty="0">
              <a:solidFill>
                <a:schemeClr val="accent1">
                  <a:lumMod val="75000"/>
                </a:schemeClr>
              </a:solidFill>
            </a:endParaRPr>
          </a:p>
        </p:txBody>
      </p:sp>
      <p:sp>
        <p:nvSpPr>
          <p:cNvPr id="1053699" name="Rectangle 3"/>
          <p:cNvSpPr>
            <a:spLocks noGrp="1" noChangeArrowheads="1"/>
          </p:cNvSpPr>
          <p:nvPr>
            <p:ph idx="1"/>
          </p:nvPr>
        </p:nvSpPr>
        <p:spPr>
          <a:xfrm>
            <a:off x="323528" y="1628800"/>
            <a:ext cx="7628384" cy="4402832"/>
          </a:xfrm>
        </p:spPr>
        <p:txBody>
          <a:bodyPr>
            <a:normAutofit fontScale="77500" lnSpcReduction="20000"/>
          </a:bodyPr>
          <a:lstStyle/>
          <a:p>
            <a:pPr>
              <a:lnSpc>
                <a:spcPct val="90000"/>
              </a:lnSpc>
              <a:buClr>
                <a:srgbClr val="003399"/>
              </a:buClr>
            </a:pPr>
            <a:endParaRPr lang="en-GB" altLang="en-US" sz="2800" dirty="0" smtClean="0">
              <a:latin typeface="Myriad Pro" pitchFamily="34" charset="0"/>
            </a:endParaRPr>
          </a:p>
          <a:p>
            <a:pPr>
              <a:lnSpc>
                <a:spcPct val="90000"/>
              </a:lnSpc>
              <a:buClr>
                <a:srgbClr val="003399"/>
              </a:buClr>
            </a:pPr>
            <a:r>
              <a:rPr lang="en-GB" altLang="en-US" sz="2800" dirty="0" smtClean="0">
                <a:latin typeface="Myriad Pro" pitchFamily="34" charset="0"/>
              </a:rPr>
              <a:t>Parenting capacity</a:t>
            </a:r>
          </a:p>
          <a:p>
            <a:pPr>
              <a:lnSpc>
                <a:spcPct val="90000"/>
              </a:lnSpc>
              <a:buClr>
                <a:srgbClr val="003399"/>
              </a:buClr>
            </a:pPr>
            <a:r>
              <a:rPr lang="en-GB" altLang="en-US" sz="2800" dirty="0" smtClean="0">
                <a:latin typeface="Myriad Pro" pitchFamily="34" charset="0"/>
              </a:rPr>
              <a:t>Parent  </a:t>
            </a:r>
            <a:r>
              <a:rPr lang="en-GB" altLang="en-US" sz="2800" dirty="0">
                <a:latin typeface="Myriad Pro" pitchFamily="34" charset="0"/>
              </a:rPr>
              <a:t>in prison</a:t>
            </a:r>
          </a:p>
          <a:p>
            <a:pPr>
              <a:lnSpc>
                <a:spcPct val="90000"/>
              </a:lnSpc>
              <a:buClr>
                <a:srgbClr val="003399"/>
              </a:buClr>
            </a:pPr>
            <a:r>
              <a:rPr lang="en-GB" altLang="en-US" sz="2800" dirty="0">
                <a:latin typeface="Myriad Pro" pitchFamily="34" charset="0"/>
              </a:rPr>
              <a:t>Family </a:t>
            </a:r>
            <a:r>
              <a:rPr lang="en-GB" altLang="en-US" sz="2800" dirty="0" smtClean="0">
                <a:latin typeface="Myriad Pro" pitchFamily="34" charset="0"/>
              </a:rPr>
              <a:t>crisis or row with parents</a:t>
            </a:r>
            <a:endParaRPr lang="en-GB" altLang="en-US" sz="2800" dirty="0">
              <a:latin typeface="Myriad Pro" pitchFamily="34" charset="0"/>
            </a:endParaRPr>
          </a:p>
          <a:p>
            <a:pPr>
              <a:lnSpc>
                <a:spcPct val="90000"/>
              </a:lnSpc>
              <a:buClr>
                <a:srgbClr val="003399"/>
              </a:buClr>
            </a:pPr>
            <a:r>
              <a:rPr lang="en-GB" altLang="en-US" sz="2800" dirty="0" smtClean="0">
                <a:latin typeface="Myriad Pro" pitchFamily="34" charset="0"/>
              </a:rPr>
              <a:t>Parents </a:t>
            </a:r>
            <a:r>
              <a:rPr lang="en-GB" altLang="en-US" sz="2800" dirty="0">
                <a:latin typeface="Myriad Pro" pitchFamily="34" charset="0"/>
              </a:rPr>
              <a:t>gone overseas or</a:t>
            </a:r>
          </a:p>
          <a:p>
            <a:pPr>
              <a:lnSpc>
                <a:spcPct val="80000"/>
              </a:lnSpc>
              <a:buClr>
                <a:srgbClr val="003399"/>
              </a:buClr>
            </a:pPr>
            <a:r>
              <a:rPr lang="en-GB" altLang="en-US" sz="2800" dirty="0">
                <a:latin typeface="Myriad Pro" pitchFamily="34" charset="0"/>
              </a:rPr>
              <a:t>Working </a:t>
            </a:r>
            <a:r>
              <a:rPr lang="en-GB" altLang="en-US" sz="2800" dirty="0" smtClean="0">
                <a:latin typeface="Myriad Pro" pitchFamily="34" charset="0"/>
              </a:rPr>
              <a:t>elsewhere</a:t>
            </a:r>
          </a:p>
          <a:p>
            <a:pPr>
              <a:lnSpc>
                <a:spcPct val="80000"/>
              </a:lnSpc>
              <a:buClr>
                <a:srgbClr val="003399"/>
              </a:buClr>
            </a:pPr>
            <a:r>
              <a:rPr lang="en-GB" altLang="en-US" sz="2800" dirty="0" smtClean="0">
                <a:latin typeface="Myriad Pro" pitchFamily="34" charset="0"/>
              </a:rPr>
              <a:t>To </a:t>
            </a:r>
            <a:r>
              <a:rPr lang="en-GB" altLang="en-US" sz="2800" dirty="0">
                <a:latin typeface="Myriad Pro" pitchFamily="34" charset="0"/>
              </a:rPr>
              <a:t>complete education</a:t>
            </a:r>
          </a:p>
          <a:p>
            <a:pPr>
              <a:lnSpc>
                <a:spcPct val="80000"/>
              </a:lnSpc>
              <a:buClr>
                <a:srgbClr val="003399"/>
              </a:buClr>
              <a:buFontTx/>
              <a:buNone/>
            </a:pPr>
            <a:endParaRPr lang="en-GB" altLang="en-US" sz="1200" dirty="0">
              <a:latin typeface="Myriad Pro" pitchFamily="34" charset="0"/>
            </a:endParaRPr>
          </a:p>
          <a:p>
            <a:pPr>
              <a:lnSpc>
                <a:spcPct val="80000"/>
              </a:lnSpc>
              <a:buClr>
                <a:srgbClr val="003399"/>
              </a:buClr>
            </a:pPr>
            <a:r>
              <a:rPr lang="en-GB" altLang="en-US" sz="2800" dirty="0">
                <a:latin typeface="Myriad Pro" pitchFamily="34" charset="0"/>
              </a:rPr>
              <a:t>Attending a language school</a:t>
            </a:r>
          </a:p>
          <a:p>
            <a:pPr>
              <a:lnSpc>
                <a:spcPct val="80000"/>
              </a:lnSpc>
              <a:buClr>
                <a:srgbClr val="003399"/>
              </a:buClr>
              <a:buFontTx/>
              <a:buNone/>
            </a:pPr>
            <a:endParaRPr lang="en-GB" altLang="en-US" sz="1200" dirty="0">
              <a:latin typeface="Myriad Pro" pitchFamily="34" charset="0"/>
            </a:endParaRPr>
          </a:p>
          <a:p>
            <a:pPr>
              <a:lnSpc>
                <a:spcPct val="80000"/>
              </a:lnSpc>
              <a:buClr>
                <a:srgbClr val="003399"/>
              </a:buClr>
            </a:pPr>
            <a:r>
              <a:rPr lang="en-GB" altLang="en-US" sz="2800" dirty="0">
                <a:latin typeface="Myriad Pro" pitchFamily="34" charset="0"/>
              </a:rPr>
              <a:t>During boarding school holidays </a:t>
            </a:r>
          </a:p>
          <a:p>
            <a:pPr>
              <a:lnSpc>
                <a:spcPct val="80000"/>
              </a:lnSpc>
              <a:buClr>
                <a:srgbClr val="003399"/>
              </a:buClr>
              <a:buFontTx/>
              <a:buNone/>
            </a:pPr>
            <a:endParaRPr lang="en-GB" altLang="en-US" sz="1200" dirty="0">
              <a:latin typeface="Myriad Pro" pitchFamily="34" charset="0"/>
            </a:endParaRPr>
          </a:p>
          <a:p>
            <a:pPr>
              <a:lnSpc>
                <a:spcPct val="80000"/>
              </a:lnSpc>
              <a:buClr>
                <a:srgbClr val="003399"/>
              </a:buClr>
            </a:pPr>
            <a:r>
              <a:rPr lang="en-GB" altLang="en-US" sz="2800" dirty="0">
                <a:latin typeface="Myriad Pro" pitchFamily="34" charset="0"/>
              </a:rPr>
              <a:t>Sent to UK for a ‘better life’</a:t>
            </a:r>
          </a:p>
          <a:p>
            <a:pPr>
              <a:lnSpc>
                <a:spcPct val="80000"/>
              </a:lnSpc>
              <a:buClr>
                <a:srgbClr val="003399"/>
              </a:buClr>
              <a:buFontTx/>
              <a:buNone/>
            </a:pPr>
            <a:endParaRPr lang="en-GB" altLang="en-US" sz="1200" dirty="0">
              <a:latin typeface="Myriad Pro" pitchFamily="34" charset="0"/>
            </a:endParaRPr>
          </a:p>
          <a:p>
            <a:pPr>
              <a:lnSpc>
                <a:spcPct val="80000"/>
              </a:lnSpc>
              <a:buClr>
                <a:srgbClr val="003399"/>
              </a:buClr>
            </a:pPr>
            <a:r>
              <a:rPr lang="en-GB" altLang="en-US" sz="2800" dirty="0">
                <a:latin typeface="Myriad Pro" pitchFamily="34" charset="0"/>
              </a:rPr>
              <a:t>Parent from overseas studying in UK </a:t>
            </a:r>
          </a:p>
          <a:p>
            <a:pPr>
              <a:lnSpc>
                <a:spcPct val="80000"/>
              </a:lnSpc>
              <a:buClr>
                <a:srgbClr val="003399"/>
              </a:buClr>
              <a:buFontTx/>
              <a:buNone/>
            </a:pPr>
            <a:endParaRPr lang="en-GB" altLang="en-US" sz="1200" dirty="0">
              <a:latin typeface="Myriad Pro" pitchFamily="34" charset="0"/>
            </a:endParaRPr>
          </a:p>
          <a:p>
            <a:pPr>
              <a:lnSpc>
                <a:spcPct val="80000"/>
              </a:lnSpc>
              <a:buClr>
                <a:srgbClr val="003399"/>
              </a:buClr>
            </a:pPr>
            <a:r>
              <a:rPr lang="en-GB" altLang="en-US" sz="2800" dirty="0">
                <a:latin typeface="Myriad Pro" pitchFamily="34" charset="0"/>
              </a:rPr>
              <a:t>From overseas with a view to adoption </a:t>
            </a:r>
          </a:p>
          <a:p>
            <a:pPr>
              <a:lnSpc>
                <a:spcPct val="80000"/>
              </a:lnSpc>
              <a:buClr>
                <a:srgbClr val="003399"/>
              </a:buClr>
              <a:buFontTx/>
              <a:buNone/>
            </a:pPr>
            <a:endParaRPr lang="en-GB" altLang="en-US" sz="1200" dirty="0">
              <a:latin typeface="Myriad Pro" pitchFamily="34" charset="0"/>
            </a:endParaRPr>
          </a:p>
          <a:p>
            <a:pPr>
              <a:lnSpc>
                <a:spcPct val="80000"/>
              </a:lnSpc>
              <a:buClr>
                <a:srgbClr val="003399"/>
              </a:buClr>
            </a:pPr>
            <a:r>
              <a:rPr lang="en-GB" altLang="en-US" sz="2800" dirty="0">
                <a:latin typeface="Myriad Pro" pitchFamily="34" charset="0"/>
              </a:rPr>
              <a:t>Trafficked into the </a:t>
            </a:r>
            <a:r>
              <a:rPr lang="en-GB" altLang="en-US" sz="2800" dirty="0" smtClean="0">
                <a:latin typeface="Myriad Pro" pitchFamily="34" charset="0"/>
              </a:rPr>
              <a:t>UK</a:t>
            </a:r>
            <a:endParaRPr lang="en-GB" altLang="en-US" sz="2800" dirty="0">
              <a:latin typeface="Myriad Pro" pitchFamily="34" charset="0"/>
            </a:endParaRPr>
          </a:p>
        </p:txBody>
      </p:sp>
      <p:pic>
        <p:nvPicPr>
          <p:cNvPr id="6" name="Picture 5" descr="LSCB Logo Med 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265202"/>
            <a:ext cx="1943447" cy="566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24809" y="2564904"/>
            <a:ext cx="3355932" cy="2088232"/>
          </a:xfrm>
          <a:prstGeom prst="rect">
            <a:avLst/>
          </a:prstGeom>
        </p:spPr>
      </p:pic>
    </p:spTree>
    <p:extLst>
      <p:ext uri="{BB962C8B-B14F-4D97-AF65-F5344CB8AC3E}">
        <p14:creationId xmlns:p14="http://schemas.microsoft.com/office/powerpoint/2010/main" val="42115839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9058" name="Rectangle 2"/>
          <p:cNvSpPr>
            <a:spLocks noGrp="1" noChangeArrowheads="1"/>
          </p:cNvSpPr>
          <p:nvPr>
            <p:ph type="title"/>
          </p:nvPr>
        </p:nvSpPr>
        <p:spPr>
          <a:xfrm>
            <a:off x="683568" y="764704"/>
            <a:ext cx="7772400" cy="936104"/>
          </a:xfrm>
        </p:spPr>
        <p:txBody>
          <a:bodyPr/>
          <a:lstStyle/>
          <a:p>
            <a:pPr algn="ctr"/>
            <a:r>
              <a:rPr lang="en-GB" altLang="en-US" sz="4400" dirty="0">
                <a:solidFill>
                  <a:schemeClr val="accent1">
                    <a:lumMod val="75000"/>
                  </a:schemeClr>
                </a:solidFill>
                <a:latin typeface="Myriad Pro" pitchFamily="34" charset="0"/>
              </a:rPr>
              <a:t>Roles &amp; </a:t>
            </a:r>
            <a:r>
              <a:rPr lang="en-GB" altLang="en-US" sz="4400" dirty="0" smtClean="0">
                <a:solidFill>
                  <a:schemeClr val="accent1">
                    <a:lumMod val="75000"/>
                  </a:schemeClr>
                </a:solidFill>
                <a:latin typeface="Myriad Pro" pitchFamily="34" charset="0"/>
              </a:rPr>
              <a:t>Responsibilities</a:t>
            </a:r>
            <a:endParaRPr lang="en-GB" altLang="en-US" sz="4400" dirty="0">
              <a:solidFill>
                <a:schemeClr val="accent1">
                  <a:lumMod val="75000"/>
                </a:schemeClr>
              </a:solidFill>
              <a:latin typeface="Myriad Pro" pitchFamily="34" charset="0"/>
            </a:endParaRPr>
          </a:p>
        </p:txBody>
      </p:sp>
      <p:sp>
        <p:nvSpPr>
          <p:cNvPr id="1069059" name="Rectangle 3"/>
          <p:cNvSpPr>
            <a:spLocks noGrp="1" noChangeArrowheads="1"/>
          </p:cNvSpPr>
          <p:nvPr>
            <p:ph idx="1"/>
          </p:nvPr>
        </p:nvSpPr>
        <p:spPr>
          <a:xfrm>
            <a:off x="395288" y="1773238"/>
            <a:ext cx="8208962" cy="3527425"/>
          </a:xfrm>
        </p:spPr>
        <p:txBody>
          <a:bodyPr>
            <a:normAutofit/>
          </a:bodyPr>
          <a:lstStyle/>
          <a:p>
            <a:pPr>
              <a:buClr>
                <a:srgbClr val="003399"/>
              </a:buClr>
            </a:pPr>
            <a:r>
              <a:rPr lang="en-GB" altLang="en-US" sz="2800" dirty="0">
                <a:latin typeface="Myriad Pro" pitchFamily="34" charset="0"/>
              </a:rPr>
              <a:t>Those working with children and families play a key role in identifying privately fostered children</a:t>
            </a:r>
          </a:p>
          <a:p>
            <a:pPr>
              <a:buClr>
                <a:srgbClr val="003399"/>
              </a:buClr>
              <a:buFontTx/>
              <a:buNone/>
            </a:pPr>
            <a:endParaRPr lang="en-GB" altLang="en-US" sz="2800" dirty="0">
              <a:latin typeface="Myriad Pro" pitchFamily="34" charset="0"/>
            </a:endParaRPr>
          </a:p>
          <a:p>
            <a:pPr>
              <a:buClr>
                <a:srgbClr val="003399"/>
              </a:buClr>
            </a:pPr>
            <a:r>
              <a:rPr lang="en-GB" altLang="en-US" sz="2800" dirty="0">
                <a:latin typeface="Myriad Pro" pitchFamily="34" charset="0"/>
              </a:rPr>
              <a:t>It is the responsibility of everyone that works with children and families to make sure the Local Authority has been notified about any private fostering arrangement they are aware of.</a:t>
            </a:r>
          </a:p>
        </p:txBody>
      </p:sp>
      <p:pic>
        <p:nvPicPr>
          <p:cNvPr id="5" name="Picture 4" descr="LSCB Logo Med 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265202"/>
            <a:ext cx="1943447" cy="566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46402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69059">
                                            <p:txEl>
                                              <p:pRg st="2" end="2"/>
                                            </p:txEl>
                                          </p:spTgt>
                                        </p:tgtEl>
                                        <p:attrNameLst>
                                          <p:attrName>style.visibility</p:attrName>
                                        </p:attrNameLst>
                                      </p:cBhvr>
                                      <p:to>
                                        <p:strVal val="visible"/>
                                      </p:to>
                                    </p:set>
                                    <p:anim calcmode="lin" valueType="num">
                                      <p:cBhvr additive="base">
                                        <p:cTn id="7" dur="500" fill="hold"/>
                                        <p:tgtEl>
                                          <p:spTgt spid="1069059">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6905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8034" name="Rectangle 2"/>
          <p:cNvSpPr>
            <a:spLocks noGrp="1" noChangeArrowheads="1"/>
          </p:cNvSpPr>
          <p:nvPr>
            <p:ph type="title"/>
          </p:nvPr>
        </p:nvSpPr>
        <p:spPr>
          <a:xfrm>
            <a:off x="683568" y="1124744"/>
            <a:ext cx="7772400" cy="1143000"/>
          </a:xfrm>
        </p:spPr>
        <p:txBody>
          <a:bodyPr>
            <a:noAutofit/>
          </a:bodyPr>
          <a:lstStyle/>
          <a:p>
            <a:pPr algn="l"/>
            <a:r>
              <a:rPr lang="en-GB" altLang="en-US" sz="2400" dirty="0" smtClean="0">
                <a:solidFill>
                  <a:srgbClr val="003399"/>
                </a:solidFill>
                <a:latin typeface="Gill Sans MT" pitchFamily="34" charset="0"/>
              </a:rPr>
              <a:t>Under the Children Act 2004 and the Children (Private Arrangements for Fostering) Regulations 2005 Local Authorities are required to Local </a:t>
            </a:r>
            <a:r>
              <a:rPr lang="en-GB" altLang="en-US" sz="2400" dirty="0">
                <a:solidFill>
                  <a:srgbClr val="003399"/>
                </a:solidFill>
                <a:latin typeface="Gill Sans MT" pitchFamily="34" charset="0"/>
              </a:rPr>
              <a:t>authorities have a duty to:</a:t>
            </a:r>
          </a:p>
        </p:txBody>
      </p:sp>
      <p:sp>
        <p:nvSpPr>
          <p:cNvPr id="1068035" name="Rectangle 3"/>
          <p:cNvSpPr>
            <a:spLocks noGrp="1" noChangeArrowheads="1"/>
          </p:cNvSpPr>
          <p:nvPr>
            <p:ph idx="1"/>
          </p:nvPr>
        </p:nvSpPr>
        <p:spPr>
          <a:xfrm>
            <a:off x="539552" y="2420888"/>
            <a:ext cx="7772400" cy="4114800"/>
          </a:xfrm>
        </p:spPr>
        <p:txBody>
          <a:bodyPr/>
          <a:lstStyle/>
          <a:p>
            <a:pPr>
              <a:buClr>
                <a:srgbClr val="003399"/>
              </a:buClr>
              <a:buFont typeface="Wingdings" pitchFamily="2" charset="2"/>
              <a:buChar char="ü"/>
            </a:pPr>
            <a:r>
              <a:rPr lang="en-GB" altLang="en-US" sz="2800" dirty="0"/>
              <a:t>Raise awareness of the requirement to notify them of private fostering arrangements</a:t>
            </a:r>
          </a:p>
          <a:p>
            <a:pPr>
              <a:buClr>
                <a:srgbClr val="003399"/>
              </a:buClr>
              <a:buFont typeface="Wingdings" pitchFamily="2" charset="2"/>
              <a:buChar char="ü"/>
            </a:pPr>
            <a:endParaRPr lang="en-GB" altLang="en-US" sz="1600" dirty="0"/>
          </a:p>
          <a:p>
            <a:pPr>
              <a:buClr>
                <a:srgbClr val="003399"/>
              </a:buClr>
              <a:buFont typeface="Wingdings" pitchFamily="2" charset="2"/>
              <a:buChar char="ü"/>
            </a:pPr>
            <a:r>
              <a:rPr lang="en-GB" altLang="en-US" sz="2800" dirty="0"/>
              <a:t>Satisfy themselves that the welfare of the privately fostered child is being satisfactorily safeguarded and </a:t>
            </a:r>
            <a:r>
              <a:rPr lang="en-GB" altLang="en-US" sz="2800" dirty="0" smtClean="0"/>
              <a:t>promoted.  </a:t>
            </a:r>
            <a:endParaRPr lang="en-GB" altLang="en-US" sz="2800" dirty="0"/>
          </a:p>
          <a:p>
            <a:pPr>
              <a:buClr>
                <a:srgbClr val="003399"/>
              </a:buClr>
              <a:buFont typeface="Wingdings" pitchFamily="2" charset="2"/>
              <a:buChar char="ü"/>
            </a:pPr>
            <a:endParaRPr lang="en-GB" altLang="en-US" sz="1600" dirty="0"/>
          </a:p>
          <a:p>
            <a:pPr>
              <a:buClr>
                <a:srgbClr val="003399"/>
              </a:buClr>
              <a:buFont typeface="Wingdings" pitchFamily="2" charset="2"/>
              <a:buChar char="ü"/>
            </a:pPr>
            <a:r>
              <a:rPr lang="en-GB" altLang="en-US" sz="2800" dirty="0"/>
              <a:t>Advise and support children who are privately fostered, their parents and carers </a:t>
            </a:r>
          </a:p>
        </p:txBody>
      </p:sp>
      <p:pic>
        <p:nvPicPr>
          <p:cNvPr id="5" name="Picture 4" descr="LSCB Logo Med 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265202"/>
            <a:ext cx="1943447" cy="566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761914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974</TotalTime>
  <Words>707</Words>
  <Application>Microsoft Office PowerPoint</Application>
  <PresentationFormat>On-screen Show (4:3)</PresentationFormat>
  <Paragraphs>93</Paragraphs>
  <Slides>12</Slides>
  <Notes>10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Somebody else’s child</vt:lpstr>
      <vt:lpstr>            Learning Outcomes</vt:lpstr>
      <vt:lpstr>            What is Private Fostering?</vt:lpstr>
      <vt:lpstr>                Somebody Else’s Child</vt:lpstr>
      <vt:lpstr>       Decision Flowchart</vt:lpstr>
      <vt:lpstr>               Vulnerable Children</vt:lpstr>
      <vt:lpstr>Why might a child or young person become privately fostered?</vt:lpstr>
      <vt:lpstr>Roles &amp; Responsibilities</vt:lpstr>
      <vt:lpstr>Under the Children Act 2004 and the Children (Private Arrangements for Fostering) Regulations 2005 Local Authorities are required to Local authorities have a duty to:</vt:lpstr>
      <vt:lpstr>We all have a responsibility to safeguard</vt:lpstr>
      <vt:lpstr>What will Redbridge Children’s Services do?</vt:lpstr>
      <vt:lpstr>Who should be notified?</vt:lpstr>
    </vt:vector>
  </TitlesOfParts>
  <Company>London Borough of Redbridge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Somebody else’s child</dc:title>
  <dc:creator>Leticia Bondjanga</dc:creator>
  <cp:lastModifiedBy>Lesley Perry</cp:lastModifiedBy>
  <cp:revision>73</cp:revision>
  <cp:lastPrinted>2017-03-03T11:09:07Z</cp:lastPrinted>
  <dcterms:created xsi:type="dcterms:W3CDTF">2016-05-09T15:42:10Z</dcterms:created>
  <dcterms:modified xsi:type="dcterms:W3CDTF">2017-05-12T07:43:42Z</dcterms:modified>
</cp:coreProperties>
</file>