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60" r:id="rId3"/>
    <p:sldId id="257" r:id="rId4"/>
    <p:sldId id="259" r:id="rId5"/>
    <p:sldId id="271" r:id="rId6"/>
    <p:sldId id="258" r:id="rId7"/>
    <p:sldId id="262" r:id="rId8"/>
    <p:sldId id="272" r:id="rId9"/>
    <p:sldId id="269" r:id="rId10"/>
    <p:sldId id="263" r:id="rId11"/>
    <p:sldId id="267" r:id="rId12"/>
    <p:sldId id="264" r:id="rId13"/>
    <p:sldId id="268"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2ABE7E-0C1A-42F0-8431-031D2AFA783A}" type="datetimeFigureOut">
              <a:rPr lang="en-GB" smtClean="0"/>
              <a:t>01/11/16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78996F-7068-4EB1-9352-27B673B01AC9}" type="slidenum">
              <a:rPr lang="en-GB" smtClean="0"/>
              <a:t>‹#›</a:t>
            </a:fld>
            <a:endParaRPr lang="en-GB"/>
          </a:p>
        </p:txBody>
      </p:sp>
    </p:spTree>
    <p:extLst>
      <p:ext uri="{BB962C8B-B14F-4D97-AF65-F5344CB8AC3E}">
        <p14:creationId xmlns:p14="http://schemas.microsoft.com/office/powerpoint/2010/main" val="328689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F48F2A-BFAC-43A6-BB3D-65032C8D0D7E}" type="datetimeFigureOut">
              <a:rPr lang="en-GB" smtClean="0"/>
              <a:t>01/11/16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FAF6-D3F8-4746-9FE3-5BE946BFC7E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48F2A-BFAC-43A6-BB3D-65032C8D0D7E}" type="datetimeFigureOut">
              <a:rPr lang="en-GB" smtClean="0"/>
              <a:t>01/11/16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FAF6-D3F8-4746-9FE3-5BE946BFC7E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8F48F2A-BFAC-43A6-BB3D-65032C8D0D7E}" type="datetimeFigureOut">
              <a:rPr lang="en-GB" smtClean="0"/>
              <a:t>01/11/16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FAF6-D3F8-4746-9FE3-5BE946BFC7EB}"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48F2A-BFAC-43A6-BB3D-65032C8D0D7E}" type="datetimeFigureOut">
              <a:rPr lang="en-GB" smtClean="0"/>
              <a:t>01/11/16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FAF6-D3F8-4746-9FE3-5BE946BFC7EB}"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48F2A-BFAC-43A6-BB3D-65032C8D0D7E}" type="datetimeFigureOut">
              <a:rPr lang="en-GB" smtClean="0"/>
              <a:t>01/11/16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FAF6-D3F8-4746-9FE3-5BE946BFC7E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8F48F2A-BFAC-43A6-BB3D-65032C8D0D7E}" type="datetimeFigureOut">
              <a:rPr lang="en-GB" smtClean="0"/>
              <a:t>01/11/16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AFAF6-D3F8-4746-9FE3-5BE946BFC7EB}"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F48F2A-BFAC-43A6-BB3D-65032C8D0D7E}" type="datetimeFigureOut">
              <a:rPr lang="en-GB" smtClean="0"/>
              <a:t>01/11/16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FAFAF6-D3F8-4746-9FE3-5BE946BFC7E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F48F2A-BFAC-43A6-BB3D-65032C8D0D7E}" type="datetimeFigureOut">
              <a:rPr lang="en-GB" smtClean="0"/>
              <a:t>01/11/16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FAFAF6-D3F8-4746-9FE3-5BE946BFC7E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8F48F2A-BFAC-43A6-BB3D-65032C8D0D7E}" type="datetimeFigureOut">
              <a:rPr lang="en-GB" smtClean="0"/>
              <a:t>01/11/16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FAFAF6-D3F8-4746-9FE3-5BE946BFC7E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F48F2A-BFAC-43A6-BB3D-65032C8D0D7E}" type="datetimeFigureOut">
              <a:rPr lang="en-GB" smtClean="0"/>
              <a:t>01/11/16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AFAF6-D3F8-4746-9FE3-5BE946BFC7EB}"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48F2A-BFAC-43A6-BB3D-65032C8D0D7E}" type="datetimeFigureOut">
              <a:rPr lang="en-GB" smtClean="0"/>
              <a:t>01/11/16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AFAF6-D3F8-4746-9FE3-5BE946BFC7EB}"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8F48F2A-BFAC-43A6-BB3D-65032C8D0D7E}" type="datetimeFigureOut">
              <a:rPr lang="en-GB" smtClean="0"/>
              <a:t>01/11/16</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BFAFAF6-D3F8-4746-9FE3-5BE946BFC7EB}"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Tamara@humantraffickingfoundation.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32656"/>
            <a:ext cx="8229600" cy="2867744"/>
          </a:xfrm>
        </p:spPr>
        <p:txBody>
          <a:bodyPr>
            <a:normAutofit fontScale="90000"/>
          </a:bodyPr>
          <a:lstStyle/>
          <a:p>
            <a:r>
              <a:rPr lang="en-GB" b="1" dirty="0" smtClean="0">
                <a:solidFill>
                  <a:schemeClr val="tx2">
                    <a:lumMod val="10000"/>
                  </a:schemeClr>
                </a:solidFill>
              </a:rPr>
              <a:t/>
            </a:r>
            <a:br>
              <a:rPr lang="en-GB" b="1" dirty="0" smtClean="0">
                <a:solidFill>
                  <a:schemeClr val="tx2">
                    <a:lumMod val="10000"/>
                  </a:schemeClr>
                </a:solidFill>
              </a:rPr>
            </a:br>
            <a:r>
              <a:rPr lang="en-GB" b="1" dirty="0" smtClean="0">
                <a:solidFill>
                  <a:schemeClr val="tx2">
                    <a:lumMod val="10000"/>
                  </a:schemeClr>
                </a:solidFill>
              </a:rPr>
              <a:t/>
            </a:r>
            <a:br>
              <a:rPr lang="en-GB" b="1" dirty="0" smtClean="0">
                <a:solidFill>
                  <a:schemeClr val="tx2">
                    <a:lumMod val="10000"/>
                  </a:schemeClr>
                </a:solidFill>
              </a:rPr>
            </a:br>
            <a:r>
              <a:rPr lang="en-GB" dirty="0">
                <a:solidFill>
                  <a:schemeClr val="tx2">
                    <a:lumMod val="10000"/>
                  </a:schemeClr>
                </a:solidFill>
              </a:rPr>
              <a:t/>
            </a:r>
            <a:br>
              <a:rPr lang="en-GB" dirty="0">
                <a:solidFill>
                  <a:schemeClr val="tx2">
                    <a:lumMod val="10000"/>
                  </a:schemeClr>
                </a:solidFill>
              </a:rPr>
            </a:br>
            <a:r>
              <a:rPr lang="en-GB" b="1" dirty="0" smtClean="0">
                <a:solidFill>
                  <a:schemeClr val="tx2">
                    <a:lumMod val="10000"/>
                  </a:schemeClr>
                </a:solidFill>
              </a:rPr>
              <a:t>The </a:t>
            </a:r>
            <a:r>
              <a:rPr lang="en-GB" b="1" dirty="0">
                <a:solidFill>
                  <a:schemeClr val="tx2">
                    <a:lumMod val="10000"/>
                  </a:schemeClr>
                </a:solidFill>
              </a:rPr>
              <a:t>Human Trafficking Foundation</a:t>
            </a:r>
            <a:r>
              <a:rPr lang="en-GB" dirty="0"/>
              <a:t/>
            </a:r>
            <a:br>
              <a:rPr lang="en-GB" dirty="0"/>
            </a:br>
            <a:endParaRPr lang="en-GB" dirty="0"/>
          </a:p>
        </p:txBody>
      </p:sp>
      <p:sp>
        <p:nvSpPr>
          <p:cNvPr id="3" name="Subtitle 2"/>
          <p:cNvSpPr>
            <a:spLocks noGrp="1"/>
          </p:cNvSpPr>
          <p:nvPr>
            <p:ph type="subTitle" idx="1"/>
          </p:nvPr>
        </p:nvSpPr>
        <p:spPr/>
        <p:txBody>
          <a:bodyPr>
            <a:normAutofit lnSpcReduction="10000"/>
          </a:bodyPr>
          <a:lstStyle/>
          <a:p>
            <a:r>
              <a:rPr lang="en-GB" sz="2400" b="1" dirty="0" smtClean="0"/>
              <a:t>London Project to assist local authorities to fulfil their new statutory obligations around human trafficking</a:t>
            </a:r>
            <a:r>
              <a:rPr lang="en-GB" dirty="0" smtClean="0"/>
              <a:t/>
            </a:r>
            <a:br>
              <a:rPr lang="en-GB" dirty="0" smtClean="0"/>
            </a:br>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7504" y="5477459"/>
            <a:ext cx="2030095" cy="1365885"/>
          </a:xfrm>
          <a:prstGeom prst="rect">
            <a:avLst/>
          </a:prstGeom>
          <a:noFill/>
        </p:spPr>
      </p:pic>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16632"/>
            <a:ext cx="2030095" cy="1365885"/>
          </a:xfrm>
          <a:prstGeom prst="rect">
            <a:avLst/>
          </a:prstGeom>
          <a:noFill/>
        </p:spPr>
      </p:pic>
    </p:spTree>
    <p:extLst>
      <p:ext uri="{BB962C8B-B14F-4D97-AF65-F5344CB8AC3E}">
        <p14:creationId xmlns:p14="http://schemas.microsoft.com/office/powerpoint/2010/main" val="1341538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After adult victims </a:t>
            </a:r>
            <a:r>
              <a:rPr lang="en-GB" dirty="0"/>
              <a:t>of trafficking finish receiving the Government provided statutory “45 days” of care, there is very little or </a:t>
            </a:r>
            <a:r>
              <a:rPr lang="en-GB" dirty="0" smtClean="0"/>
              <a:t>often nothing in </a:t>
            </a:r>
            <a:r>
              <a:rPr lang="en-GB" dirty="0"/>
              <a:t>place in local authorities to provide any specialist support for victims of trafficking, even when they have recourse to public funds, and so many get lost in a tragic and repetitive cycle of exploitation. </a:t>
            </a:r>
          </a:p>
        </p:txBody>
      </p:sp>
      <p:sp>
        <p:nvSpPr>
          <p:cNvPr id="3" name="Title 2"/>
          <p:cNvSpPr>
            <a:spLocks noGrp="1"/>
          </p:cNvSpPr>
          <p:nvPr>
            <p:ph type="title"/>
          </p:nvPr>
        </p:nvSpPr>
        <p:spPr>
          <a:xfrm>
            <a:off x="457200" y="338328"/>
            <a:ext cx="8229600" cy="1650512"/>
          </a:xfrm>
        </p:spPr>
        <p:txBody>
          <a:bodyPr>
            <a:noAutofit/>
          </a:bodyPr>
          <a:lstStyle/>
          <a:p>
            <a:pPr lvl="0"/>
            <a:r>
              <a:rPr lang="en-GB" sz="3200" b="1" dirty="0" smtClean="0">
                <a:solidFill>
                  <a:srgbClr val="FF0000"/>
                </a:solidFill>
              </a:rPr>
              <a:t/>
            </a:r>
            <a:br>
              <a:rPr lang="en-GB" sz="3200" b="1" dirty="0" smtClean="0">
                <a:solidFill>
                  <a:srgbClr val="FF0000"/>
                </a:solidFill>
              </a:rPr>
            </a:br>
            <a:r>
              <a:rPr lang="en-GB" sz="4000" b="1" dirty="0" smtClean="0">
                <a:solidFill>
                  <a:srgbClr val="FF0000"/>
                </a:solidFill>
              </a:rPr>
              <a:t>Problem </a:t>
            </a:r>
            <a:r>
              <a:rPr lang="en-GB" sz="4000" b="1" dirty="0">
                <a:solidFill>
                  <a:srgbClr val="FF0000"/>
                </a:solidFill>
              </a:rPr>
              <a:t>2 – Lack of support when exiting Government safe houses :</a:t>
            </a:r>
            <a:r>
              <a:rPr lang="en-GB" sz="3200" b="1" dirty="0">
                <a:solidFill>
                  <a:srgbClr val="FF0000"/>
                </a:solidFill>
              </a:rPr>
              <a:t/>
            </a:r>
            <a:br>
              <a:rPr lang="en-GB" sz="3200" b="1" dirty="0">
                <a:solidFill>
                  <a:srgbClr val="FF0000"/>
                </a:solidFill>
              </a:rPr>
            </a:br>
            <a:endParaRPr lang="en-GB" sz="3200" b="1" dirty="0">
              <a:solidFill>
                <a:srgbClr val="FF0000"/>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113905" y="5461192"/>
            <a:ext cx="2030095" cy="1365885"/>
          </a:xfrm>
          <a:prstGeom prst="rect">
            <a:avLst/>
          </a:prstGeom>
          <a:noFill/>
        </p:spPr>
      </p:pic>
    </p:spTree>
    <p:extLst>
      <p:ext uri="{BB962C8B-B14F-4D97-AF65-F5344CB8AC3E}">
        <p14:creationId xmlns:p14="http://schemas.microsoft.com/office/powerpoint/2010/main" val="2130662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2348880"/>
            <a:ext cx="7408333" cy="3450696"/>
          </a:xfrm>
        </p:spPr>
        <p:txBody>
          <a:bodyPr>
            <a:normAutofit fontScale="62500" lnSpcReduction="20000"/>
          </a:bodyPr>
          <a:lstStyle/>
          <a:p>
            <a:pPr marL="0" indent="0">
              <a:buNone/>
            </a:pPr>
            <a:r>
              <a:rPr lang="en-GB" dirty="0"/>
              <a:t> </a:t>
            </a:r>
          </a:p>
          <a:p>
            <a:pPr marL="0" indent="0">
              <a:buNone/>
            </a:pPr>
            <a:r>
              <a:rPr lang="en-GB" i="1" dirty="0"/>
              <a:t>“My experience with clients who have been through the 45 days [Recovery </a:t>
            </a:r>
            <a:r>
              <a:rPr lang="en-GB" i="1" dirty="0" smtClean="0"/>
              <a:t>and</a:t>
            </a:r>
            <a:r>
              <a:rPr lang="en-GB" dirty="0"/>
              <a:t> </a:t>
            </a:r>
            <a:r>
              <a:rPr lang="en-GB" i="1" dirty="0" smtClean="0"/>
              <a:t>Reflection</a:t>
            </a:r>
            <a:r>
              <a:rPr lang="en-GB" i="1" dirty="0"/>
              <a:t>] period is that they end up on the streets again and they are so incredibly vulnerable because their wounds have been opened up, they have only had 45 days to deal with those wounds, and it’s not fair, but after 45 days they’re out… then in a blink of an eye it’s gone” </a:t>
            </a:r>
            <a:r>
              <a:rPr lang="en-GB" dirty="0"/>
              <a:t>Homeless NGO service provider</a:t>
            </a:r>
          </a:p>
          <a:p>
            <a:pPr marL="0" indent="0">
              <a:buNone/>
            </a:pPr>
            <a:r>
              <a:rPr lang="en-GB" dirty="0"/>
              <a:t> </a:t>
            </a:r>
            <a:endParaRPr lang="en-GB" dirty="0" smtClean="0"/>
          </a:p>
          <a:p>
            <a:pPr marL="0" indent="0">
              <a:buNone/>
            </a:pPr>
            <a:endParaRPr lang="en-GB" dirty="0"/>
          </a:p>
          <a:p>
            <a:pPr marL="0" indent="0">
              <a:buNone/>
            </a:pPr>
            <a:r>
              <a:rPr lang="en-GB" dirty="0" smtClean="0"/>
              <a:t>“</a:t>
            </a:r>
            <a:r>
              <a:rPr lang="en-GB" i="1" dirty="0"/>
              <a:t>When I moved out of the [Safe] house I went to a bed and breakfast and I got harassed by men, so another abuse again. I moved to North London, Hammersmith and Wembley, so I stayed in three bed and breakfast places. I was in that place for 6 months. The first one in North London, which had guys there, I was in for one month. The second one I stayed in for two days because the traffickers had taken me to that place before , and a girl who saw me, called me by my name, and I thought it was not safe for me so I asked to be moved. Now they moved me to West London </a:t>
            </a:r>
            <a:r>
              <a:rPr lang="en-GB" i="1" dirty="0" smtClean="0"/>
              <a:t>in </a:t>
            </a:r>
            <a:r>
              <a:rPr lang="en-GB" i="1" dirty="0"/>
              <a:t>a temporary accommodation. I have been there for seven months.” </a:t>
            </a:r>
            <a:r>
              <a:rPr lang="en-GB" dirty="0"/>
              <a:t>A human trafficking </a:t>
            </a:r>
            <a:r>
              <a:rPr lang="en-GB" dirty="0" smtClean="0"/>
              <a:t>victim</a:t>
            </a:r>
            <a:endParaRPr lang="en-GB" dirty="0"/>
          </a:p>
        </p:txBody>
      </p:sp>
      <p:sp>
        <p:nvSpPr>
          <p:cNvPr id="3" name="Title 2"/>
          <p:cNvSpPr>
            <a:spLocks noGrp="1"/>
          </p:cNvSpPr>
          <p:nvPr>
            <p:ph type="title"/>
          </p:nvPr>
        </p:nvSpPr>
        <p:spPr>
          <a:xfrm>
            <a:off x="457200" y="338328"/>
            <a:ext cx="8229600" cy="1650512"/>
          </a:xfrm>
        </p:spPr>
        <p:txBody>
          <a:bodyPr>
            <a:normAutofit/>
          </a:bodyPr>
          <a:lstStyle/>
          <a:p>
            <a:r>
              <a:rPr lang="en-GB" dirty="0" smtClean="0">
                <a:solidFill>
                  <a:schemeClr val="tx1">
                    <a:lumMod val="75000"/>
                    <a:lumOff val="25000"/>
                  </a:schemeClr>
                </a:solidFill>
              </a:rPr>
              <a:t>Quotes from Beyond the </a:t>
            </a:r>
            <a:r>
              <a:rPr lang="en-GB" dirty="0" err="1" smtClean="0">
                <a:solidFill>
                  <a:schemeClr val="tx1">
                    <a:lumMod val="75000"/>
                    <a:lumOff val="25000"/>
                  </a:schemeClr>
                </a:solidFill>
              </a:rPr>
              <a:t>Safehouse</a:t>
            </a:r>
            <a:r>
              <a:rPr lang="en-GB" dirty="0">
                <a:solidFill>
                  <a:schemeClr val="tx1">
                    <a:lumMod val="75000"/>
                    <a:lumOff val="25000"/>
                  </a:schemeClr>
                </a:solidFill>
              </a:rPr>
              <a:t> Report</a:t>
            </a:r>
            <a:br>
              <a:rPr lang="en-GB" dirty="0">
                <a:solidFill>
                  <a:schemeClr val="tx1">
                    <a:lumMod val="75000"/>
                    <a:lumOff val="25000"/>
                  </a:schemeClr>
                </a:solidFill>
              </a:rPr>
            </a:br>
            <a:r>
              <a:rPr lang="en-GB" sz="1200" dirty="0">
                <a:solidFill>
                  <a:schemeClr val="tx1">
                    <a:lumMod val="75000"/>
                    <a:lumOff val="25000"/>
                  </a:schemeClr>
                </a:solidFill>
              </a:rPr>
              <a:t>http://www.humantraffickingfoundation.org/sites/default/files/Life%20Beyond%20the%20Safe%20House_0.pdf </a:t>
            </a:r>
          </a:p>
        </p:txBody>
      </p:sp>
    </p:spTree>
    <p:extLst>
      <p:ext uri="{BB962C8B-B14F-4D97-AF65-F5344CB8AC3E}">
        <p14:creationId xmlns:p14="http://schemas.microsoft.com/office/powerpoint/2010/main" val="1833116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Problem 3 – Inadequate services for child victims of trafficking :</a:t>
            </a:r>
          </a:p>
        </p:txBody>
      </p:sp>
      <p:sp>
        <p:nvSpPr>
          <p:cNvPr id="3" name="Content Placeholder 2"/>
          <p:cNvSpPr>
            <a:spLocks noGrp="1"/>
          </p:cNvSpPr>
          <p:nvPr>
            <p:ph sz="quarter" idx="13"/>
          </p:nvPr>
        </p:nvSpPr>
        <p:spPr/>
        <p:txBody>
          <a:bodyPr>
            <a:normAutofit fontScale="85000" lnSpcReduction="10000"/>
          </a:bodyPr>
          <a:lstStyle/>
          <a:p>
            <a:pPr marL="0" indent="0">
              <a:buNone/>
            </a:pPr>
            <a:r>
              <a:rPr lang="en-GB" sz="2100" dirty="0"/>
              <a:t>While adult victims of trafficking receive specialist trafficking support for a minimum 45 days, children who are accommodated and looked after under the Children’s Act (2004) usually receive no specialist services</a:t>
            </a:r>
            <a:r>
              <a:rPr lang="en-GB" sz="2100" dirty="0" smtClean="0"/>
              <a:t>.</a:t>
            </a:r>
          </a:p>
          <a:p>
            <a:pPr marL="0" indent="0">
              <a:buNone/>
            </a:pPr>
            <a:endParaRPr lang="en-GB" sz="2100" dirty="0"/>
          </a:p>
          <a:p>
            <a:pPr marL="0" indent="0">
              <a:buNone/>
            </a:pPr>
            <a:r>
              <a:rPr lang="en-GB" sz="2100" dirty="0"/>
              <a:t>As a result, many vulnerable children may go into inappropriate care placements or accommodation. This can result in them being at risk of exploitation, in for example criminal activities.</a:t>
            </a:r>
          </a:p>
          <a:p>
            <a:pPr marL="0" indent="0">
              <a:buNone/>
            </a:pPr>
            <a:endParaRPr lang="en-GB" sz="2200" dirty="0"/>
          </a:p>
        </p:txBody>
      </p:sp>
      <p:sp>
        <p:nvSpPr>
          <p:cNvPr id="4" name="Content Placeholder 3"/>
          <p:cNvSpPr>
            <a:spLocks noGrp="1"/>
          </p:cNvSpPr>
          <p:nvPr>
            <p:ph sz="quarter" idx="14"/>
          </p:nvPr>
        </p:nvSpPr>
        <p:spPr/>
        <p:txBody>
          <a:bodyPr>
            <a:normAutofit fontScale="77500" lnSpcReduction="20000"/>
          </a:bodyPr>
          <a:lstStyle/>
          <a:p>
            <a:pPr marL="0" indent="0">
              <a:buNone/>
            </a:pPr>
            <a:r>
              <a:rPr lang="en-GB" dirty="0" smtClean="0"/>
              <a:t> </a:t>
            </a:r>
            <a:r>
              <a:rPr lang="en-GB" sz="2300" dirty="0" smtClean="0"/>
              <a:t>There </a:t>
            </a:r>
            <a:r>
              <a:rPr lang="en-GB" sz="2300" dirty="0"/>
              <a:t>is also increasing evidence that children are continuing to go missing, with inadequate monitoring structures in place. </a:t>
            </a:r>
            <a:endParaRPr lang="en-GB" sz="2300" dirty="0" smtClean="0"/>
          </a:p>
          <a:p>
            <a:pPr marL="0" indent="0">
              <a:buNone/>
            </a:pPr>
            <a:endParaRPr lang="en-GB" sz="2300" dirty="0" smtClean="0"/>
          </a:p>
          <a:p>
            <a:pPr marL="0" indent="0">
              <a:buNone/>
            </a:pPr>
            <a:r>
              <a:rPr lang="en-GB" sz="2300" dirty="0" smtClean="0"/>
              <a:t>But good practice exists. For example, a “‘Talk </a:t>
            </a:r>
            <a:r>
              <a:rPr lang="en-GB" sz="2300" dirty="0"/>
              <a:t>Don’t Walk’ project in Cheshire which “interviewed children and young adults who had run away from home led to a reduction in the numbers going missing between 2004 and 2007 by 72% and saved approximately £</a:t>
            </a:r>
            <a:r>
              <a:rPr lang="en-GB" sz="2300" dirty="0" smtClean="0"/>
              <a:t>3.2m.”</a:t>
            </a:r>
            <a:endParaRPr lang="en-GB" sz="2300" dirty="0"/>
          </a:p>
          <a:p>
            <a:pPr marL="0" indent="0">
              <a:buNone/>
            </a:pPr>
            <a:endParaRPr lang="en-GB"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580261"/>
            <a:ext cx="2030095" cy="1365885"/>
          </a:xfrm>
          <a:prstGeom prst="rect">
            <a:avLst/>
          </a:prstGeom>
          <a:noFill/>
        </p:spPr>
      </p:pic>
    </p:spTree>
    <p:extLst>
      <p:ext uri="{BB962C8B-B14F-4D97-AF65-F5344CB8AC3E}">
        <p14:creationId xmlns:p14="http://schemas.microsoft.com/office/powerpoint/2010/main" val="3996495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GB" i="1" dirty="0" smtClean="0"/>
              <a:t>When  </a:t>
            </a:r>
            <a:r>
              <a:rPr lang="en-GB" i="1" dirty="0" err="1"/>
              <a:t>Quan</a:t>
            </a:r>
            <a:r>
              <a:rPr lang="en-GB" i="1" dirty="0"/>
              <a:t> was found he told officials he was 15, but they did not believe him, marking his age down as 19 instead. That meant </a:t>
            </a:r>
            <a:r>
              <a:rPr lang="en-GB" i="1" dirty="0" err="1"/>
              <a:t>Quan</a:t>
            </a:r>
            <a:r>
              <a:rPr lang="en-GB" i="1" dirty="0"/>
              <a:t> was sent directly to an adult immigration centre. There, charity workers noted he man seemed far too young to be in the centre. They called in lawyers who argued he should have a proper age assessment by social services, which should take place outside the repressive confines of the detention </a:t>
            </a:r>
            <a:r>
              <a:rPr lang="en-GB" i="1" dirty="0" smtClean="0"/>
              <a:t>centre.</a:t>
            </a:r>
            <a:endParaRPr lang="en-GB" dirty="0"/>
          </a:p>
          <a:p>
            <a:pPr marL="0" indent="0">
              <a:buNone/>
            </a:pPr>
            <a:endParaRPr lang="en-GB" i="1" dirty="0"/>
          </a:p>
          <a:p>
            <a:pPr marL="0" indent="0">
              <a:buNone/>
            </a:pPr>
            <a:r>
              <a:rPr lang="en-GB" i="1" dirty="0" smtClean="0"/>
              <a:t>But </a:t>
            </a:r>
            <a:r>
              <a:rPr lang="en-GB" i="1" dirty="0" err="1"/>
              <a:t>Quan</a:t>
            </a:r>
            <a:r>
              <a:rPr lang="en-GB" i="1" dirty="0"/>
              <a:t> was afraid. He told his lawyers he was terrified that if he was released his traffickers would get to him. So they scrambled to find secure accommodation and begged immigration officials not to release him until they </a:t>
            </a:r>
            <a:r>
              <a:rPr lang="en-GB" i="1" dirty="0" smtClean="0"/>
              <a:t>had.</a:t>
            </a:r>
            <a:endParaRPr lang="en-GB" dirty="0"/>
          </a:p>
          <a:p>
            <a:pPr marL="0" indent="0">
              <a:buNone/>
            </a:pPr>
            <a:endParaRPr lang="en-GB" i="1" dirty="0"/>
          </a:p>
          <a:p>
            <a:pPr marL="0" indent="0">
              <a:buNone/>
            </a:pPr>
            <a:r>
              <a:rPr lang="en-GB" i="1" dirty="0" smtClean="0"/>
              <a:t>But </a:t>
            </a:r>
            <a:r>
              <a:rPr lang="en-GB" i="1" dirty="0"/>
              <a:t>quietly, late on a Friday evening, </a:t>
            </a:r>
            <a:r>
              <a:rPr lang="en-GB" i="1" dirty="0" err="1"/>
              <a:t>Quan</a:t>
            </a:r>
            <a:r>
              <a:rPr lang="en-GB" i="1" dirty="0"/>
              <a:t> was released with just the address of a community centre in south London written a slip of paper. Workers there say he arrived but disappeared soon afterwards. He has not been heard of since. It took the police a month to collect CCTV footage, and only then did they see </a:t>
            </a:r>
            <a:r>
              <a:rPr lang="en-GB" i="1" dirty="0" err="1"/>
              <a:t>Quan</a:t>
            </a:r>
            <a:r>
              <a:rPr lang="en-GB" i="1" dirty="0"/>
              <a:t> boarding a train, possibly with someone else. It is feared that he, like so many other Vietnamese young people, has been picked up by traffickers</a:t>
            </a:r>
            <a:r>
              <a:rPr lang="en-GB" i="1" dirty="0" smtClean="0"/>
              <a:t>.</a:t>
            </a:r>
            <a:endParaRPr lang="en-GB" dirty="0"/>
          </a:p>
          <a:p>
            <a:pPr marL="0" indent="0">
              <a:buNone/>
            </a:pPr>
            <a:endParaRPr lang="en-GB" dirty="0"/>
          </a:p>
        </p:txBody>
      </p:sp>
      <p:sp>
        <p:nvSpPr>
          <p:cNvPr id="3" name="Title 2"/>
          <p:cNvSpPr>
            <a:spLocks noGrp="1"/>
          </p:cNvSpPr>
          <p:nvPr>
            <p:ph type="title"/>
          </p:nvPr>
        </p:nvSpPr>
        <p:spPr/>
        <p:txBody>
          <a:bodyPr/>
          <a:lstStyle/>
          <a:p>
            <a:r>
              <a:rPr lang="en-GB" b="1" dirty="0" smtClean="0">
                <a:solidFill>
                  <a:schemeClr val="tx1">
                    <a:lumMod val="75000"/>
                    <a:lumOff val="25000"/>
                  </a:schemeClr>
                </a:solidFill>
              </a:rPr>
              <a:t>The story of </a:t>
            </a:r>
            <a:r>
              <a:rPr lang="en-GB" b="1" dirty="0" err="1" smtClean="0">
                <a:solidFill>
                  <a:schemeClr val="tx1">
                    <a:lumMod val="75000"/>
                    <a:lumOff val="25000"/>
                  </a:schemeClr>
                </a:solidFill>
              </a:rPr>
              <a:t>Quan</a:t>
            </a:r>
            <a:r>
              <a:rPr lang="en-GB" b="1" dirty="0" smtClean="0">
                <a:solidFill>
                  <a:schemeClr val="tx1">
                    <a:lumMod val="75000"/>
                    <a:lumOff val="25000"/>
                  </a:schemeClr>
                </a:solidFill>
              </a:rPr>
              <a:t> </a:t>
            </a:r>
            <a:endParaRPr lang="en-GB" b="1" dirty="0">
              <a:solidFill>
                <a:schemeClr val="tx1">
                  <a:lumMod val="75000"/>
                  <a:lumOff val="25000"/>
                </a:schemeClr>
              </a:solidFill>
            </a:endParaRPr>
          </a:p>
        </p:txBody>
      </p:sp>
    </p:spTree>
    <p:extLst>
      <p:ext uri="{BB962C8B-B14F-4D97-AF65-F5344CB8AC3E}">
        <p14:creationId xmlns:p14="http://schemas.microsoft.com/office/powerpoint/2010/main" val="605256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
            </a:r>
            <a:br>
              <a:rPr lang="en-GB" b="1" dirty="0" smtClean="0">
                <a:solidFill>
                  <a:srgbClr val="FF0000"/>
                </a:solidFill>
              </a:rPr>
            </a:br>
            <a:r>
              <a:rPr lang="en-GB" b="1" dirty="0" smtClean="0">
                <a:solidFill>
                  <a:srgbClr val="FF0000"/>
                </a:solidFill>
              </a:rPr>
              <a:t>Overall </a:t>
            </a:r>
            <a:r>
              <a:rPr lang="en-GB" b="1" dirty="0">
                <a:solidFill>
                  <a:srgbClr val="FF0000"/>
                </a:solidFill>
              </a:rPr>
              <a:t>objectives</a:t>
            </a:r>
            <a:r>
              <a:rPr lang="en-GB" dirty="0"/>
              <a:t/>
            </a:r>
            <a:br>
              <a:rPr lang="en-GB" dirty="0"/>
            </a:br>
            <a:endParaRPr lang="en-GB" dirty="0"/>
          </a:p>
        </p:txBody>
      </p:sp>
      <p:sp>
        <p:nvSpPr>
          <p:cNvPr id="3" name="Content Placeholder 2"/>
          <p:cNvSpPr>
            <a:spLocks noGrp="1"/>
          </p:cNvSpPr>
          <p:nvPr>
            <p:ph sz="quarter" idx="13"/>
          </p:nvPr>
        </p:nvSpPr>
        <p:spPr/>
        <p:txBody>
          <a:bodyPr>
            <a:normAutofit fontScale="70000" lnSpcReduction="20000"/>
          </a:bodyPr>
          <a:lstStyle/>
          <a:p>
            <a:pPr marL="0" indent="0">
              <a:buNone/>
            </a:pPr>
            <a:r>
              <a:rPr lang="en-GB" dirty="0"/>
              <a:t> </a:t>
            </a:r>
          </a:p>
          <a:p>
            <a:r>
              <a:rPr lang="en-GB" dirty="0" smtClean="0"/>
              <a:t>Working </a:t>
            </a:r>
            <a:r>
              <a:rPr lang="en-GB" dirty="0"/>
              <a:t>with your departments to identify where gaps exist </a:t>
            </a:r>
          </a:p>
          <a:p>
            <a:r>
              <a:rPr lang="en-GB" dirty="0" smtClean="0"/>
              <a:t>Spread </a:t>
            </a:r>
            <a:r>
              <a:rPr lang="en-GB" dirty="0"/>
              <a:t>knowledge of best practice and assist in drafting protocols and pathways</a:t>
            </a:r>
          </a:p>
          <a:p>
            <a:r>
              <a:rPr lang="en-GB" dirty="0" smtClean="0"/>
              <a:t>Ensure </a:t>
            </a:r>
            <a:r>
              <a:rPr lang="en-GB" dirty="0"/>
              <a:t>local authorities comply with their new statutory duties under the Modern Slavery Act and Care Act</a:t>
            </a:r>
          </a:p>
          <a:p>
            <a:r>
              <a:rPr lang="en-GB" dirty="0" smtClean="0"/>
              <a:t>Improve </a:t>
            </a:r>
            <a:r>
              <a:rPr lang="en-GB" dirty="0"/>
              <a:t>the capabilities of local authority staff to recognise  victims and so increase the number  </a:t>
            </a:r>
            <a:r>
              <a:rPr lang="en-GB" dirty="0" smtClean="0"/>
              <a:t>identified</a:t>
            </a:r>
            <a:endParaRPr lang="en-GB" dirty="0"/>
          </a:p>
          <a:p>
            <a:endParaRPr lang="en-GB" dirty="0"/>
          </a:p>
        </p:txBody>
      </p:sp>
      <p:sp>
        <p:nvSpPr>
          <p:cNvPr id="4" name="Content Placeholder 3"/>
          <p:cNvSpPr>
            <a:spLocks noGrp="1"/>
          </p:cNvSpPr>
          <p:nvPr>
            <p:ph sz="quarter" idx="14"/>
          </p:nvPr>
        </p:nvSpPr>
        <p:spPr/>
        <p:txBody>
          <a:bodyPr>
            <a:normAutofit fontScale="70000" lnSpcReduction="20000"/>
          </a:bodyPr>
          <a:lstStyle/>
          <a:p>
            <a:pPr marL="0" indent="0">
              <a:buNone/>
            </a:pPr>
            <a:endParaRPr lang="en-GB" dirty="0" smtClean="0"/>
          </a:p>
          <a:p>
            <a:r>
              <a:rPr lang="en-GB" dirty="0" smtClean="0"/>
              <a:t> </a:t>
            </a:r>
            <a:r>
              <a:rPr lang="en-GB" dirty="0"/>
              <a:t>Prevent victims in your borough from being re-trafficked by helping you to provide suitable support to children, and adults after they leave a safe house.  </a:t>
            </a:r>
          </a:p>
          <a:p>
            <a:r>
              <a:rPr lang="en-GB" dirty="0" smtClean="0"/>
              <a:t>Increase</a:t>
            </a:r>
            <a:r>
              <a:rPr lang="en-GB" dirty="0"/>
              <a:t>  the intelligence local authorities receive on trafficking</a:t>
            </a:r>
          </a:p>
          <a:p>
            <a:r>
              <a:rPr lang="en-GB" dirty="0" smtClean="0"/>
              <a:t>Increase </a:t>
            </a:r>
            <a:r>
              <a:rPr lang="en-GB" dirty="0"/>
              <a:t>multiagency work in local authorities and other statutory authorities, such as with the NHS, NGOs, and hard to reach diaspora communities, and assist in creating pan-London partnerships </a:t>
            </a:r>
          </a:p>
          <a:p>
            <a:pPr marL="0" indent="0">
              <a:buNone/>
            </a:pPr>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80528" y="-171400"/>
            <a:ext cx="2030095" cy="1365885"/>
          </a:xfrm>
          <a:prstGeom prst="rect">
            <a:avLst/>
          </a:prstGeom>
          <a:noFill/>
        </p:spPr>
      </p:pic>
    </p:spTree>
    <p:extLst>
      <p:ext uri="{BB962C8B-B14F-4D97-AF65-F5344CB8AC3E}">
        <p14:creationId xmlns:p14="http://schemas.microsoft.com/office/powerpoint/2010/main" val="2835044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1512168"/>
          </a:xfrm>
        </p:spPr>
        <p:txBody>
          <a:bodyPr>
            <a:normAutofit fontScale="90000"/>
          </a:bodyPr>
          <a:lstStyle/>
          <a:p>
            <a:r>
              <a:rPr lang="en-GB" b="1" dirty="0" smtClean="0">
                <a:solidFill>
                  <a:srgbClr val="FF0000"/>
                </a:solidFill>
              </a:rPr>
              <a:t>CONTACT DETAILS</a:t>
            </a:r>
            <a:br>
              <a:rPr lang="en-GB" b="1" dirty="0" smtClean="0">
                <a:solidFill>
                  <a:srgbClr val="FF0000"/>
                </a:solidFill>
              </a:rPr>
            </a:br>
            <a:r>
              <a:rPr lang="en-GB" sz="2000" b="1" dirty="0" smtClean="0">
                <a:solidFill>
                  <a:schemeClr val="tx1"/>
                </a:solidFill>
              </a:rPr>
              <a:t>We would welcome working with your Council to help you better protect victims of human trafficking in your borough and to help you ensure your staff adhere to their new statutory duties</a:t>
            </a:r>
            <a:endParaRPr lang="en-GB" sz="2000" b="1" dirty="0">
              <a:solidFill>
                <a:schemeClr val="tx1"/>
              </a:solidFill>
            </a:endParaRPr>
          </a:p>
        </p:txBody>
      </p:sp>
      <p:sp>
        <p:nvSpPr>
          <p:cNvPr id="3" name="Subtitle 2"/>
          <p:cNvSpPr>
            <a:spLocks noGrp="1"/>
          </p:cNvSpPr>
          <p:nvPr>
            <p:ph type="subTitle" idx="1"/>
          </p:nvPr>
        </p:nvSpPr>
        <p:spPr/>
        <p:txBody>
          <a:bodyPr>
            <a:normAutofit lnSpcReduction="10000"/>
          </a:bodyPr>
          <a:lstStyle/>
          <a:p>
            <a:r>
              <a:rPr lang="en-GB" b="1" dirty="0" smtClean="0">
                <a:solidFill>
                  <a:schemeClr val="tx1"/>
                </a:solidFill>
              </a:rPr>
              <a:t>Tamara Barnett</a:t>
            </a:r>
          </a:p>
          <a:p>
            <a:r>
              <a:rPr lang="en-GB" b="1" dirty="0" smtClean="0">
                <a:solidFill>
                  <a:schemeClr val="tx1"/>
                </a:solidFill>
                <a:hlinkClick r:id="rId2"/>
              </a:rPr>
              <a:t>Tamara@humantraffickingfoundation.org</a:t>
            </a:r>
            <a:endParaRPr lang="en-GB" b="1" dirty="0" smtClean="0">
              <a:solidFill>
                <a:schemeClr val="tx1"/>
              </a:solidFill>
            </a:endParaRPr>
          </a:p>
          <a:p>
            <a:r>
              <a:rPr lang="en-GB" b="1" dirty="0" smtClean="0">
                <a:solidFill>
                  <a:schemeClr val="tx1"/>
                </a:solidFill>
              </a:rPr>
              <a:t>020 3773 2040</a:t>
            </a:r>
          </a:p>
          <a:p>
            <a:r>
              <a:rPr lang="en-GB" b="1" dirty="0">
                <a:solidFill>
                  <a:schemeClr val="tx1"/>
                </a:solidFill>
              </a:rPr>
              <a:t>http://www.humantraffickingfoundation.org/</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308304" y="-243408"/>
            <a:ext cx="2030095" cy="1365885"/>
          </a:xfrm>
          <a:prstGeom prst="rect">
            <a:avLst/>
          </a:prstGeom>
          <a:noFill/>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3209" y="5461191"/>
            <a:ext cx="2030095" cy="1365885"/>
          </a:xfrm>
          <a:prstGeom prst="rect">
            <a:avLst/>
          </a:prstGeom>
          <a:noFill/>
        </p:spPr>
      </p:pic>
    </p:spTree>
    <p:extLst>
      <p:ext uri="{BB962C8B-B14F-4D97-AF65-F5344CB8AC3E}">
        <p14:creationId xmlns:p14="http://schemas.microsoft.com/office/powerpoint/2010/main" val="910161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FF0000"/>
                </a:solidFill>
              </a:rPr>
              <a:t>London falling behind</a:t>
            </a:r>
            <a:r>
              <a:rPr lang="en-GB" dirty="0"/>
              <a:t/>
            </a:r>
            <a:br>
              <a:rPr lang="en-GB" dirty="0"/>
            </a:br>
            <a:endParaRPr lang="en-GB" dirty="0"/>
          </a:p>
        </p:txBody>
      </p:sp>
      <p:sp>
        <p:nvSpPr>
          <p:cNvPr id="3" name="Subtitle 2"/>
          <p:cNvSpPr>
            <a:spLocks noGrp="1"/>
          </p:cNvSpPr>
          <p:nvPr>
            <p:ph type="subTitle" idx="1"/>
          </p:nvPr>
        </p:nvSpPr>
        <p:spPr>
          <a:xfrm>
            <a:off x="1403648" y="3068960"/>
            <a:ext cx="6400800" cy="1888233"/>
          </a:xfrm>
        </p:spPr>
        <p:txBody>
          <a:bodyPr>
            <a:normAutofit fontScale="70000" lnSpcReduction="20000"/>
          </a:bodyPr>
          <a:lstStyle/>
          <a:p>
            <a:r>
              <a:rPr lang="en-GB" dirty="0"/>
              <a:t> </a:t>
            </a:r>
          </a:p>
          <a:p>
            <a:r>
              <a:rPr lang="en-GB" sz="2300" dirty="0">
                <a:solidFill>
                  <a:schemeClr val="tx1"/>
                </a:solidFill>
              </a:rPr>
              <a:t>London initially led the way in the field of </a:t>
            </a:r>
            <a:r>
              <a:rPr lang="en-GB" sz="2300" dirty="0" smtClean="0">
                <a:solidFill>
                  <a:schemeClr val="tx1"/>
                </a:solidFill>
              </a:rPr>
              <a:t>fighting human trafficking</a:t>
            </a:r>
            <a:r>
              <a:rPr lang="en-GB" sz="2300" dirty="0">
                <a:solidFill>
                  <a:schemeClr val="tx1"/>
                </a:solidFill>
              </a:rPr>
              <a:t>, but we are now some way behind many other regions of the </a:t>
            </a:r>
            <a:r>
              <a:rPr lang="en-GB" sz="2300" dirty="0" smtClean="0">
                <a:solidFill>
                  <a:schemeClr val="tx1"/>
                </a:solidFill>
              </a:rPr>
              <a:t>UK. For </a:t>
            </a:r>
            <a:r>
              <a:rPr lang="en-GB" sz="2300" dirty="0">
                <a:solidFill>
                  <a:schemeClr val="tx1"/>
                </a:solidFill>
              </a:rPr>
              <a:t>example, in </a:t>
            </a:r>
            <a:r>
              <a:rPr lang="en-GB" sz="2300" dirty="0" smtClean="0">
                <a:solidFill>
                  <a:schemeClr val="tx1"/>
                </a:solidFill>
              </a:rPr>
              <a:t>areas such </a:t>
            </a:r>
            <a:r>
              <a:rPr lang="en-GB" sz="2300" dirty="0">
                <a:solidFill>
                  <a:schemeClr val="tx1"/>
                </a:solidFill>
              </a:rPr>
              <a:t>as  Wales, Sheffield, Manchester, Northern Ireland and the West Midlands, </a:t>
            </a:r>
            <a:r>
              <a:rPr lang="en-GB" sz="2300" dirty="0" smtClean="0">
                <a:solidFill>
                  <a:schemeClr val="tx1"/>
                </a:solidFill>
              </a:rPr>
              <a:t>are leading the way towards providing post-safe </a:t>
            </a:r>
            <a:r>
              <a:rPr lang="en-GB" sz="2300" dirty="0">
                <a:solidFill>
                  <a:schemeClr val="tx1"/>
                </a:solidFill>
              </a:rPr>
              <a:t>house </a:t>
            </a:r>
            <a:r>
              <a:rPr lang="en-GB" sz="2300" dirty="0" smtClean="0">
                <a:solidFill>
                  <a:schemeClr val="tx1"/>
                </a:solidFill>
              </a:rPr>
              <a:t>support (that is, support for victims provided after the statutory Home Office funded 45 days); </a:t>
            </a:r>
            <a:r>
              <a:rPr lang="en-GB" sz="2300" dirty="0">
                <a:solidFill>
                  <a:schemeClr val="tx1"/>
                </a:solidFill>
              </a:rPr>
              <a:t>and multiagency partnerships between the police and local authorities and others have been set up to fight </a:t>
            </a:r>
            <a:r>
              <a:rPr lang="en-GB" sz="2300" dirty="0" smtClean="0">
                <a:solidFill>
                  <a:schemeClr val="tx1"/>
                </a:solidFill>
              </a:rPr>
              <a:t>modern day slavery.</a:t>
            </a:r>
            <a:endParaRPr lang="en-GB" sz="2300" dirty="0">
              <a:solidFill>
                <a:schemeClr val="tx1"/>
              </a:solidFill>
            </a:endParaRP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99592" y="5263528"/>
            <a:ext cx="2030095" cy="1365885"/>
          </a:xfrm>
          <a:prstGeom prst="rect">
            <a:avLst/>
          </a:prstGeom>
          <a:noFill/>
        </p:spPr>
      </p:pic>
    </p:spTree>
    <p:extLst>
      <p:ext uri="{BB962C8B-B14F-4D97-AF65-F5344CB8AC3E}">
        <p14:creationId xmlns:p14="http://schemas.microsoft.com/office/powerpoint/2010/main" val="137077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t> </a:t>
            </a:r>
            <a:endParaRPr lang="en-GB" dirty="0"/>
          </a:p>
          <a:p>
            <a:pPr marL="0" indent="0">
              <a:buNone/>
            </a:pPr>
            <a:r>
              <a:rPr lang="en-GB" dirty="0"/>
              <a:t>The Foundation is leading a two-year project to engage statutory authorities in London with the plight of victims of human trafficking, in light of the new Modern Slavery Act and Care Act, both of which have given local authorities new statutory responsibilities in this area.   </a:t>
            </a:r>
          </a:p>
          <a:p>
            <a:endParaRPr lang="en-GB" dirty="0"/>
          </a:p>
        </p:txBody>
      </p:sp>
      <p:sp>
        <p:nvSpPr>
          <p:cNvPr id="2" name="Title 1"/>
          <p:cNvSpPr>
            <a:spLocks noGrp="1"/>
          </p:cNvSpPr>
          <p:nvPr>
            <p:ph type="title"/>
          </p:nvPr>
        </p:nvSpPr>
        <p:spPr/>
        <p:txBody>
          <a:bodyPr>
            <a:normAutofit/>
          </a:bodyPr>
          <a:lstStyle/>
          <a:p>
            <a:r>
              <a:rPr lang="en-GB" dirty="0">
                <a:solidFill>
                  <a:srgbClr val="FF0000"/>
                </a:solidFill>
              </a:rPr>
              <a:t>New </a:t>
            </a:r>
            <a:r>
              <a:rPr lang="en-GB" dirty="0" smtClean="0">
                <a:solidFill>
                  <a:srgbClr val="FF0000"/>
                </a:solidFill>
              </a:rPr>
              <a:t>Statutory Responsibilities</a:t>
            </a:r>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065682" y="5373216"/>
            <a:ext cx="2030095" cy="1365885"/>
          </a:xfrm>
          <a:prstGeom prst="rect">
            <a:avLst/>
          </a:prstGeom>
          <a:noFill/>
        </p:spPr>
      </p:pic>
    </p:spTree>
    <p:extLst>
      <p:ext uri="{BB962C8B-B14F-4D97-AF65-F5344CB8AC3E}">
        <p14:creationId xmlns:p14="http://schemas.microsoft.com/office/powerpoint/2010/main" val="714056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07935" y="3068960"/>
            <a:ext cx="3352800" cy="3384376"/>
          </a:xfrm>
        </p:spPr>
        <p:txBody>
          <a:bodyPr>
            <a:normAutofit lnSpcReduction="10000"/>
          </a:bodyPr>
          <a:lstStyle/>
          <a:p>
            <a:r>
              <a:rPr lang="en-GB" sz="1700" dirty="0"/>
              <a:t>Our Chair, Anthony Steen CBE, was formerly the Home Secretary’s Special Envoy on Human Trafficking during the passage of the Modern Slavery </a:t>
            </a:r>
            <a:r>
              <a:rPr lang="en-GB" sz="1700" dirty="0" smtClean="0"/>
              <a:t>Bill. Our Trustees include Vernon </a:t>
            </a:r>
            <a:r>
              <a:rPr lang="en-GB" sz="1700" dirty="0" err="1" smtClean="0"/>
              <a:t>Coaker</a:t>
            </a:r>
            <a:r>
              <a:rPr lang="en-GB" sz="1700" dirty="0" smtClean="0"/>
              <a:t> MP and Baroness Butler </a:t>
            </a:r>
            <a:r>
              <a:rPr lang="en-GB" sz="1700" dirty="0" err="1" smtClean="0"/>
              <a:t>Sloss</a:t>
            </a:r>
            <a:r>
              <a:rPr lang="en-GB" sz="1700" dirty="0" smtClean="0"/>
              <a:t>.</a:t>
            </a:r>
          </a:p>
          <a:p>
            <a:r>
              <a:rPr lang="en-GB" sz="1700" dirty="0" smtClean="0"/>
              <a:t>The </a:t>
            </a:r>
            <a:r>
              <a:rPr lang="en-GB" sz="1700" dirty="0"/>
              <a:t>Foundation has worked closely with statutory authorities for many years and understands the challenges local authorities face </a:t>
            </a:r>
            <a:endParaRPr lang="en-GB" sz="1700" dirty="0" smtClean="0"/>
          </a:p>
          <a:p>
            <a:endParaRPr lang="en-GB" sz="2000" dirty="0"/>
          </a:p>
        </p:txBody>
      </p:sp>
      <p:sp>
        <p:nvSpPr>
          <p:cNvPr id="2" name="Title 1"/>
          <p:cNvSpPr>
            <a:spLocks noGrp="1"/>
          </p:cNvSpPr>
          <p:nvPr>
            <p:ph type="title"/>
          </p:nvPr>
        </p:nvSpPr>
        <p:spPr>
          <a:xfrm>
            <a:off x="539552" y="1988840"/>
            <a:ext cx="3008313" cy="1162050"/>
          </a:xfrm>
        </p:spPr>
        <p:txBody>
          <a:bodyPr>
            <a:normAutofit fontScale="90000"/>
          </a:bodyPr>
          <a:lstStyle/>
          <a:p>
            <a:r>
              <a:rPr lang="en-GB" sz="2800" b="1" dirty="0" smtClean="0">
                <a:solidFill>
                  <a:schemeClr val="accent6">
                    <a:lumMod val="50000"/>
                  </a:schemeClr>
                </a:solidFill>
              </a:rPr>
              <a:t/>
            </a:r>
            <a:br>
              <a:rPr lang="en-GB" sz="2800" b="1" dirty="0" smtClean="0">
                <a:solidFill>
                  <a:schemeClr val="accent6">
                    <a:lumMod val="50000"/>
                  </a:schemeClr>
                </a:solidFill>
              </a:rPr>
            </a:br>
            <a:r>
              <a:rPr lang="en-GB" sz="2800" b="1" dirty="0">
                <a:solidFill>
                  <a:schemeClr val="accent6">
                    <a:lumMod val="50000"/>
                  </a:schemeClr>
                </a:solidFill>
              </a:rPr>
              <a:t/>
            </a:r>
            <a:br>
              <a:rPr lang="en-GB" sz="2800" b="1" dirty="0">
                <a:solidFill>
                  <a:schemeClr val="accent6">
                    <a:lumMod val="50000"/>
                  </a:schemeClr>
                </a:solidFill>
              </a:rPr>
            </a:br>
            <a:r>
              <a:rPr lang="en-GB" sz="2800" b="1" dirty="0" smtClean="0">
                <a:solidFill>
                  <a:schemeClr val="accent6">
                    <a:lumMod val="50000"/>
                  </a:schemeClr>
                </a:solidFill>
              </a:rPr>
              <a:t/>
            </a:r>
            <a:br>
              <a:rPr lang="en-GB" sz="2800" b="1" dirty="0" smtClean="0">
                <a:solidFill>
                  <a:schemeClr val="accent6">
                    <a:lumMod val="50000"/>
                  </a:schemeClr>
                </a:solidFill>
              </a:rPr>
            </a:br>
            <a:r>
              <a:rPr lang="en-GB" sz="2800" b="1" dirty="0" smtClean="0">
                <a:solidFill>
                  <a:schemeClr val="accent6">
                    <a:lumMod val="50000"/>
                  </a:schemeClr>
                </a:solidFill>
              </a:rPr>
              <a:t/>
            </a:r>
            <a:br>
              <a:rPr lang="en-GB" sz="2800" b="1" dirty="0" smtClean="0">
                <a:solidFill>
                  <a:schemeClr val="accent6">
                    <a:lumMod val="50000"/>
                  </a:schemeClr>
                </a:solidFill>
              </a:rPr>
            </a:br>
            <a:r>
              <a:rPr lang="en-GB" sz="2800" b="1" dirty="0" smtClean="0">
                <a:solidFill>
                  <a:schemeClr val="accent6">
                    <a:lumMod val="50000"/>
                  </a:schemeClr>
                </a:solidFill>
              </a:rPr>
              <a:t>The Human Trafficking Foundation</a:t>
            </a:r>
            <a:r>
              <a:rPr lang="en-GB" b="1" dirty="0" smtClean="0">
                <a:solidFill>
                  <a:schemeClr val="accent6">
                    <a:lumMod val="50000"/>
                  </a:schemeClr>
                </a:solidFill>
              </a:rPr>
              <a:t/>
            </a:r>
            <a:br>
              <a:rPr lang="en-GB" b="1" dirty="0" smtClean="0">
                <a:solidFill>
                  <a:schemeClr val="accent6">
                    <a:lumMod val="50000"/>
                  </a:schemeClr>
                </a:solidFill>
              </a:rPr>
            </a:br>
            <a:endParaRPr lang="en-GB" b="1" dirty="0">
              <a:solidFill>
                <a:schemeClr val="accent6">
                  <a:lumMod val="50000"/>
                </a:schemeClr>
              </a:solidFill>
            </a:endParaRPr>
          </a:p>
        </p:txBody>
      </p:sp>
      <p:sp>
        <p:nvSpPr>
          <p:cNvPr id="4" name="Content Placeholder 3"/>
          <p:cNvSpPr>
            <a:spLocks noGrp="1"/>
          </p:cNvSpPr>
          <p:nvPr>
            <p:ph idx="1"/>
          </p:nvPr>
        </p:nvSpPr>
        <p:spPr>
          <a:xfrm>
            <a:off x="4651962" y="1828800"/>
            <a:ext cx="3904076" cy="4480520"/>
          </a:xfrm>
        </p:spPr>
        <p:txBody>
          <a:bodyPr>
            <a:normAutofit fontScale="70000" lnSpcReduction="20000"/>
          </a:bodyPr>
          <a:lstStyle/>
          <a:p>
            <a:r>
              <a:rPr lang="en-GB" sz="2400" dirty="0"/>
              <a:t>The Human Trafficking Foundation is the secretariat for the APPG on human trafficking.</a:t>
            </a:r>
          </a:p>
          <a:p>
            <a:endParaRPr lang="en-GB" sz="2400" dirty="0" smtClean="0"/>
          </a:p>
          <a:p>
            <a:r>
              <a:rPr lang="en-GB" sz="2400" dirty="0" smtClean="0"/>
              <a:t>We </a:t>
            </a:r>
            <a:r>
              <a:rPr lang="en-GB" sz="2400" dirty="0"/>
              <a:t>also lead </a:t>
            </a:r>
            <a:r>
              <a:rPr lang="en-GB" sz="2400" dirty="0" smtClean="0"/>
              <a:t>a national </a:t>
            </a:r>
            <a:r>
              <a:rPr lang="en-GB" sz="2400" b="1" dirty="0"/>
              <a:t>Human Trafficking </a:t>
            </a:r>
            <a:r>
              <a:rPr lang="en-GB" sz="2400" b="1" dirty="0" smtClean="0"/>
              <a:t>Forum</a:t>
            </a:r>
            <a:r>
              <a:rPr lang="en-GB" sz="2400" dirty="0" smtClean="0"/>
              <a:t>, which convenes in London, </a:t>
            </a:r>
            <a:r>
              <a:rPr lang="en-GB" sz="2400" dirty="0"/>
              <a:t>with 500 members, including NGOs, police and local authorities.  We meet quarterly with approximately 90 stakeholders in </a:t>
            </a:r>
            <a:r>
              <a:rPr lang="en-GB" sz="2400" dirty="0" smtClean="0"/>
              <a:t>attendance at each event.</a:t>
            </a:r>
            <a:endParaRPr lang="en-GB" sz="2400" dirty="0"/>
          </a:p>
          <a:p>
            <a:endParaRPr lang="en-GB" sz="2400" dirty="0" smtClean="0"/>
          </a:p>
          <a:p>
            <a:r>
              <a:rPr lang="en-GB" sz="2400" dirty="0" smtClean="0"/>
              <a:t>We </a:t>
            </a:r>
            <a:r>
              <a:rPr lang="en-GB" sz="2400" dirty="0"/>
              <a:t>have also just set up a </a:t>
            </a:r>
            <a:r>
              <a:rPr lang="en-GB" sz="2400" b="1" dirty="0"/>
              <a:t>London Working Group </a:t>
            </a:r>
            <a:r>
              <a:rPr lang="en-GB" sz="2400" dirty="0"/>
              <a:t>with 40 members, including NGOs, the Met Police’s SCO7 anti-trafficking unit and expert lawyers. </a:t>
            </a:r>
          </a:p>
          <a:p>
            <a:endParaRPr lang="en-GB" dirty="0" smtClean="0"/>
          </a:p>
          <a:p>
            <a:r>
              <a:rPr lang="en-GB" sz="1700" dirty="0" smtClean="0"/>
              <a:t>. </a:t>
            </a:r>
            <a:endParaRPr lang="en-GB" sz="1700" dirty="0"/>
          </a:p>
          <a:p>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8520" y="-171400"/>
            <a:ext cx="2030095" cy="1365885"/>
          </a:xfrm>
          <a:prstGeom prst="rect">
            <a:avLst/>
          </a:prstGeom>
          <a:noFill/>
        </p:spPr>
      </p:pic>
    </p:spTree>
    <p:extLst>
      <p:ext uri="{BB962C8B-B14F-4D97-AF65-F5344CB8AC3E}">
        <p14:creationId xmlns:p14="http://schemas.microsoft.com/office/powerpoint/2010/main" val="1349449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London Project to assist local authorities </a:t>
            </a:r>
            <a:endParaRPr lang="en-GB" dirty="0">
              <a:solidFill>
                <a:srgbClr val="FF0000"/>
              </a:solidFill>
            </a:endParaRPr>
          </a:p>
        </p:txBody>
      </p:sp>
      <p:sp>
        <p:nvSpPr>
          <p:cNvPr id="3" name="Content Placeholder 2"/>
          <p:cNvSpPr>
            <a:spLocks noGrp="1"/>
          </p:cNvSpPr>
          <p:nvPr>
            <p:ph sz="quarter" idx="13"/>
          </p:nvPr>
        </p:nvSpPr>
        <p:spPr/>
        <p:txBody>
          <a:bodyPr>
            <a:normAutofit/>
          </a:bodyPr>
          <a:lstStyle/>
          <a:p>
            <a:r>
              <a:rPr lang="en-GB" dirty="0"/>
              <a:t>When resources are strained, local authorities need solutions for how to maximise their effectiveness and achieve more with  the same or even less resource. </a:t>
            </a:r>
          </a:p>
        </p:txBody>
      </p:sp>
      <p:sp>
        <p:nvSpPr>
          <p:cNvPr id="4" name="Content Placeholder 3"/>
          <p:cNvSpPr>
            <a:spLocks noGrp="1"/>
          </p:cNvSpPr>
          <p:nvPr>
            <p:ph sz="quarter" idx="14"/>
          </p:nvPr>
        </p:nvSpPr>
        <p:spPr/>
        <p:txBody>
          <a:bodyPr/>
          <a:lstStyle/>
          <a:p>
            <a:r>
              <a:rPr lang="en-GB" dirty="0" smtClean="0"/>
              <a:t>The Human Trafficking Foundation is therefore running a free project to </a:t>
            </a:r>
            <a:r>
              <a:rPr lang="en-GB" dirty="0"/>
              <a:t>work with local authorities in London and NGOs to carry out this work. </a:t>
            </a:r>
          </a:p>
          <a:p>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804248" y="5449101"/>
            <a:ext cx="2030095" cy="1365885"/>
          </a:xfrm>
          <a:prstGeom prst="rect">
            <a:avLst/>
          </a:prstGeom>
          <a:noFill/>
        </p:spPr>
      </p:pic>
    </p:spTree>
    <p:extLst>
      <p:ext uri="{BB962C8B-B14F-4D97-AF65-F5344CB8AC3E}">
        <p14:creationId xmlns:p14="http://schemas.microsoft.com/office/powerpoint/2010/main" val="1476487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en-GB" sz="2800" dirty="0" smtClean="0">
                <a:solidFill>
                  <a:srgbClr val="FF0000"/>
                </a:solidFill>
                <a:effectLst/>
              </a:rPr>
              <a:t>Help </a:t>
            </a:r>
            <a:r>
              <a:rPr lang="en-GB" sz="2800" dirty="0">
                <a:solidFill>
                  <a:srgbClr val="FF0000"/>
                </a:solidFill>
                <a:effectLst/>
              </a:rPr>
              <a:t>protect </a:t>
            </a:r>
            <a:r>
              <a:rPr lang="en-GB" sz="2800" dirty="0" smtClean="0">
                <a:solidFill>
                  <a:srgbClr val="FF0000"/>
                </a:solidFill>
                <a:effectLst/>
              </a:rPr>
              <a:t>your council from </a:t>
            </a:r>
            <a:r>
              <a:rPr lang="en-GB" sz="2800" dirty="0">
                <a:solidFill>
                  <a:srgbClr val="FF0000"/>
                </a:solidFill>
                <a:effectLst/>
              </a:rPr>
              <a:t>Judicial Review and ensure </a:t>
            </a:r>
            <a:r>
              <a:rPr lang="en-GB" sz="2800" dirty="0" smtClean="0">
                <a:solidFill>
                  <a:srgbClr val="FF0000"/>
                </a:solidFill>
                <a:effectLst/>
              </a:rPr>
              <a:t>vulnerable people are protected</a:t>
            </a:r>
            <a:endParaRPr lang="en-GB" sz="2800" dirty="0">
              <a:solidFill>
                <a:srgbClr val="FF0000"/>
              </a:solidFill>
            </a:endParaRPr>
          </a:p>
        </p:txBody>
      </p:sp>
      <p:sp>
        <p:nvSpPr>
          <p:cNvPr id="3" name="Content Placeholder 2"/>
          <p:cNvSpPr>
            <a:spLocks noGrp="1"/>
          </p:cNvSpPr>
          <p:nvPr>
            <p:ph sz="quarter" idx="13"/>
          </p:nvPr>
        </p:nvSpPr>
        <p:spPr>
          <a:xfrm>
            <a:off x="683568" y="2033862"/>
            <a:ext cx="3822192" cy="3447288"/>
          </a:xfrm>
        </p:spPr>
        <p:txBody>
          <a:bodyPr>
            <a:normAutofit/>
          </a:bodyPr>
          <a:lstStyle/>
          <a:p>
            <a:endParaRPr lang="en-GB" dirty="0" smtClean="0"/>
          </a:p>
          <a:p>
            <a:pPr marL="0" indent="0">
              <a:buNone/>
            </a:pPr>
            <a:r>
              <a:rPr lang="en-GB" dirty="0" smtClean="0"/>
              <a:t>Councils </a:t>
            </a:r>
            <a:r>
              <a:rPr lang="en-GB" dirty="0"/>
              <a:t>are struggling with </a:t>
            </a:r>
            <a:r>
              <a:rPr lang="en-GB" dirty="0" smtClean="0"/>
              <a:t>the </a:t>
            </a:r>
            <a:r>
              <a:rPr lang="en-GB" dirty="0"/>
              <a:t>new </a:t>
            </a:r>
            <a:r>
              <a:rPr lang="en-GB" dirty="0" smtClean="0"/>
              <a:t>responsibilities under these Acts </a:t>
            </a:r>
            <a:r>
              <a:rPr lang="en-GB" dirty="0"/>
              <a:t>and already a number of expensive judicial reviews against councils are underway. </a:t>
            </a:r>
          </a:p>
        </p:txBody>
      </p:sp>
      <p:sp>
        <p:nvSpPr>
          <p:cNvPr id="4" name="Content Placeholder 3"/>
          <p:cNvSpPr>
            <a:spLocks noGrp="1"/>
          </p:cNvSpPr>
          <p:nvPr>
            <p:ph sz="quarter" idx="14"/>
          </p:nvPr>
        </p:nvSpPr>
        <p:spPr/>
        <p:txBody>
          <a:bodyPr>
            <a:normAutofit/>
          </a:bodyPr>
          <a:lstStyle/>
          <a:p>
            <a:endParaRPr lang="en-GB" dirty="0" smtClean="0"/>
          </a:p>
          <a:p>
            <a:pPr marL="0" indent="0">
              <a:lnSpc>
                <a:spcPct val="120000"/>
              </a:lnSpc>
              <a:spcBef>
                <a:spcPts val="567"/>
              </a:spcBef>
              <a:buNone/>
            </a:pPr>
            <a:r>
              <a:rPr lang="en-GB" sz="1400" dirty="0">
                <a:latin typeface="+mj-lt"/>
                <a:cs typeface="AngsanaUPC" panose="02020603050405020304" pitchFamily="18" charset="-34"/>
              </a:rPr>
              <a:t>Our project aims to assist authorities to </a:t>
            </a:r>
            <a:r>
              <a:rPr lang="en-GB" sz="1400" dirty="0" smtClean="0">
                <a:latin typeface="+mj-lt"/>
                <a:cs typeface="AngsanaUPC" panose="02020603050405020304" pitchFamily="18" charset="-34"/>
              </a:rPr>
              <a:t>work towards correctly fulfilling </a:t>
            </a:r>
            <a:r>
              <a:rPr lang="en-GB" sz="1400" dirty="0">
                <a:latin typeface="+mj-lt"/>
                <a:cs typeface="AngsanaUPC" panose="02020603050405020304" pitchFamily="18" charset="-34"/>
              </a:rPr>
              <a:t>their obligations in accordance with these Acts and other related legislation, by creating ways for your council to be as effective as possible, within its resources’ constraints, in supporting victims of trafficking. </a:t>
            </a:r>
          </a:p>
          <a:p>
            <a:endParaRPr lang="en-GB"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372200" y="5467794"/>
            <a:ext cx="2030095" cy="1365885"/>
          </a:xfrm>
          <a:prstGeom prst="rect">
            <a:avLst/>
          </a:prstGeom>
          <a:noFill/>
        </p:spPr>
      </p:pic>
    </p:spTree>
    <p:extLst>
      <p:ext uri="{BB962C8B-B14F-4D97-AF65-F5344CB8AC3E}">
        <p14:creationId xmlns:p14="http://schemas.microsoft.com/office/powerpoint/2010/main" val="3254693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a:solidFill>
                  <a:srgbClr val="FF0000"/>
                </a:solidFill>
              </a:rPr>
              <a:t>Problem 1 – Identification: </a:t>
            </a:r>
          </a:p>
        </p:txBody>
      </p:sp>
      <p:sp>
        <p:nvSpPr>
          <p:cNvPr id="3" name="Content Placeholder 2"/>
          <p:cNvSpPr>
            <a:spLocks noGrp="1"/>
          </p:cNvSpPr>
          <p:nvPr>
            <p:ph sz="quarter" idx="13"/>
          </p:nvPr>
        </p:nvSpPr>
        <p:spPr/>
        <p:txBody>
          <a:bodyPr>
            <a:normAutofit fontScale="85000" lnSpcReduction="20000"/>
          </a:bodyPr>
          <a:lstStyle/>
          <a:p>
            <a:pPr marL="0" lvl="0" indent="0">
              <a:buNone/>
            </a:pPr>
            <a:r>
              <a:rPr lang="en-GB" b="1" dirty="0"/>
              <a:t>There is </a:t>
            </a:r>
            <a:r>
              <a:rPr lang="en-GB" b="1" dirty="0" smtClean="0"/>
              <a:t>considerable  evidence that </a:t>
            </a:r>
            <a:r>
              <a:rPr lang="en-GB" b="1" dirty="0"/>
              <a:t>London is a hub for human trafficking and slavery in the UK – a truly heinous crime involving some of the most vulnerable people in our city -  and yet many staff in statutory authorities, from social workers to housing officers, struggle to identify many cases, even though there is now a </a:t>
            </a:r>
            <a:r>
              <a:rPr lang="en-GB" b="1" dirty="0">
                <a:solidFill>
                  <a:srgbClr val="FFC000"/>
                </a:solidFill>
              </a:rPr>
              <a:t>statutory duty to notify </a:t>
            </a:r>
            <a:r>
              <a:rPr lang="en-GB" b="1" dirty="0"/>
              <a:t>the Home Office about potential victims.</a:t>
            </a:r>
            <a:r>
              <a:rPr lang="en-GB" dirty="0" smtClean="0"/>
              <a:t> </a:t>
            </a:r>
            <a:endParaRPr lang="en-GB" dirty="0"/>
          </a:p>
          <a:p>
            <a:endParaRPr lang="en-GB" dirty="0"/>
          </a:p>
        </p:txBody>
      </p:sp>
      <p:sp>
        <p:nvSpPr>
          <p:cNvPr id="4" name="Content Placeholder 3"/>
          <p:cNvSpPr>
            <a:spLocks noGrp="1"/>
          </p:cNvSpPr>
          <p:nvPr>
            <p:ph sz="quarter" idx="14"/>
          </p:nvPr>
        </p:nvSpPr>
        <p:spPr>
          <a:xfrm>
            <a:off x="4645152" y="2679192"/>
            <a:ext cx="3822192" cy="2333984"/>
          </a:xfrm>
        </p:spPr>
        <p:txBody>
          <a:bodyPr>
            <a:normAutofit fontScale="92500" lnSpcReduction="20000"/>
          </a:bodyPr>
          <a:lstStyle/>
          <a:p>
            <a:pPr marL="0" indent="0">
              <a:buNone/>
            </a:pPr>
            <a:r>
              <a:rPr lang="en-GB" sz="2000" b="1" dirty="0"/>
              <a:t>Hence large numbers of cases in London, from slavery in brothels, homes and hotels, to cases similar to the Rochdale case of trafficked children, or the Connors case of trafficked homeless men, carry on under the authorities’ jurisdiction, in places such as children’s homes and licensed businesses.</a:t>
            </a:r>
            <a:endParaRPr lang="en-GB" sz="2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7161431" y="5480218"/>
            <a:ext cx="2030095" cy="1365885"/>
          </a:xfrm>
          <a:prstGeom prst="rect">
            <a:avLst/>
          </a:prstGeom>
          <a:noFill/>
        </p:spPr>
      </p:pic>
    </p:spTree>
    <p:extLst>
      <p:ext uri="{BB962C8B-B14F-4D97-AF65-F5344CB8AC3E}">
        <p14:creationId xmlns:p14="http://schemas.microsoft.com/office/powerpoint/2010/main" val="1847647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solidFill>
                  <a:srgbClr val="FF0000"/>
                </a:solidFill>
              </a:rPr>
              <a:t>NCA Data </a:t>
            </a:r>
            <a:br>
              <a:rPr lang="en-GB" dirty="0" smtClean="0">
                <a:solidFill>
                  <a:srgbClr val="FF0000"/>
                </a:solidFill>
              </a:rPr>
            </a:br>
            <a:r>
              <a:rPr lang="en-GB" dirty="0" smtClean="0">
                <a:solidFill>
                  <a:schemeClr val="accent4">
                    <a:lumMod val="50000"/>
                  </a:schemeClr>
                </a:solidFill>
              </a:rPr>
              <a:t>Not always what you expect</a:t>
            </a:r>
            <a:endParaRPr lang="en-GB" dirty="0">
              <a:solidFill>
                <a:schemeClr val="accent4">
                  <a:lumMod val="50000"/>
                </a:schemeClr>
              </a:solidFill>
            </a:endParaRPr>
          </a:p>
        </p:txBody>
      </p:sp>
      <p:sp>
        <p:nvSpPr>
          <p:cNvPr id="6" name="Text Placeholder 5"/>
          <p:cNvSpPr>
            <a:spLocks noGrp="1"/>
          </p:cNvSpPr>
          <p:nvPr>
            <p:ph type="body" idx="1"/>
          </p:nvPr>
        </p:nvSpPr>
        <p:spPr/>
        <p:txBody>
          <a:bodyPr>
            <a:normAutofit/>
          </a:bodyPr>
          <a:lstStyle/>
          <a:p>
            <a:r>
              <a:rPr lang="en-GB" i="1" dirty="0" smtClean="0">
                <a:solidFill>
                  <a:schemeClr val="tx1">
                    <a:lumMod val="85000"/>
                    <a:lumOff val="15000"/>
                  </a:schemeClr>
                </a:solidFill>
              </a:rPr>
              <a:t>“All victims are migrants...”</a:t>
            </a:r>
            <a:endParaRPr lang="en-GB" i="1" dirty="0">
              <a:solidFill>
                <a:schemeClr val="tx1">
                  <a:lumMod val="85000"/>
                  <a:lumOff val="15000"/>
                </a:schemeClr>
              </a:solidFill>
            </a:endParaRPr>
          </a:p>
        </p:txBody>
      </p:sp>
      <p:sp>
        <p:nvSpPr>
          <p:cNvPr id="7" name="Content Placeholder 6"/>
          <p:cNvSpPr>
            <a:spLocks noGrp="1"/>
          </p:cNvSpPr>
          <p:nvPr>
            <p:ph sz="half" idx="2"/>
          </p:nvPr>
        </p:nvSpPr>
        <p:spPr/>
        <p:txBody>
          <a:bodyPr>
            <a:normAutofit fontScale="62500" lnSpcReduction="20000"/>
          </a:bodyPr>
          <a:lstStyle/>
          <a:p>
            <a:r>
              <a:rPr lang="en-GB" dirty="0" smtClean="0"/>
              <a:t>The 3,266 victims rescued by our authorities arrived from </a:t>
            </a:r>
            <a:r>
              <a:rPr lang="en-GB" b="1" dirty="0" smtClean="0"/>
              <a:t>102 countries</a:t>
            </a:r>
            <a:r>
              <a:rPr lang="en-GB" dirty="0" smtClean="0"/>
              <a:t>. </a:t>
            </a:r>
          </a:p>
          <a:p>
            <a:pPr marL="0" indent="0">
              <a:buNone/>
            </a:pPr>
            <a:r>
              <a:rPr lang="en-GB" dirty="0" smtClean="0"/>
              <a:t>But …</a:t>
            </a:r>
          </a:p>
          <a:p>
            <a:r>
              <a:rPr lang="en-GB" dirty="0" smtClean="0"/>
              <a:t>In London  in 2014 the </a:t>
            </a:r>
            <a:r>
              <a:rPr lang="en-GB" b="1" dirty="0" smtClean="0"/>
              <a:t>fourth largest victim group came from the UK</a:t>
            </a:r>
          </a:p>
          <a:p>
            <a:endParaRPr lang="en-GB" b="1" dirty="0"/>
          </a:p>
          <a:p>
            <a:pPr marL="0" indent="0">
              <a:buNone/>
            </a:pPr>
            <a:r>
              <a:rPr lang="en-GB" i="1" dirty="0" smtClean="0">
                <a:solidFill>
                  <a:schemeClr val="tx1">
                    <a:lumMod val="85000"/>
                    <a:lumOff val="15000"/>
                  </a:schemeClr>
                </a:solidFill>
              </a:rPr>
              <a:t>   “</a:t>
            </a:r>
            <a:r>
              <a:rPr lang="en-GB" sz="3400" i="1" dirty="0">
                <a:solidFill>
                  <a:schemeClr val="tx1">
                    <a:lumMod val="85000"/>
                    <a:lumOff val="15000"/>
                  </a:schemeClr>
                </a:solidFill>
              </a:rPr>
              <a:t>All victims are </a:t>
            </a:r>
            <a:r>
              <a:rPr lang="en-GB" sz="3400" i="1" dirty="0" smtClean="0">
                <a:solidFill>
                  <a:schemeClr val="tx1">
                    <a:lumMod val="85000"/>
                    <a:lumOff val="15000"/>
                  </a:schemeClr>
                </a:solidFill>
              </a:rPr>
              <a:t>hidden...”</a:t>
            </a:r>
          </a:p>
          <a:p>
            <a:endParaRPr lang="en-GB" i="1" dirty="0" smtClean="0">
              <a:solidFill>
                <a:schemeClr val="tx1">
                  <a:lumMod val="85000"/>
                  <a:lumOff val="15000"/>
                </a:schemeClr>
              </a:solidFill>
            </a:endParaRPr>
          </a:p>
          <a:p>
            <a:r>
              <a:rPr lang="en-GB" dirty="0"/>
              <a:t>“One leading anti-trafficking NGO told me you could find girls who had run away from home being exploited in areas of London, and gave an example of a specific park </a:t>
            </a:r>
            <a:r>
              <a:rPr lang="en-GB" dirty="0" smtClean="0"/>
              <a:t>… where </a:t>
            </a:r>
            <a:r>
              <a:rPr lang="en-GB" dirty="0"/>
              <a:t>this took place</a:t>
            </a:r>
            <a:r>
              <a:rPr lang="en-GB" dirty="0" smtClean="0"/>
              <a:t>.” Shadow City </a:t>
            </a:r>
            <a:endParaRPr lang="en-GB" dirty="0"/>
          </a:p>
          <a:p>
            <a:endParaRPr lang="en-GB" i="1" dirty="0">
              <a:solidFill>
                <a:schemeClr val="tx1">
                  <a:lumMod val="85000"/>
                  <a:lumOff val="15000"/>
                </a:schemeClr>
              </a:solidFill>
            </a:endParaRPr>
          </a:p>
          <a:p>
            <a:endParaRPr lang="en-GB" b="1" dirty="0"/>
          </a:p>
        </p:txBody>
      </p:sp>
      <p:sp>
        <p:nvSpPr>
          <p:cNvPr id="8" name="Text Placeholder 7"/>
          <p:cNvSpPr>
            <a:spLocks noGrp="1"/>
          </p:cNvSpPr>
          <p:nvPr>
            <p:ph type="body" sz="quarter" idx="3"/>
          </p:nvPr>
        </p:nvSpPr>
        <p:spPr/>
        <p:txBody>
          <a:bodyPr/>
          <a:lstStyle/>
          <a:p>
            <a:r>
              <a:rPr lang="en-GB" i="1" dirty="0" smtClean="0">
                <a:solidFill>
                  <a:schemeClr val="tx1">
                    <a:lumMod val="85000"/>
                    <a:lumOff val="15000"/>
                  </a:schemeClr>
                </a:solidFill>
              </a:rPr>
              <a:t>“All victims are women…”</a:t>
            </a:r>
            <a:endParaRPr lang="en-GB" i="1" dirty="0">
              <a:solidFill>
                <a:schemeClr val="tx1">
                  <a:lumMod val="85000"/>
                  <a:lumOff val="15000"/>
                </a:schemeClr>
              </a:solidFill>
            </a:endParaRPr>
          </a:p>
        </p:txBody>
      </p:sp>
      <p:sp>
        <p:nvSpPr>
          <p:cNvPr id="9" name="Content Placeholder 8"/>
          <p:cNvSpPr>
            <a:spLocks noGrp="1"/>
          </p:cNvSpPr>
          <p:nvPr>
            <p:ph sz="quarter" idx="4"/>
          </p:nvPr>
        </p:nvSpPr>
        <p:spPr/>
        <p:txBody>
          <a:bodyPr>
            <a:normAutofit/>
          </a:bodyPr>
          <a:lstStyle/>
          <a:p>
            <a:r>
              <a:rPr lang="en-GB" sz="1300" dirty="0" smtClean="0"/>
              <a:t>O </a:t>
            </a:r>
            <a:r>
              <a:rPr lang="en-GB" sz="1300" dirty="0"/>
              <a:t>f the 3,266 victims found last year, 53% female and 46% male</a:t>
            </a:r>
            <a:r>
              <a:rPr lang="en-GB" sz="1300" dirty="0" smtClean="0"/>
              <a:t>.</a:t>
            </a:r>
          </a:p>
          <a:p>
            <a:pPr marL="0" indent="0">
              <a:buNone/>
            </a:pPr>
            <a:endParaRPr lang="en-GB" sz="1300" dirty="0"/>
          </a:p>
          <a:p>
            <a:r>
              <a:rPr lang="en-GB" sz="1300" dirty="0" smtClean="0"/>
              <a:t>15</a:t>
            </a:r>
            <a:r>
              <a:rPr lang="en-GB" sz="1300" dirty="0"/>
              <a:t>% of victims were referred for domestic servitude; and the rest of the victims </a:t>
            </a:r>
            <a:r>
              <a:rPr lang="en-GB" sz="1300" b="1" dirty="0"/>
              <a:t>were split evenly  </a:t>
            </a:r>
            <a:r>
              <a:rPr lang="en-GB" sz="1300" dirty="0"/>
              <a:t>between those who had been trafficked for labour; and those who had been trafficked for sex.</a:t>
            </a:r>
          </a:p>
          <a:p>
            <a:endParaRPr lang="en-GB" dirty="0"/>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7113905" y="5487355"/>
            <a:ext cx="2030095" cy="1365885"/>
          </a:xfrm>
          <a:prstGeom prst="rect">
            <a:avLst/>
          </a:prstGeom>
          <a:noFill/>
        </p:spPr>
      </p:pic>
    </p:spTree>
    <p:extLst>
      <p:ext uri="{BB962C8B-B14F-4D97-AF65-F5344CB8AC3E}">
        <p14:creationId xmlns:p14="http://schemas.microsoft.com/office/powerpoint/2010/main" val="131822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539552" y="3140968"/>
            <a:ext cx="3456384" cy="2871936"/>
          </a:xfrm>
        </p:spPr>
        <p:txBody>
          <a:bodyPr>
            <a:noAutofit/>
          </a:bodyPr>
          <a:lstStyle/>
          <a:p>
            <a:pPr marL="171450" indent="-171450">
              <a:buFont typeface="Arial" panose="020B0604020202020204" pitchFamily="34" charset="0"/>
              <a:buChar char="•"/>
            </a:pPr>
            <a:r>
              <a:rPr lang="en-GB" sz="1100" dirty="0" smtClean="0">
                <a:solidFill>
                  <a:schemeClr val="tx1"/>
                </a:solidFill>
              </a:rPr>
              <a:t>Almost </a:t>
            </a:r>
            <a:r>
              <a:rPr lang="en-GB" sz="1100" dirty="0">
                <a:solidFill>
                  <a:schemeClr val="tx1"/>
                </a:solidFill>
              </a:rPr>
              <a:t>three fifths (56.7%) of social workers surveyed thought you had to </a:t>
            </a:r>
            <a:r>
              <a:rPr lang="en-GB" sz="1100" dirty="0" smtClean="0">
                <a:solidFill>
                  <a:schemeClr val="tx1"/>
                </a:solidFill>
              </a:rPr>
              <a:t>cross  an </a:t>
            </a:r>
            <a:r>
              <a:rPr lang="en-GB" sz="1100" dirty="0">
                <a:solidFill>
                  <a:schemeClr val="tx1"/>
                </a:solidFill>
              </a:rPr>
              <a:t>international border to be a human trafficking </a:t>
            </a:r>
            <a:r>
              <a:rPr lang="en-GB" sz="1100" dirty="0" smtClean="0">
                <a:solidFill>
                  <a:schemeClr val="tx1"/>
                </a:solidFill>
              </a:rPr>
              <a:t>victim.</a:t>
            </a:r>
          </a:p>
          <a:p>
            <a:pPr marL="171450" indent="-171450">
              <a:buFont typeface="Arial" panose="020B0604020202020204" pitchFamily="34" charset="0"/>
              <a:buChar char="•"/>
            </a:pPr>
            <a:r>
              <a:rPr lang="en-GB" sz="1100" dirty="0" smtClean="0">
                <a:solidFill>
                  <a:schemeClr val="tx1"/>
                </a:solidFill>
              </a:rPr>
              <a:t>46.7</a:t>
            </a:r>
            <a:r>
              <a:rPr lang="en-GB" sz="1100" dirty="0">
                <a:solidFill>
                  <a:schemeClr val="tx1"/>
                </a:solidFill>
              </a:rPr>
              <a:t>% of social workers and 33% of teachers could not recognise a </a:t>
            </a:r>
            <a:r>
              <a:rPr lang="en-GB" sz="1100" dirty="0" smtClean="0">
                <a:solidFill>
                  <a:schemeClr val="tx1"/>
                </a:solidFill>
              </a:rPr>
              <a:t>child</a:t>
            </a:r>
            <a:r>
              <a:rPr lang="en-GB" sz="1100" dirty="0">
                <a:solidFill>
                  <a:schemeClr val="tx1"/>
                </a:solidFill>
              </a:rPr>
              <a:t>, brought over to the UK to live with a family and carrying out chores in </a:t>
            </a:r>
            <a:r>
              <a:rPr lang="en-GB" sz="1100" dirty="0" smtClean="0">
                <a:solidFill>
                  <a:schemeClr val="tx1"/>
                </a:solidFill>
              </a:rPr>
              <a:t>their house </a:t>
            </a:r>
            <a:r>
              <a:rPr lang="en-GB" sz="1100" dirty="0">
                <a:solidFill>
                  <a:schemeClr val="tx1"/>
                </a:solidFill>
              </a:rPr>
              <a:t>while not going to school, as a human trafficking </a:t>
            </a:r>
            <a:r>
              <a:rPr lang="en-GB" sz="1100" dirty="0" smtClean="0">
                <a:solidFill>
                  <a:schemeClr val="tx1"/>
                </a:solidFill>
              </a:rPr>
              <a:t>victim</a:t>
            </a:r>
          </a:p>
          <a:p>
            <a:pPr marL="171450" indent="-171450">
              <a:buFont typeface="Arial" panose="020B0604020202020204" pitchFamily="34" charset="0"/>
              <a:buChar char="•"/>
            </a:pPr>
            <a:r>
              <a:rPr lang="en-GB" sz="1100" dirty="0" smtClean="0">
                <a:solidFill>
                  <a:schemeClr val="tx1"/>
                </a:solidFill>
              </a:rPr>
              <a:t>Over </a:t>
            </a:r>
            <a:r>
              <a:rPr lang="en-GB" sz="1100" dirty="0">
                <a:solidFill>
                  <a:schemeClr val="tx1"/>
                </a:solidFill>
              </a:rPr>
              <a:t>a quarter (26.7%) of social workers could not recognise a child </a:t>
            </a:r>
            <a:r>
              <a:rPr lang="en-GB" sz="1100" dirty="0" smtClean="0">
                <a:solidFill>
                  <a:schemeClr val="tx1"/>
                </a:solidFill>
              </a:rPr>
              <a:t>being brought </a:t>
            </a:r>
            <a:r>
              <a:rPr lang="en-GB" sz="1100" dirty="0">
                <a:solidFill>
                  <a:schemeClr val="tx1"/>
                </a:solidFill>
              </a:rPr>
              <a:t>over to tend cannabis as a potential victim of human trafficking</a:t>
            </a:r>
            <a:r>
              <a:rPr lang="en-GB" sz="1100" dirty="0" smtClean="0">
                <a:solidFill>
                  <a:schemeClr val="tx1"/>
                </a:solidFill>
              </a:rPr>
              <a:t>.</a:t>
            </a:r>
          </a:p>
          <a:p>
            <a:pPr marL="171450" indent="-171450">
              <a:buFont typeface="Arial" panose="020B0604020202020204" pitchFamily="34" charset="0"/>
              <a:buChar char="•"/>
            </a:pPr>
            <a:r>
              <a:rPr lang="en-GB" sz="1100" dirty="0" smtClean="0">
                <a:solidFill>
                  <a:schemeClr val="tx1"/>
                </a:solidFill>
              </a:rPr>
              <a:t> </a:t>
            </a:r>
            <a:r>
              <a:rPr lang="en-GB" sz="1100" dirty="0">
                <a:solidFill>
                  <a:schemeClr val="tx1"/>
                </a:solidFill>
              </a:rPr>
              <a:t>60% of those surveyed could not recognise a homeless man working for </a:t>
            </a:r>
            <a:r>
              <a:rPr lang="en-GB" sz="1100" dirty="0" smtClean="0">
                <a:solidFill>
                  <a:schemeClr val="tx1"/>
                </a:solidFill>
              </a:rPr>
              <a:t>free for long hours as a potential victim of trafficking </a:t>
            </a:r>
          </a:p>
          <a:p>
            <a:r>
              <a:rPr lang="en-GB" sz="1100" dirty="0" smtClean="0">
                <a:solidFill>
                  <a:schemeClr val="tx1"/>
                </a:solidFill>
              </a:rPr>
              <a:t>Shadow City London Survey</a:t>
            </a:r>
          </a:p>
        </p:txBody>
      </p:sp>
      <p:sp>
        <p:nvSpPr>
          <p:cNvPr id="3" name="Title 2"/>
          <p:cNvSpPr>
            <a:spLocks noGrp="1"/>
          </p:cNvSpPr>
          <p:nvPr>
            <p:ph type="title"/>
          </p:nvPr>
        </p:nvSpPr>
        <p:spPr>
          <a:xfrm>
            <a:off x="611560" y="836712"/>
            <a:ext cx="3352800" cy="2016224"/>
          </a:xfrm>
        </p:spPr>
        <p:txBody>
          <a:bodyPr/>
          <a:lstStyle/>
          <a:p>
            <a:r>
              <a:rPr lang="en-GB" sz="1100" dirty="0" smtClean="0">
                <a:solidFill>
                  <a:schemeClr val="tx2">
                    <a:lumMod val="75000"/>
                  </a:schemeClr>
                </a:solidFill>
              </a:rPr>
              <a:t/>
            </a:r>
            <a:br>
              <a:rPr lang="en-GB" sz="1100" dirty="0" smtClean="0">
                <a:solidFill>
                  <a:schemeClr val="tx2">
                    <a:lumMod val="75000"/>
                  </a:schemeClr>
                </a:solidFill>
              </a:rPr>
            </a:br>
            <a:r>
              <a:rPr lang="en-GB" sz="1100" dirty="0">
                <a:solidFill>
                  <a:schemeClr val="tx1"/>
                </a:solidFill>
              </a:rPr>
              <a:t/>
            </a:r>
            <a:br>
              <a:rPr lang="en-GB" sz="1100" dirty="0">
                <a:solidFill>
                  <a:schemeClr val="tx1"/>
                </a:solidFill>
              </a:rPr>
            </a:br>
            <a:r>
              <a:rPr lang="en-GB" sz="1100" dirty="0" smtClean="0">
                <a:solidFill>
                  <a:schemeClr val="tx1"/>
                </a:solidFill>
              </a:rPr>
              <a:t>“The CSJ Report on  Human Trafficking  </a:t>
            </a:r>
            <a:r>
              <a:rPr lang="en-GB" sz="1100" dirty="0">
                <a:solidFill>
                  <a:schemeClr val="tx1"/>
                </a:solidFill>
              </a:rPr>
              <a:t>found that in </a:t>
            </a:r>
            <a:r>
              <a:rPr lang="en-GB" sz="1100" dirty="0" smtClean="0">
                <a:solidFill>
                  <a:schemeClr val="tx1"/>
                </a:solidFill>
              </a:rPr>
              <a:t>2012 </a:t>
            </a:r>
            <a:r>
              <a:rPr lang="en-GB" sz="1100" b="1" dirty="0" smtClean="0">
                <a:solidFill>
                  <a:schemeClr val="tx1"/>
                </a:solidFill>
              </a:rPr>
              <a:t>only </a:t>
            </a:r>
            <a:r>
              <a:rPr lang="en-GB" sz="1100" b="1" dirty="0">
                <a:solidFill>
                  <a:schemeClr val="tx1"/>
                </a:solidFill>
              </a:rPr>
              <a:t>37 out of a total of 433 local authorities across the </a:t>
            </a:r>
            <a:r>
              <a:rPr lang="en-GB" sz="1100" b="1" dirty="0" smtClean="0">
                <a:solidFill>
                  <a:schemeClr val="tx1"/>
                </a:solidFill>
              </a:rPr>
              <a:t>UK made </a:t>
            </a:r>
            <a:r>
              <a:rPr lang="en-GB" sz="1100" b="1" dirty="0">
                <a:solidFill>
                  <a:schemeClr val="tx1"/>
                </a:solidFill>
              </a:rPr>
              <a:t>any referrals </a:t>
            </a:r>
            <a:r>
              <a:rPr lang="en-GB" sz="1100" dirty="0">
                <a:solidFill>
                  <a:schemeClr val="tx1"/>
                </a:solidFill>
              </a:rPr>
              <a:t>of trafficked children to the </a:t>
            </a:r>
            <a:r>
              <a:rPr lang="en-GB" sz="1100" dirty="0" smtClean="0">
                <a:solidFill>
                  <a:schemeClr val="tx1"/>
                </a:solidFill>
              </a:rPr>
              <a:t>NRM.</a:t>
            </a:r>
            <a:br>
              <a:rPr lang="en-GB" sz="1100" dirty="0" smtClean="0">
                <a:solidFill>
                  <a:schemeClr val="tx1"/>
                </a:solidFill>
              </a:rPr>
            </a:br>
            <a:r>
              <a:rPr lang="en-GB" sz="1100" dirty="0" smtClean="0">
                <a:solidFill>
                  <a:schemeClr val="tx1"/>
                </a:solidFill>
              </a:rPr>
              <a:t/>
            </a:r>
            <a:br>
              <a:rPr lang="en-GB" sz="1100" dirty="0" smtClean="0">
                <a:solidFill>
                  <a:schemeClr val="tx1"/>
                </a:solidFill>
              </a:rPr>
            </a:br>
            <a:r>
              <a:rPr lang="en-GB" sz="1100" dirty="0" smtClean="0">
                <a:solidFill>
                  <a:schemeClr val="tx1"/>
                </a:solidFill>
              </a:rPr>
              <a:t>“Of </a:t>
            </a:r>
            <a:r>
              <a:rPr lang="en-GB" sz="1100" dirty="0">
                <a:solidFill>
                  <a:schemeClr val="tx1"/>
                </a:solidFill>
              </a:rPr>
              <a:t>the 43 per cent of London Safeguarding Children Boards that responded to the </a:t>
            </a:r>
            <a:r>
              <a:rPr lang="en-GB" sz="1100" dirty="0" smtClean="0">
                <a:solidFill>
                  <a:schemeClr val="tx1"/>
                </a:solidFill>
              </a:rPr>
              <a:t>CSJ survey</a:t>
            </a:r>
            <a:r>
              <a:rPr lang="en-GB" sz="1100" dirty="0">
                <a:solidFill>
                  <a:schemeClr val="tx1"/>
                </a:solidFill>
              </a:rPr>
              <a:t>, </a:t>
            </a:r>
            <a:r>
              <a:rPr lang="en-GB" sz="1100" b="1" dirty="0">
                <a:solidFill>
                  <a:schemeClr val="tx1"/>
                </a:solidFill>
              </a:rPr>
              <a:t>only 57 per cent had implemented the London Safeguarding Trafficked </a:t>
            </a:r>
            <a:r>
              <a:rPr lang="en-GB" sz="1100" b="1" dirty="0" smtClean="0">
                <a:solidFill>
                  <a:schemeClr val="tx1"/>
                </a:solidFill>
              </a:rPr>
              <a:t>Children Toolkit </a:t>
            </a:r>
            <a:r>
              <a:rPr lang="en-GB" sz="1100" dirty="0">
                <a:solidFill>
                  <a:schemeClr val="tx1"/>
                </a:solidFill>
              </a:rPr>
              <a:t>and Guidance and 36 per cent had developed a child trafficking </a:t>
            </a:r>
            <a:r>
              <a:rPr lang="en-GB" sz="1100" dirty="0" smtClean="0">
                <a:solidFill>
                  <a:schemeClr val="tx1"/>
                </a:solidFill>
              </a:rPr>
              <a:t>subgroup.”</a:t>
            </a:r>
            <a:endParaRPr lang="en-GB" sz="1100" dirty="0">
              <a:solidFill>
                <a:schemeClr val="tx1"/>
              </a:solidFill>
            </a:endParaRPr>
          </a:p>
        </p:txBody>
      </p:sp>
      <p:sp>
        <p:nvSpPr>
          <p:cNvPr id="4" name="Content Placeholder 3"/>
          <p:cNvSpPr>
            <a:spLocks noGrp="1"/>
          </p:cNvSpPr>
          <p:nvPr>
            <p:ph idx="1"/>
          </p:nvPr>
        </p:nvSpPr>
        <p:spPr>
          <a:xfrm>
            <a:off x="3923928" y="1196752"/>
            <a:ext cx="4824536" cy="5544616"/>
          </a:xfrm>
        </p:spPr>
        <p:txBody>
          <a:bodyPr>
            <a:normAutofit fontScale="32500" lnSpcReduction="20000"/>
          </a:bodyPr>
          <a:lstStyle/>
          <a:p>
            <a:r>
              <a:rPr lang="en-GB" sz="3400" dirty="0" smtClean="0">
                <a:solidFill>
                  <a:schemeClr val="accent4">
                    <a:lumMod val="50000"/>
                  </a:schemeClr>
                </a:solidFill>
              </a:rPr>
              <a:t>“They saw vans arrive three times a week from Lithuania in one area in Westminster alone to sell men to different </a:t>
            </a:r>
            <a:r>
              <a:rPr lang="en-GB" sz="3400" dirty="0" err="1" smtClean="0">
                <a:solidFill>
                  <a:schemeClr val="accent4">
                    <a:lumMod val="50000"/>
                  </a:schemeClr>
                </a:solidFill>
              </a:rPr>
              <a:t>gangmasters</a:t>
            </a:r>
            <a:r>
              <a:rPr lang="en-GB" sz="3400" dirty="0" smtClean="0">
                <a:solidFill>
                  <a:schemeClr val="accent4">
                    <a:lumMod val="50000"/>
                  </a:schemeClr>
                </a:solidFill>
              </a:rPr>
              <a:t>. ..I was told that Lincoln’s Inn Fields is one of the traffickers’ target bases and that Passage, a homeless drop-in support centre near  Victoria, is also targeted. </a:t>
            </a:r>
            <a:r>
              <a:rPr lang="en-GB" sz="3400" b="1" dirty="0" smtClean="0">
                <a:solidFill>
                  <a:schemeClr val="accent4">
                    <a:lumMod val="50000"/>
                  </a:schemeClr>
                </a:solidFill>
              </a:rPr>
              <a:t>One soup run in central Westminster was “regularly targeted two to three times a night!”</a:t>
            </a:r>
          </a:p>
          <a:p>
            <a:endParaRPr lang="en-GB" sz="3400" dirty="0" smtClean="0"/>
          </a:p>
          <a:p>
            <a:r>
              <a:rPr lang="en-GB" sz="3400" dirty="0" smtClean="0"/>
              <a:t>“There are horrifying stories around the lack of care in some of these children’s care homes. A victim of the … gang revealed in court that one night she was taken back to her care home in a cab; but when she arrived the care home staff refused to pay for her fare. The cab driver therefore decided to drive her back to the …grooming gang where she was raped.”</a:t>
            </a:r>
          </a:p>
          <a:p>
            <a:endParaRPr lang="en-GB" sz="3400" dirty="0" smtClean="0">
              <a:solidFill>
                <a:srgbClr val="FF0000"/>
              </a:solidFill>
            </a:endParaRPr>
          </a:p>
          <a:p>
            <a:r>
              <a:rPr lang="en-GB" sz="3400" dirty="0" smtClean="0">
                <a:solidFill>
                  <a:srgbClr val="FF0000"/>
                </a:solidFill>
              </a:rPr>
              <a:t>“</a:t>
            </a:r>
            <a:r>
              <a:rPr lang="en-GB" sz="3400" b="1" dirty="0" smtClean="0">
                <a:solidFill>
                  <a:srgbClr val="FF0000"/>
                </a:solidFill>
              </a:rPr>
              <a:t>The key underlying difficulty in assessing the scale of ‘localised grooming’ is the inconsistent recognition of child sexual exploitation by frontline practitioners and the failure to record relevant information at a local level</a:t>
            </a:r>
            <a:r>
              <a:rPr lang="en-GB" sz="3400" dirty="0" smtClean="0">
                <a:solidFill>
                  <a:srgbClr val="FF0000"/>
                </a:solidFill>
              </a:rPr>
              <a:t>. (CEOP Out of Sight Out of Mind)</a:t>
            </a:r>
          </a:p>
          <a:p>
            <a:r>
              <a:rPr lang="en-GB" sz="3400" dirty="0" smtClean="0">
                <a:solidFill>
                  <a:srgbClr val="FF0000"/>
                </a:solidFill>
              </a:rPr>
              <a:t>During the court case, where an Oxford-based gang were charged with the grooming and sex trafficking of girls, a school support worker stated that “nine out of ten social workers” in Oxford knew that young girls were being groomed with drugs and were being sexually exploited... A report following the Rochdale case also found that social workers were too willing to see the abuse as consensual and had not passed on intelligence to police which could have led to earlier arrests.”</a:t>
            </a:r>
          </a:p>
          <a:p>
            <a:endParaRPr lang="en-GB" sz="3400" dirty="0">
              <a:solidFill>
                <a:srgbClr val="FF0000"/>
              </a:solidFill>
            </a:endParaRPr>
          </a:p>
          <a:p>
            <a:r>
              <a:rPr lang="en-GB" sz="3400" dirty="0" smtClean="0">
                <a:solidFill>
                  <a:schemeClr val="accent6">
                    <a:lumMod val="50000"/>
                  </a:schemeClr>
                </a:solidFill>
              </a:rPr>
              <a:t>“One trafficker.. had several domestic slaves .. who she beat and tortured. Yet she was a respected member of the community, working with [a London] council… We heard of cases of traffickers being social workers.. </a:t>
            </a:r>
            <a:r>
              <a:rPr lang="en-GB" sz="3400" dirty="0">
                <a:solidFill>
                  <a:schemeClr val="accent6">
                    <a:lumMod val="50000"/>
                  </a:schemeClr>
                </a:solidFill>
              </a:rPr>
              <a:t>a</a:t>
            </a:r>
            <a:r>
              <a:rPr lang="en-GB" sz="3400" dirty="0" smtClean="0">
                <a:solidFill>
                  <a:schemeClr val="accent6">
                    <a:lumMod val="50000"/>
                  </a:schemeClr>
                </a:solidFill>
              </a:rPr>
              <a:t>nd lawyers; and the facilitation of trafficking often took place in open environments such as churches and at community events.”</a:t>
            </a:r>
          </a:p>
          <a:p>
            <a:endParaRPr lang="en-GB" sz="3400" dirty="0" smtClean="0"/>
          </a:p>
          <a:p>
            <a:endParaRPr lang="en-GB" dirty="0"/>
          </a:p>
        </p:txBody>
      </p:sp>
      <p:sp>
        <p:nvSpPr>
          <p:cNvPr id="6" name="TextBox 5"/>
          <p:cNvSpPr txBox="1"/>
          <p:nvPr/>
        </p:nvSpPr>
        <p:spPr>
          <a:xfrm>
            <a:off x="2267744" y="260648"/>
            <a:ext cx="4320480" cy="646331"/>
          </a:xfrm>
          <a:prstGeom prst="rect">
            <a:avLst/>
          </a:prstGeom>
          <a:noFill/>
        </p:spPr>
        <p:txBody>
          <a:bodyPr wrap="square" rtlCol="0">
            <a:spAutoFit/>
          </a:bodyPr>
          <a:lstStyle/>
          <a:p>
            <a:pPr algn="ctr"/>
            <a:r>
              <a:rPr lang="en-GB" b="1" dirty="0" smtClean="0">
                <a:solidFill>
                  <a:schemeClr val="tx2">
                    <a:lumMod val="75000"/>
                  </a:schemeClr>
                </a:solidFill>
              </a:rPr>
              <a:t>Statistics and case examples on the lack of identification</a:t>
            </a:r>
            <a:endParaRPr lang="en-GB" dirty="0"/>
          </a:p>
        </p:txBody>
      </p:sp>
      <p:sp>
        <p:nvSpPr>
          <p:cNvPr id="7" name="Slide Number Placeholder 6"/>
          <p:cNvSpPr>
            <a:spLocks noGrp="1"/>
          </p:cNvSpPr>
          <p:nvPr>
            <p:ph type="sldNum" sz="quarter" idx="12"/>
          </p:nvPr>
        </p:nvSpPr>
        <p:spPr>
          <a:xfrm>
            <a:off x="395536" y="6474731"/>
            <a:ext cx="7920880" cy="365125"/>
          </a:xfrm>
        </p:spPr>
        <p:txBody>
          <a:bodyPr/>
          <a:lstStyle/>
          <a:p>
            <a:endParaRPr lang="en-GB" sz="800" dirty="0" smtClean="0">
              <a:solidFill>
                <a:schemeClr val="tx1"/>
              </a:solidFill>
            </a:endParaRPr>
          </a:p>
          <a:p>
            <a:r>
              <a:rPr lang="en-GB" sz="800" dirty="0" smtClean="0">
                <a:solidFill>
                  <a:schemeClr val="tx1"/>
                </a:solidFill>
              </a:rPr>
              <a:t>Quotes and  data from </a:t>
            </a:r>
            <a:r>
              <a:rPr lang="en-GB" sz="800" dirty="0">
                <a:solidFill>
                  <a:schemeClr val="tx1"/>
                </a:solidFill>
              </a:rPr>
              <a:t>Shadow City </a:t>
            </a:r>
          </a:p>
          <a:p>
            <a:r>
              <a:rPr lang="en-GB" sz="800" dirty="0">
                <a:solidFill>
                  <a:schemeClr val="tx1"/>
                </a:solidFill>
              </a:rPr>
              <a:t>http://</a:t>
            </a:r>
            <a:r>
              <a:rPr lang="en-GB" sz="800" dirty="0" smtClean="0">
                <a:solidFill>
                  <a:schemeClr val="tx1"/>
                </a:solidFill>
              </a:rPr>
              <a:t>glaconservatives.co.uk/wp-content/uploads/2013/10/Shadow-City.pdf</a:t>
            </a:r>
            <a:endParaRPr lang="en-GB" sz="800" dirty="0">
              <a:solidFill>
                <a:schemeClr val="tx1"/>
              </a:solidFill>
            </a:endParaRPr>
          </a:p>
          <a:p>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923945814"/>
              </p:ext>
            </p:extLst>
          </p:nvPr>
        </p:nvGraphicFramePr>
        <p:xfrm>
          <a:off x="589660" y="837488"/>
          <a:ext cx="3392680" cy="2015448"/>
        </p:xfrm>
        <a:graphic>
          <a:graphicData uri="http://schemas.openxmlformats.org/drawingml/2006/table">
            <a:tbl>
              <a:tblPr/>
              <a:tblGrid>
                <a:gridCol w="3392680"/>
              </a:tblGrid>
              <a:tr h="2015448">
                <a:tc>
                  <a:txBody>
                    <a:bodyPr/>
                    <a:lstStyle/>
                    <a:p>
                      <a:endParaRPr lang="en-GB"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28767182"/>
              </p:ext>
            </p:extLst>
          </p:nvPr>
        </p:nvGraphicFramePr>
        <p:xfrm>
          <a:off x="528674" y="3140968"/>
          <a:ext cx="3478139" cy="2900909"/>
        </p:xfrm>
        <a:graphic>
          <a:graphicData uri="http://schemas.openxmlformats.org/drawingml/2006/table">
            <a:tbl>
              <a:tblPr/>
              <a:tblGrid>
                <a:gridCol w="3478139"/>
              </a:tblGrid>
              <a:tr h="2900909">
                <a:tc>
                  <a:txBody>
                    <a:bodyPr/>
                    <a:lstStyle/>
                    <a:p>
                      <a:endParaRPr lang="en-GB"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1294657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223</TotalTime>
  <Words>1504</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   The Human Trafficking Foundation </vt:lpstr>
      <vt:lpstr>London falling behind </vt:lpstr>
      <vt:lpstr>New Statutory Responsibilities</vt:lpstr>
      <vt:lpstr>    The Human Trafficking Foundation </vt:lpstr>
      <vt:lpstr>London Project to assist local authorities </vt:lpstr>
      <vt:lpstr>Help protect your council from Judicial Review and ensure vulnerable people are protected</vt:lpstr>
      <vt:lpstr>Problem 1 – Identification: </vt:lpstr>
      <vt:lpstr>NCA Data  Not always what you expect</vt:lpstr>
      <vt:lpstr>  “The CSJ Report on  Human Trafficking  found that in 2012 only 37 out of a total of 433 local authorities across the UK made any referrals of trafficked children to the NRM.  “Of the 43 per cent of London Safeguarding Children Boards that responded to the CSJ survey, only 57 per cent had implemented the London Safeguarding Trafficked Children Toolkit and Guidance and 36 per cent had developed a child trafficking subgroup.”</vt:lpstr>
      <vt:lpstr> Problem 2 – Lack of support when exiting Government safe houses : </vt:lpstr>
      <vt:lpstr>Quotes from Beyond the Safehouse Report http://www.humantraffickingfoundation.org/sites/default/files/Life%20Beyond%20the%20Safe%20House_0.pdf </vt:lpstr>
      <vt:lpstr>Problem 3 – Inadequate services for child victims of trafficking :</vt:lpstr>
      <vt:lpstr>The story of Quan </vt:lpstr>
      <vt:lpstr> Overall objectives </vt:lpstr>
      <vt:lpstr>CONTACT DETAILS We would welcome working with your Council to help you better protect victims of human trafficking in your borough and to help you ensure your staff adhere to their new statutory duties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 Trafficking Foundation</dc:title>
  <dc:creator>HTF</dc:creator>
  <cp:lastModifiedBy>paulu</cp:lastModifiedBy>
  <cp:revision>45</cp:revision>
  <dcterms:created xsi:type="dcterms:W3CDTF">2016-07-22T11:57:19Z</dcterms:created>
  <dcterms:modified xsi:type="dcterms:W3CDTF">2016-11-01T09:29:56Z</dcterms:modified>
</cp:coreProperties>
</file>