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24"/>
  </p:notesMasterIdLst>
  <p:handoutMasterIdLst>
    <p:handoutMasterId r:id="rId25"/>
  </p:handoutMasterIdLst>
  <p:sldIdLst>
    <p:sldId id="261" r:id="rId2"/>
    <p:sldId id="332" r:id="rId3"/>
    <p:sldId id="333" r:id="rId4"/>
    <p:sldId id="263" r:id="rId5"/>
    <p:sldId id="264" r:id="rId6"/>
    <p:sldId id="334" r:id="rId7"/>
    <p:sldId id="266" r:id="rId8"/>
    <p:sldId id="276" r:id="rId9"/>
    <p:sldId id="274" r:id="rId10"/>
    <p:sldId id="277" r:id="rId11"/>
    <p:sldId id="275" r:id="rId12"/>
    <p:sldId id="329" r:id="rId13"/>
    <p:sldId id="286" r:id="rId14"/>
    <p:sldId id="319" r:id="rId15"/>
    <p:sldId id="320" r:id="rId16"/>
    <p:sldId id="308" r:id="rId17"/>
    <p:sldId id="294" r:id="rId18"/>
    <p:sldId id="316" r:id="rId19"/>
    <p:sldId id="323" r:id="rId20"/>
    <p:sldId id="325" r:id="rId21"/>
    <p:sldId id="324" r:id="rId22"/>
    <p:sldId id="322" r:id="rId23"/>
  </p:sldIdLst>
  <p:sldSz cx="9144000" cy="6858000" type="screen4x3"/>
  <p:notesSz cx="9872663" cy="6742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111" autoAdjust="0"/>
    <p:restoredTop sz="81965" autoAdjust="0"/>
  </p:normalViewPr>
  <p:slideViewPr>
    <p:cSldViewPr snapToGrid="0" snapToObjects="1">
      <p:cViewPr>
        <p:scale>
          <a:sx n="90" d="100"/>
          <a:sy n="90" d="100"/>
        </p:scale>
        <p:origin x="-2148" y="-114"/>
      </p:cViewPr>
      <p:guideLst>
        <p:guide orient="horz" pos="1611"/>
        <p:guide orient="horz" pos="1201"/>
        <p:guide pos="5217"/>
        <p:guide pos="79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7301" cy="33716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593037" y="0"/>
            <a:ext cx="4277301" cy="337160"/>
          </a:xfrm>
          <a:prstGeom prst="rect">
            <a:avLst/>
          </a:prstGeom>
        </p:spPr>
        <p:txBody>
          <a:bodyPr vert="horz" lIns="91440" tIns="45720" rIns="91440" bIns="45720" rtlCol="0"/>
          <a:lstStyle>
            <a:lvl1pPr algn="r">
              <a:defRPr sz="1200"/>
            </a:lvl1pPr>
          </a:lstStyle>
          <a:p>
            <a:fld id="{5BC58F24-21F1-4CA6-A895-116AA029E430}" type="datetimeFigureOut">
              <a:rPr lang="en-GB" smtClean="0"/>
              <a:t>31/07/2017</a:t>
            </a:fld>
            <a:endParaRPr lang="en-GB" dirty="0"/>
          </a:p>
        </p:txBody>
      </p:sp>
      <p:sp>
        <p:nvSpPr>
          <p:cNvPr id="4" name="Footer Placeholder 3"/>
          <p:cNvSpPr>
            <a:spLocks noGrp="1"/>
          </p:cNvSpPr>
          <p:nvPr>
            <p:ph type="ftr" sz="quarter" idx="2"/>
          </p:nvPr>
        </p:nvSpPr>
        <p:spPr>
          <a:xfrm>
            <a:off x="0" y="6403869"/>
            <a:ext cx="4277301" cy="337159"/>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593037" y="6403869"/>
            <a:ext cx="4277301" cy="337159"/>
          </a:xfrm>
          <a:prstGeom prst="rect">
            <a:avLst/>
          </a:prstGeom>
        </p:spPr>
        <p:txBody>
          <a:bodyPr vert="horz" lIns="91440" tIns="45720" rIns="91440" bIns="45720" rtlCol="0" anchor="b"/>
          <a:lstStyle>
            <a:lvl1pPr algn="r">
              <a:defRPr sz="1200"/>
            </a:lvl1pPr>
          </a:lstStyle>
          <a:p>
            <a:fld id="{F7AD7C6E-B849-435E-9621-59AE124F5376}" type="slidenum">
              <a:rPr lang="en-GB" smtClean="0"/>
              <a:t>‹#›</a:t>
            </a:fld>
            <a:endParaRPr lang="en-GB" dirty="0"/>
          </a:p>
        </p:txBody>
      </p:sp>
    </p:spTree>
    <p:extLst>
      <p:ext uri="{BB962C8B-B14F-4D97-AF65-F5344CB8AC3E}">
        <p14:creationId xmlns:p14="http://schemas.microsoft.com/office/powerpoint/2010/main" val="3665346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710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592225" y="0"/>
            <a:ext cx="4278154" cy="337106"/>
          </a:xfrm>
          <a:prstGeom prst="rect">
            <a:avLst/>
          </a:prstGeom>
        </p:spPr>
        <p:txBody>
          <a:bodyPr vert="horz" lIns="91440" tIns="45720" rIns="91440" bIns="45720" rtlCol="0"/>
          <a:lstStyle>
            <a:lvl1pPr algn="r">
              <a:defRPr sz="1200"/>
            </a:lvl1pPr>
          </a:lstStyle>
          <a:p>
            <a:fld id="{6DA3F9A0-718B-4CA3-B0AC-05574D206A39}" type="datetimeFigureOut">
              <a:rPr lang="en-GB" smtClean="0"/>
              <a:t>31/07/2017</a:t>
            </a:fld>
            <a:endParaRPr lang="en-GB" dirty="0"/>
          </a:p>
        </p:txBody>
      </p:sp>
      <p:sp>
        <p:nvSpPr>
          <p:cNvPr id="4" name="Slide Image Placeholder 3"/>
          <p:cNvSpPr>
            <a:spLocks noGrp="1" noRot="1" noChangeAspect="1"/>
          </p:cNvSpPr>
          <p:nvPr>
            <p:ph type="sldImg" idx="2"/>
          </p:nvPr>
        </p:nvSpPr>
        <p:spPr>
          <a:xfrm>
            <a:off x="3249613" y="504825"/>
            <a:ext cx="3373437" cy="25288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87267" y="3202504"/>
            <a:ext cx="7898130" cy="30339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03837"/>
            <a:ext cx="4278154" cy="33710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592225" y="6403837"/>
            <a:ext cx="4278154" cy="337106"/>
          </a:xfrm>
          <a:prstGeom prst="rect">
            <a:avLst/>
          </a:prstGeom>
        </p:spPr>
        <p:txBody>
          <a:bodyPr vert="horz" lIns="91440" tIns="45720" rIns="91440" bIns="45720" rtlCol="0" anchor="b"/>
          <a:lstStyle>
            <a:lvl1pPr algn="r">
              <a:defRPr sz="1200"/>
            </a:lvl1pPr>
          </a:lstStyle>
          <a:p>
            <a:fld id="{5ADED4AB-29B2-4DE4-8C55-D53D1955B51F}" type="slidenum">
              <a:rPr lang="en-GB" smtClean="0"/>
              <a:t>‹#›</a:t>
            </a:fld>
            <a:endParaRPr lang="en-GB" dirty="0"/>
          </a:p>
        </p:txBody>
      </p:sp>
    </p:spTree>
    <p:extLst>
      <p:ext uri="{BB962C8B-B14F-4D97-AF65-F5344CB8AC3E}">
        <p14:creationId xmlns:p14="http://schemas.microsoft.com/office/powerpoint/2010/main" val="80563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ED4AB-29B2-4DE4-8C55-D53D1955B51F}" type="slidenum">
              <a:rPr lang="en-GB" smtClean="0"/>
              <a:t>3</a:t>
            </a:fld>
            <a:endParaRPr lang="en-GB" dirty="0"/>
          </a:p>
        </p:txBody>
      </p:sp>
    </p:spTree>
    <p:extLst>
      <p:ext uri="{BB962C8B-B14F-4D97-AF65-F5344CB8AC3E}">
        <p14:creationId xmlns:p14="http://schemas.microsoft.com/office/powerpoint/2010/main" val="1396737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ED4AB-29B2-4DE4-8C55-D53D1955B51F}" type="slidenum">
              <a:rPr lang="en-GB" smtClean="0"/>
              <a:t>4</a:t>
            </a:fld>
            <a:endParaRPr lang="en-GB" dirty="0"/>
          </a:p>
        </p:txBody>
      </p:sp>
    </p:spTree>
    <p:extLst>
      <p:ext uri="{BB962C8B-B14F-4D97-AF65-F5344CB8AC3E}">
        <p14:creationId xmlns:p14="http://schemas.microsoft.com/office/powerpoint/2010/main" val="139673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250"/>
              </a:spcBef>
              <a:buClr>
                <a:schemeClr val="accent5"/>
              </a:buClr>
              <a:buSzPct val="110000"/>
            </a:pPr>
            <a:endParaRPr lang="en-US" sz="1200" dirty="0" smtClean="0"/>
          </a:p>
        </p:txBody>
      </p:sp>
      <p:sp>
        <p:nvSpPr>
          <p:cNvPr id="4" name="Slide Number Placeholder 3"/>
          <p:cNvSpPr>
            <a:spLocks noGrp="1"/>
          </p:cNvSpPr>
          <p:nvPr>
            <p:ph type="sldNum" sz="quarter" idx="10"/>
          </p:nvPr>
        </p:nvSpPr>
        <p:spPr/>
        <p:txBody>
          <a:bodyPr/>
          <a:lstStyle/>
          <a:p>
            <a:fld id="{5ADED4AB-29B2-4DE4-8C55-D53D1955B51F}" type="slidenum">
              <a:rPr lang="en-GB" smtClean="0"/>
              <a:t>16</a:t>
            </a:fld>
            <a:endParaRPr lang="en-GB" dirty="0"/>
          </a:p>
        </p:txBody>
      </p:sp>
    </p:spTree>
    <p:extLst>
      <p:ext uri="{BB962C8B-B14F-4D97-AF65-F5344CB8AC3E}">
        <p14:creationId xmlns:p14="http://schemas.microsoft.com/office/powerpoint/2010/main" val="4178318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4400"/>
            <a:ext cx="9144000" cy="2883408"/>
          </a:xfrm>
          <a:prstGeom prst="rect">
            <a:avLst/>
          </a:prstGeom>
        </p:spPr>
      </p:pic>
      <p:sp>
        <p:nvSpPr>
          <p:cNvPr id="2" name="Title 1"/>
          <p:cNvSpPr>
            <a:spLocks noGrp="1"/>
          </p:cNvSpPr>
          <p:nvPr>
            <p:ph type="ctrTitle"/>
          </p:nvPr>
        </p:nvSpPr>
        <p:spPr>
          <a:xfrm>
            <a:off x="1260000" y="1908000"/>
            <a:ext cx="7020000" cy="1440000"/>
          </a:xfrm>
        </p:spPr>
        <p:txBody>
          <a:bodyPr/>
          <a:lstStyle>
            <a:lvl1pPr algn="l">
              <a:defRPr sz="3700"/>
            </a:lvl1pPr>
          </a:lstStyle>
          <a:p>
            <a:r>
              <a:rPr lang="en-US" smtClean="0"/>
              <a:t>Click to edit Master title style</a:t>
            </a:r>
            <a:endParaRPr lang="en-US" dirty="0"/>
          </a:p>
        </p:txBody>
      </p:sp>
      <p:sp>
        <p:nvSpPr>
          <p:cNvPr id="3" name="Subtitle 2"/>
          <p:cNvSpPr>
            <a:spLocks noGrp="1"/>
          </p:cNvSpPr>
          <p:nvPr>
            <p:ph type="subTitle" idx="1"/>
          </p:nvPr>
        </p:nvSpPr>
        <p:spPr>
          <a:xfrm>
            <a:off x="1260000" y="3420000"/>
            <a:ext cx="7020000" cy="540000"/>
          </a:xfrm>
        </p:spPr>
        <p:txBody>
          <a:bodyPr/>
          <a:lstStyle>
            <a:lvl1pPr marL="0" indent="0" algn="l">
              <a:buNone/>
              <a:defRPr sz="20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C656D1-75F9-8341-B8EC-3647F164BB44}" type="datetimeFigureOut">
              <a:rPr lang="en-US" smtClean="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4E7ABF-A55B-2D41-9BC5-37A4B509C44C}" type="slidenum">
              <a:rPr lang="en-US" smtClean="0"/>
              <a:t>‹#›</a:t>
            </a:fld>
            <a:endParaRPr lang="en-US" dirty="0"/>
          </a:p>
        </p:txBody>
      </p:sp>
    </p:spTree>
    <p:extLst>
      <p:ext uri="{BB962C8B-B14F-4D97-AF65-F5344CB8AC3E}">
        <p14:creationId xmlns:p14="http://schemas.microsoft.com/office/powerpoint/2010/main" val="20193939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656D1-75F9-8341-B8EC-3647F164BB44}" type="datetimeFigureOut">
              <a:rPr lang="en-US" smtClean="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4E7ABF-A55B-2D41-9BC5-37A4B509C44C}" type="slidenum">
              <a:rPr lang="en-US" smtClean="0"/>
              <a:t>‹#›</a:t>
            </a:fld>
            <a:endParaRPr lang="en-US" dirty="0"/>
          </a:p>
        </p:txBody>
      </p:sp>
    </p:spTree>
    <p:extLst>
      <p:ext uri="{BB962C8B-B14F-4D97-AF65-F5344CB8AC3E}">
        <p14:creationId xmlns:p14="http://schemas.microsoft.com/office/powerpoint/2010/main" val="27719046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0000" y="1908000"/>
            <a:ext cx="7020000" cy="540000"/>
          </a:xfrm>
        </p:spPr>
        <p:txBody>
          <a:bodyPr anchor="t"/>
          <a:lstStyle>
            <a:lvl1pPr algn="l">
              <a:defRPr sz="37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60000" y="2556000"/>
            <a:ext cx="7020000" cy="2592000"/>
          </a:xfrm>
        </p:spPr>
        <p:txBody>
          <a:bodyPr anchor="t" anchorCtr="0"/>
          <a:lstStyle>
            <a:lvl1pPr marL="0" indent="0">
              <a:lnSpc>
                <a:spcPct val="100000"/>
              </a:lnSpc>
              <a:spcBef>
                <a:spcPts val="600"/>
              </a:spcBef>
              <a:buNone/>
              <a:defRPr sz="2600">
                <a:solidFill>
                  <a:schemeClr val="accent2"/>
                </a:solidFill>
              </a:defRPr>
            </a:lvl1pPr>
            <a:lvl2pPr marL="360000" indent="0">
              <a:lnSpc>
                <a:spcPct val="100000"/>
              </a:lnSpc>
              <a:spcBef>
                <a:spcPts val="600"/>
              </a:spcBef>
              <a:buNone/>
              <a:defRPr sz="1800">
                <a:solidFill>
                  <a:schemeClr val="accent2"/>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p:txBody>
          <a:bodyPr/>
          <a:lstStyle/>
          <a:p>
            <a:fld id="{85C656D1-75F9-8341-B8EC-3647F164BB44}" type="datetimeFigureOut">
              <a:rPr lang="en-US" smtClean="0"/>
              <a:t>7/31/2017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4E7ABF-A55B-2D41-9BC5-37A4B509C44C}" type="slidenum">
              <a:rPr lang="en-US" smtClean="0"/>
              <a:t>‹#›</a:t>
            </a:fld>
            <a:endParaRPr lang="en-US" dirty="0"/>
          </a:p>
        </p:txBody>
      </p:sp>
    </p:spTree>
    <p:extLst>
      <p:ext uri="{BB962C8B-B14F-4D97-AF65-F5344CB8AC3E}">
        <p14:creationId xmlns:p14="http://schemas.microsoft.com/office/powerpoint/2010/main" val="27968609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60000" y="2557463"/>
            <a:ext cx="3420000" cy="2592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60000" y="2557463"/>
            <a:ext cx="3420000" cy="2592000"/>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C656D1-75F9-8341-B8EC-3647F164BB44}" type="datetimeFigureOut">
              <a:rPr lang="en-US" smtClean="0"/>
              <a:t>7/31/2017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4E7ABF-A55B-2D41-9BC5-37A4B509C44C}" type="slidenum">
              <a:rPr lang="en-US" smtClean="0"/>
              <a:t>‹#›</a:t>
            </a:fld>
            <a:endParaRPr lang="en-US" dirty="0"/>
          </a:p>
        </p:txBody>
      </p:sp>
    </p:spTree>
    <p:extLst>
      <p:ext uri="{BB962C8B-B14F-4D97-AF65-F5344CB8AC3E}">
        <p14:creationId xmlns:p14="http://schemas.microsoft.com/office/powerpoint/2010/main" val="42335437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C656D1-75F9-8341-B8EC-3647F164BB44}" type="datetimeFigureOut">
              <a:rPr lang="en-US" smtClean="0"/>
              <a:t>7/31/2017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4E7ABF-A55B-2D41-9BC5-37A4B509C44C}" type="slidenum">
              <a:rPr lang="en-US" smtClean="0"/>
              <a:t>‹#›</a:t>
            </a:fld>
            <a:endParaRPr lang="en-US" dirty="0"/>
          </a:p>
        </p:txBody>
      </p:sp>
    </p:spTree>
    <p:extLst>
      <p:ext uri="{BB962C8B-B14F-4D97-AF65-F5344CB8AC3E}">
        <p14:creationId xmlns:p14="http://schemas.microsoft.com/office/powerpoint/2010/main" val="32036409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656D1-75F9-8341-B8EC-3647F164BB44}" type="datetimeFigureOut">
              <a:rPr lang="en-US" smtClean="0"/>
              <a:t>7/31/2017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4E7ABF-A55B-2D41-9BC5-37A4B509C44C}" type="slidenum">
              <a:rPr lang="en-US" smtClean="0"/>
              <a:t>‹#›</a:t>
            </a:fld>
            <a:endParaRPr lang="en-US" dirty="0"/>
          </a:p>
        </p:txBody>
      </p:sp>
    </p:spTree>
    <p:extLst>
      <p:ext uri="{BB962C8B-B14F-4D97-AF65-F5344CB8AC3E}">
        <p14:creationId xmlns:p14="http://schemas.microsoft.com/office/powerpoint/2010/main" val="24903086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300472"/>
            <a:ext cx="9144000" cy="1557528"/>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64000" y="306000"/>
            <a:ext cx="1700146" cy="666630"/>
          </a:xfrm>
          <a:prstGeom prst="rect">
            <a:avLst/>
          </a:prstGeom>
        </p:spPr>
      </p:pic>
      <p:sp>
        <p:nvSpPr>
          <p:cNvPr id="2" name="Title Placeholder 1"/>
          <p:cNvSpPr>
            <a:spLocks noGrp="1"/>
          </p:cNvSpPr>
          <p:nvPr>
            <p:ph type="title"/>
          </p:nvPr>
        </p:nvSpPr>
        <p:spPr>
          <a:xfrm>
            <a:off x="1260000" y="1908000"/>
            <a:ext cx="7020000" cy="5400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60000" y="2556000"/>
            <a:ext cx="7020000" cy="2592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44000" y="6498000"/>
            <a:ext cx="1800000" cy="216000"/>
          </a:xfrm>
          <a:prstGeom prst="rect">
            <a:avLst/>
          </a:prstGeom>
        </p:spPr>
        <p:txBody>
          <a:bodyPr vert="horz" lIns="0" tIns="0" rIns="0" bIns="0" rtlCol="0" anchor="b" anchorCtr="0"/>
          <a:lstStyle>
            <a:lvl1pPr algn="l">
              <a:defRPr sz="1200">
                <a:solidFill>
                  <a:schemeClr val="bg1"/>
                </a:solidFill>
              </a:defRPr>
            </a:lvl1pPr>
          </a:lstStyle>
          <a:p>
            <a:fld id="{85C656D1-75F9-8341-B8EC-3647F164BB44}" type="datetimeFigureOut">
              <a:rPr lang="en-US" smtClean="0"/>
              <a:pPr/>
              <a:t>7/31/2017</a:t>
            </a:fld>
            <a:endParaRPr lang="en-US" dirty="0"/>
          </a:p>
        </p:txBody>
      </p:sp>
      <p:sp>
        <p:nvSpPr>
          <p:cNvPr id="5" name="Footer Placeholder 4"/>
          <p:cNvSpPr>
            <a:spLocks noGrp="1"/>
          </p:cNvSpPr>
          <p:nvPr>
            <p:ph type="ftr" sz="quarter" idx="3"/>
          </p:nvPr>
        </p:nvSpPr>
        <p:spPr>
          <a:xfrm>
            <a:off x="3960000" y="6498000"/>
            <a:ext cx="4320000" cy="216000"/>
          </a:xfrm>
          <a:prstGeom prst="rect">
            <a:avLst/>
          </a:prstGeom>
        </p:spPr>
        <p:txBody>
          <a:bodyPr vert="horz" lIns="0" tIns="0" rIns="0" bIns="0" rtlCol="0" anchor="b" anchorCtr="0"/>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1260000" y="6498000"/>
            <a:ext cx="360000" cy="216000"/>
          </a:xfrm>
          <a:prstGeom prst="rect">
            <a:avLst/>
          </a:prstGeom>
        </p:spPr>
        <p:txBody>
          <a:bodyPr vert="horz" lIns="0" tIns="0" rIns="0" bIns="0" rtlCol="0" anchor="b" anchorCtr="0"/>
          <a:lstStyle>
            <a:lvl1pPr algn="l">
              <a:defRPr sz="1200">
                <a:solidFill>
                  <a:schemeClr val="bg1"/>
                </a:solidFill>
              </a:defRPr>
            </a:lvl1pPr>
          </a:lstStyle>
          <a:p>
            <a:fld id="{8D4E7ABF-A55B-2D41-9BC5-37A4B509C44C}" type="slidenum">
              <a:rPr lang="en-US" smtClean="0"/>
              <a:pPr/>
              <a:t>‹#›</a:t>
            </a:fld>
            <a:endParaRPr lang="en-US" dirty="0"/>
          </a:p>
        </p:txBody>
      </p:sp>
    </p:spTree>
    <p:extLst>
      <p:ext uri="{BB962C8B-B14F-4D97-AF65-F5344CB8AC3E}">
        <p14:creationId xmlns:p14="http://schemas.microsoft.com/office/powerpoint/2010/main" val="349812340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iming>
    <p:tnLst>
      <p:par>
        <p:cTn id="1" dur="indefinite" restart="never" nodeType="tmRoot"/>
      </p:par>
    </p:tnLst>
  </p:timing>
  <p:txStyles>
    <p:titleStyle>
      <a:lvl1pPr algn="l" defTabSz="457200" rtl="0" eaLnBrk="1" latinLnBrk="0" hangingPunct="1">
        <a:spcBef>
          <a:spcPct val="0"/>
        </a:spcBef>
        <a:buNone/>
        <a:defRPr sz="2600" b="1" kern="1200">
          <a:solidFill>
            <a:schemeClr val="accent2"/>
          </a:solidFill>
          <a:latin typeface="+mj-lt"/>
          <a:ea typeface="+mj-ea"/>
          <a:cs typeface="+mj-cs"/>
        </a:defRPr>
      </a:lvl1pPr>
    </p:titleStyle>
    <p:bodyStyle>
      <a:lvl1pPr marL="288000" indent="-288000" algn="l" defTabSz="457200" rtl="0" eaLnBrk="1" latinLnBrk="0" hangingPunct="1">
        <a:lnSpc>
          <a:spcPct val="120000"/>
        </a:lnSpc>
        <a:spcBef>
          <a:spcPts val="800"/>
        </a:spcBef>
        <a:buClr>
          <a:schemeClr val="accent2"/>
        </a:buClr>
        <a:buSzPct val="110000"/>
        <a:buFont typeface="Verdana" pitchFamily="34" charset="0"/>
        <a:buChar char="●"/>
        <a:defRPr sz="1600" kern="1200">
          <a:solidFill>
            <a:schemeClr val="tx1"/>
          </a:solidFill>
          <a:latin typeface="+mn-lt"/>
          <a:ea typeface="+mn-ea"/>
          <a:cs typeface="+mn-cs"/>
        </a:defRPr>
      </a:lvl1pPr>
      <a:lvl2pPr marL="576000" indent="-288000" algn="l" defTabSz="457200" rtl="0" eaLnBrk="1" latinLnBrk="0" hangingPunct="1">
        <a:lnSpc>
          <a:spcPct val="120000"/>
        </a:lnSpc>
        <a:spcBef>
          <a:spcPts val="500"/>
        </a:spcBef>
        <a:buClr>
          <a:schemeClr val="accent2"/>
        </a:buClr>
        <a:buFont typeface="Arial"/>
        <a:buChar char="–"/>
        <a:defRPr sz="1600" kern="1200">
          <a:solidFill>
            <a:schemeClr val="tx1"/>
          </a:solidFill>
          <a:latin typeface="+mn-lt"/>
          <a:ea typeface="+mn-ea"/>
          <a:cs typeface="+mn-cs"/>
        </a:defRPr>
      </a:lvl2pPr>
      <a:lvl3pPr marL="864000" indent="-288000" algn="l" defTabSz="457200" rtl="0" eaLnBrk="1" latinLnBrk="0" hangingPunct="1">
        <a:lnSpc>
          <a:spcPct val="120000"/>
        </a:lnSpc>
        <a:spcBef>
          <a:spcPts val="500"/>
        </a:spcBef>
        <a:buClr>
          <a:schemeClr val="accent2"/>
        </a:buClr>
        <a:buSzPct val="110000"/>
        <a:buFont typeface="Verdana" pitchFamily="34" charset="0"/>
        <a:buChar char="●"/>
        <a:defRPr sz="1600" kern="1200">
          <a:solidFill>
            <a:schemeClr val="tx1"/>
          </a:solidFill>
          <a:latin typeface="+mn-lt"/>
          <a:ea typeface="+mn-ea"/>
          <a:cs typeface="+mn-cs"/>
        </a:defRPr>
      </a:lvl3pPr>
      <a:lvl4pPr marL="1152000" indent="-288000" algn="l" defTabSz="457200" rtl="0" eaLnBrk="1" latinLnBrk="0" hangingPunct="1">
        <a:lnSpc>
          <a:spcPct val="120000"/>
        </a:lnSpc>
        <a:spcBef>
          <a:spcPts val="500"/>
        </a:spcBef>
        <a:buClr>
          <a:schemeClr val="accent2"/>
        </a:buClr>
        <a:buFont typeface="Arial"/>
        <a:buChar char="–"/>
        <a:defRPr sz="1600" kern="1200">
          <a:solidFill>
            <a:schemeClr val="tx1"/>
          </a:solidFill>
          <a:latin typeface="+mn-lt"/>
          <a:ea typeface="+mn-ea"/>
          <a:cs typeface="+mn-cs"/>
        </a:defRPr>
      </a:lvl4pPr>
      <a:lvl5pPr marL="1440000" indent="-288000" algn="l" defTabSz="457200" rtl="0" eaLnBrk="1" latinLnBrk="0" hangingPunct="1">
        <a:lnSpc>
          <a:spcPct val="120000"/>
        </a:lnSpc>
        <a:spcBef>
          <a:spcPts val="500"/>
        </a:spcBef>
        <a:buClr>
          <a:schemeClr val="accent2"/>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Lesley.Perry@redbridge.gov.uk?subject=Data%20Protection%20&amp;%20Information%20Governance" TargetMode="External"/><Relationship Id="rId7" Type="http://schemas.openxmlformats.org/officeDocument/2006/relationships/hyperlink" Target="http://www.redbridgelscb.org.uk/professionals/information-sharing/" TargetMode="External"/><Relationship Id="rId2" Type="http://schemas.openxmlformats.org/officeDocument/2006/relationships/hyperlink" Target="http://www.redbridgelscb.org.uk/wp-content/uploads/2015/08/Redbridge-LSCB-Partner-Agency-Agreement-Template-July-2017.pdf" TargetMode="External"/><Relationship Id="rId1" Type="http://schemas.openxmlformats.org/officeDocument/2006/relationships/slideLayout" Target="../slideLayouts/slideLayout2.xml"/><Relationship Id="rId6" Type="http://schemas.openxmlformats.org/officeDocument/2006/relationships/hyperlink" Target="https://www.gov.uk/data-protection/the-data-protection-act" TargetMode="External"/><Relationship Id="rId5" Type="http://schemas.openxmlformats.org/officeDocument/2006/relationships/hyperlink" Target="mailto:Lesley.Perry@redbridge.gov.uk?subject=Data%20Protection" TargetMode="External"/><Relationship Id="rId4" Type="http://schemas.openxmlformats.org/officeDocument/2006/relationships/hyperlink" Target="mailto:John.Goldup@redbridge.gov.uk?subject=Data%20Protec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58949" y="1350335"/>
            <a:ext cx="6719777" cy="744279"/>
          </a:xfrm>
        </p:spPr>
        <p:txBody>
          <a:bodyPr/>
          <a:lstStyle/>
          <a:p>
            <a:pPr algn="ctr"/>
            <a:r>
              <a:rPr lang="en-GB" sz="4400" dirty="0" smtClean="0"/>
              <a:t>Data Protection Act 1998</a:t>
            </a:r>
            <a:r>
              <a:rPr lang="en-GB" dirty="0" smtClean="0"/>
              <a:t/>
            </a:r>
            <a:br>
              <a:rPr lang="en-GB" dirty="0" smtClean="0"/>
            </a:br>
            <a:r>
              <a:rPr lang="en-GB" dirty="0" smtClean="0"/>
              <a:t/>
            </a:r>
            <a:br>
              <a:rPr lang="en-GB" dirty="0" smtClean="0"/>
            </a:br>
            <a:r>
              <a:rPr lang="en-GB" sz="3200" dirty="0" smtClean="0"/>
              <a:t>Presentation for Redbridge LSCB Board &amp; Sub Group Members, 2017</a:t>
            </a:r>
            <a:r>
              <a:rPr lang="en-GB" dirty="0" smtClean="0"/>
              <a:t/>
            </a:r>
            <a:br>
              <a:rPr lang="en-GB" dirty="0" smtClean="0"/>
            </a:br>
            <a:r>
              <a:rPr lang="en-GB" sz="2400" dirty="0" smtClean="0"/>
              <a:t>provided by LB Redbridge Information Governance</a:t>
            </a:r>
            <a:r>
              <a:rPr lang="en-GB" sz="1000" dirty="0"/>
              <a:t/>
            </a:r>
            <a:br>
              <a:rPr lang="en-GB" sz="1000" dirty="0"/>
            </a:br>
            <a:r>
              <a:rPr lang="en-GB" dirty="0" smtClean="0"/>
              <a:t/>
            </a:r>
            <a:br>
              <a:rPr lang="en-GB" dirty="0" smtClean="0"/>
            </a:br>
            <a:endParaRPr lang="en-GB"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08" y="550377"/>
            <a:ext cx="1771429" cy="504762"/>
          </a:xfrm>
          <a:prstGeom prst="rect">
            <a:avLst/>
          </a:prstGeom>
        </p:spPr>
      </p:pic>
    </p:spTree>
    <p:extLst>
      <p:ext uri="{BB962C8B-B14F-4D97-AF65-F5344CB8AC3E}">
        <p14:creationId xmlns:p14="http://schemas.microsoft.com/office/powerpoint/2010/main" val="2143650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4" y="498300"/>
            <a:ext cx="4879575" cy="368475"/>
          </a:xfrm>
        </p:spPr>
        <p:txBody>
          <a:bodyPr/>
          <a:lstStyle/>
          <a:p>
            <a:r>
              <a:rPr lang="en-GB" dirty="0" smtClean="0"/>
              <a:t>The Data Protection Act</a:t>
            </a:r>
            <a:endParaRPr lang="en-GB" b="0" dirty="0"/>
          </a:p>
        </p:txBody>
      </p:sp>
      <p:sp>
        <p:nvSpPr>
          <p:cNvPr id="9" name="Content Placeholder 34"/>
          <p:cNvSpPr>
            <a:spLocks noGrp="1"/>
          </p:cNvSpPr>
          <p:nvPr>
            <p:ph idx="1"/>
          </p:nvPr>
        </p:nvSpPr>
        <p:spPr>
          <a:xfrm>
            <a:off x="3409717" y="1196659"/>
            <a:ext cx="5064600" cy="4236578"/>
          </a:xfrm>
          <a:ln>
            <a:noFill/>
          </a:ln>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buNone/>
            </a:pPr>
            <a:r>
              <a:rPr lang="en-US" sz="6400" dirty="0">
                <a:latin typeface="+mj-lt"/>
              </a:rPr>
              <a:t>Sensitive personal data is personal data relating to: </a:t>
            </a:r>
          </a:p>
          <a:p>
            <a:r>
              <a:rPr lang="en-US" sz="6400" dirty="0" smtClean="0">
                <a:latin typeface="+mj-lt"/>
              </a:rPr>
              <a:t>A </a:t>
            </a:r>
            <a:r>
              <a:rPr lang="en-US" sz="6400" dirty="0">
                <a:latin typeface="+mj-lt"/>
              </a:rPr>
              <a:t>person's racial or ethnic origin</a:t>
            </a:r>
          </a:p>
          <a:p>
            <a:r>
              <a:rPr lang="en-US" sz="6400" dirty="0">
                <a:latin typeface="+mj-lt"/>
              </a:rPr>
              <a:t>Their political opinion</a:t>
            </a:r>
          </a:p>
          <a:p>
            <a:r>
              <a:rPr lang="en-US" sz="6400" dirty="0">
                <a:latin typeface="+mj-lt"/>
              </a:rPr>
              <a:t>Their religious beliefs or other beliefs of a similar nature</a:t>
            </a:r>
          </a:p>
          <a:p>
            <a:r>
              <a:rPr lang="en-US" sz="6400" dirty="0">
                <a:latin typeface="+mj-lt"/>
              </a:rPr>
              <a:t>Their membership of a trade union</a:t>
            </a:r>
          </a:p>
          <a:p>
            <a:r>
              <a:rPr lang="en-US" sz="6400" dirty="0">
                <a:latin typeface="+mj-lt"/>
              </a:rPr>
              <a:t>Their physical or mental health or condition</a:t>
            </a:r>
          </a:p>
          <a:p>
            <a:r>
              <a:rPr lang="en-US" sz="6400" dirty="0">
                <a:latin typeface="+mj-lt"/>
              </a:rPr>
              <a:t>Their sexual life</a:t>
            </a:r>
          </a:p>
          <a:p>
            <a:r>
              <a:rPr lang="en-US" sz="6400" dirty="0">
                <a:latin typeface="+mj-lt"/>
              </a:rPr>
              <a:t>Their commission or alleged commission of an offence and any proceedings for an offence</a:t>
            </a:r>
            <a:r>
              <a:rPr lang="en-US" sz="6400" dirty="0" smtClean="0">
                <a:latin typeface="+mj-lt"/>
              </a:rPr>
              <a:t>.</a:t>
            </a:r>
          </a:p>
          <a:p>
            <a:pPr marL="0" indent="0">
              <a:buNone/>
            </a:pPr>
            <a:r>
              <a:rPr lang="en-US" sz="6400" dirty="0" smtClean="0">
                <a:latin typeface="+mj-lt"/>
              </a:rPr>
              <a:t>Information provided to LSCB members is usually statistical and/or anonymized.    Sensitive personal data should not be included in any reports presented  to the LSCB.</a:t>
            </a:r>
            <a:endParaRPr lang="en-US" sz="6400" dirty="0">
              <a:latin typeface="+mj-lt"/>
            </a:endParaRPr>
          </a:p>
          <a:p>
            <a:pPr marL="0" indent="0">
              <a:buNone/>
            </a:pPr>
            <a:endParaRPr lang="en-US" sz="6400" dirty="0" smtClean="0">
              <a:latin typeface="+mj-lt"/>
            </a:endParaRPr>
          </a:p>
          <a:p>
            <a:endParaRPr lang="en-US" sz="6400" dirty="0" smtClean="0">
              <a:latin typeface="+mj-lt"/>
            </a:endParaRPr>
          </a:p>
          <a:p>
            <a:pPr marL="0" indent="0">
              <a:buNone/>
            </a:pPr>
            <a:endParaRPr lang="en-GB" dirty="0"/>
          </a:p>
        </p:txBody>
      </p:sp>
      <p:sp>
        <p:nvSpPr>
          <p:cNvPr id="3" name="Rounded Rectangle 2"/>
          <p:cNvSpPr/>
          <p:nvPr/>
        </p:nvSpPr>
        <p:spPr>
          <a:xfrm>
            <a:off x="771524" y="1538284"/>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Processing</a:t>
            </a:r>
            <a:endParaRPr lang="en-GB" dirty="0"/>
          </a:p>
        </p:txBody>
      </p:sp>
      <p:sp>
        <p:nvSpPr>
          <p:cNvPr id="5" name="Rounded Rectangle 4"/>
          <p:cNvSpPr/>
          <p:nvPr/>
        </p:nvSpPr>
        <p:spPr>
          <a:xfrm>
            <a:off x="771524" y="2490787"/>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Personal Data</a:t>
            </a:r>
            <a:endParaRPr lang="en-GB" dirty="0"/>
          </a:p>
        </p:txBody>
      </p:sp>
      <p:sp>
        <p:nvSpPr>
          <p:cNvPr id="7" name="Rounded Rectangle 6"/>
          <p:cNvSpPr/>
          <p:nvPr/>
        </p:nvSpPr>
        <p:spPr>
          <a:xfrm>
            <a:off x="771524" y="3495675"/>
            <a:ext cx="1733550" cy="866775"/>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Sensitive Personal Data</a:t>
            </a:r>
            <a:endParaRPr lang="en-GB" dirty="0"/>
          </a:p>
        </p:txBody>
      </p:sp>
      <p:sp>
        <p:nvSpPr>
          <p:cNvPr id="8" name="Rounded Rectangle 7"/>
          <p:cNvSpPr/>
          <p:nvPr/>
        </p:nvSpPr>
        <p:spPr>
          <a:xfrm>
            <a:off x="771524" y="4476750"/>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Data Controller</a:t>
            </a:r>
            <a:endParaRPr lang="en-GB" dirty="0"/>
          </a:p>
        </p:txBody>
      </p:sp>
    </p:spTree>
    <p:extLst>
      <p:ext uri="{BB962C8B-B14F-4D97-AF65-F5344CB8AC3E}">
        <p14:creationId xmlns:p14="http://schemas.microsoft.com/office/powerpoint/2010/main" val="1312210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4" y="498300"/>
            <a:ext cx="4879575" cy="368475"/>
          </a:xfrm>
        </p:spPr>
        <p:txBody>
          <a:bodyPr/>
          <a:lstStyle/>
          <a:p>
            <a:r>
              <a:rPr lang="en-GB" dirty="0" smtClean="0"/>
              <a:t>The Data Protection Act</a:t>
            </a:r>
            <a:endParaRPr lang="en-GB" b="0" dirty="0"/>
          </a:p>
        </p:txBody>
      </p:sp>
      <p:sp>
        <p:nvSpPr>
          <p:cNvPr id="3" name="Rounded Rectangle 2"/>
          <p:cNvSpPr/>
          <p:nvPr/>
        </p:nvSpPr>
        <p:spPr>
          <a:xfrm>
            <a:off x="771524" y="1538284"/>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Processing</a:t>
            </a:r>
            <a:endParaRPr lang="en-GB" dirty="0"/>
          </a:p>
        </p:txBody>
      </p:sp>
      <p:sp>
        <p:nvSpPr>
          <p:cNvPr id="5" name="Rounded Rectangle 4"/>
          <p:cNvSpPr/>
          <p:nvPr/>
        </p:nvSpPr>
        <p:spPr>
          <a:xfrm>
            <a:off x="771524" y="2490787"/>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Personal Data</a:t>
            </a:r>
            <a:endParaRPr lang="en-GB" dirty="0"/>
          </a:p>
        </p:txBody>
      </p:sp>
      <p:sp>
        <p:nvSpPr>
          <p:cNvPr id="7" name="Rounded Rectangle 6"/>
          <p:cNvSpPr/>
          <p:nvPr/>
        </p:nvSpPr>
        <p:spPr>
          <a:xfrm>
            <a:off x="771524" y="3495675"/>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Sensitive Personal Data</a:t>
            </a:r>
            <a:endParaRPr lang="en-GB" dirty="0"/>
          </a:p>
        </p:txBody>
      </p:sp>
      <p:sp>
        <p:nvSpPr>
          <p:cNvPr id="8" name="Rounded Rectangle 7"/>
          <p:cNvSpPr/>
          <p:nvPr/>
        </p:nvSpPr>
        <p:spPr>
          <a:xfrm>
            <a:off x="771524" y="4476750"/>
            <a:ext cx="1733550" cy="866775"/>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rPr>
              <a:t>Data Controller</a:t>
            </a:r>
            <a:endParaRPr lang="en-GB" dirty="0">
              <a:solidFill>
                <a:schemeClr val="bg1"/>
              </a:solidFill>
            </a:endParaRPr>
          </a:p>
        </p:txBody>
      </p:sp>
      <p:sp>
        <p:nvSpPr>
          <p:cNvPr id="4" name="TextBox 3"/>
          <p:cNvSpPr txBox="1"/>
          <p:nvPr/>
        </p:nvSpPr>
        <p:spPr>
          <a:xfrm>
            <a:off x="3232298" y="2219658"/>
            <a:ext cx="5497032" cy="2142792"/>
          </a:xfrm>
          <a:prstGeom prst="rect">
            <a:avLst/>
          </a:prstGeom>
          <a:noFill/>
        </p:spPr>
        <p:txBody>
          <a:bodyPr wrap="square" lIns="0" tIns="0" rIns="0" bIns="0" rtlCol="0">
            <a:noAutofit/>
          </a:bodyPr>
          <a:lstStyle/>
          <a:p>
            <a:pPr>
              <a:lnSpc>
                <a:spcPct val="120000"/>
              </a:lnSpc>
              <a:spcBef>
                <a:spcPts val="250"/>
              </a:spcBef>
              <a:buClr>
                <a:schemeClr val="accent5"/>
              </a:buClr>
              <a:buSzPct val="110000"/>
            </a:pPr>
            <a:r>
              <a:rPr lang="en-US" sz="1600" dirty="0"/>
              <a:t>Data Controller means the person or organisation who determines how information will be used and for what purpose. </a:t>
            </a:r>
            <a:endParaRPr lang="en-US" sz="1600" dirty="0" smtClean="0"/>
          </a:p>
          <a:p>
            <a:pPr>
              <a:lnSpc>
                <a:spcPct val="120000"/>
              </a:lnSpc>
              <a:spcBef>
                <a:spcPts val="250"/>
              </a:spcBef>
              <a:buClr>
                <a:schemeClr val="accent5"/>
              </a:buClr>
              <a:buSzPct val="110000"/>
            </a:pPr>
            <a:endParaRPr lang="en-US" sz="1600" dirty="0"/>
          </a:p>
          <a:p>
            <a:pPr marR="0" algn="l" defTabSz="457200" rtl="0" eaLnBrk="1" fontAlgn="auto" latinLnBrk="0" hangingPunct="1">
              <a:lnSpc>
                <a:spcPct val="120000"/>
              </a:lnSpc>
              <a:spcBef>
                <a:spcPts val="250"/>
              </a:spcBef>
              <a:spcAft>
                <a:spcPts val="0"/>
              </a:spcAft>
              <a:buClr>
                <a:schemeClr val="accent5"/>
              </a:buClr>
              <a:buSzPct val="110000"/>
              <a:tabLst/>
            </a:pPr>
            <a:r>
              <a:rPr kumimoji="0" lang="en-GB" sz="1600" b="0" i="0" u="none" strike="noStrike" kern="1200" cap="none" spc="0" normalizeH="0" baseline="0" noProof="0" dirty="0" smtClean="0">
                <a:ln>
                  <a:noFill/>
                </a:ln>
                <a:solidFill>
                  <a:prstClr val="black"/>
                </a:solidFill>
                <a:effectLst/>
                <a:uLnTx/>
                <a:uFillTx/>
                <a:latin typeface="+mn-lt"/>
                <a:ea typeface="+mn-ea"/>
                <a:cs typeface="+mn-cs"/>
              </a:rPr>
              <a:t>If</a:t>
            </a:r>
            <a:r>
              <a:rPr kumimoji="0" lang="en-GB" sz="1600" b="0" i="0" u="none" strike="noStrike" kern="1200" cap="none" spc="0" normalizeH="0" noProof="0" dirty="0" smtClean="0">
                <a:ln>
                  <a:noFill/>
                </a:ln>
                <a:solidFill>
                  <a:prstClr val="black"/>
                </a:solidFill>
                <a:effectLst/>
                <a:uLnTx/>
                <a:uFillTx/>
                <a:latin typeface="+mn-lt"/>
                <a:ea typeface="+mn-ea"/>
                <a:cs typeface="+mn-cs"/>
              </a:rPr>
              <a:t> you do not already know who your Data Controller is, you should take the opportunity to find this out.</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459128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4" y="498300"/>
            <a:ext cx="4879575" cy="368475"/>
          </a:xfrm>
        </p:spPr>
        <p:txBody>
          <a:bodyPr/>
          <a:lstStyle/>
          <a:p>
            <a:r>
              <a:rPr lang="en-GB" dirty="0"/>
              <a:t>Data Protection Principles</a:t>
            </a:r>
            <a:endParaRPr lang="en-GB" b="0" dirty="0"/>
          </a:p>
        </p:txBody>
      </p:sp>
      <p:sp>
        <p:nvSpPr>
          <p:cNvPr id="14" name="TextBox 13"/>
          <p:cNvSpPr txBox="1"/>
          <p:nvPr/>
        </p:nvSpPr>
        <p:spPr>
          <a:xfrm>
            <a:off x="446809" y="1387802"/>
            <a:ext cx="8582891" cy="708732"/>
          </a:xfrm>
          <a:prstGeom prst="rect">
            <a:avLst/>
          </a:prstGeom>
          <a:noFill/>
        </p:spPr>
        <p:txBody>
          <a:bodyPr wrap="square" lIns="0" tIns="0" rIns="0" bIns="0" rtlCol="0">
            <a:noAutofit/>
          </a:bodyPr>
          <a:lstStyle/>
          <a:p>
            <a:pPr>
              <a:lnSpc>
                <a:spcPct val="120000"/>
              </a:lnSpc>
              <a:spcBef>
                <a:spcPts val="250"/>
              </a:spcBef>
              <a:buClr>
                <a:schemeClr val="accent5"/>
              </a:buClr>
              <a:buSzPct val="110000"/>
            </a:pPr>
            <a:r>
              <a:rPr lang="en-US" sz="1600" dirty="0"/>
              <a:t>The way that personal information is held and used is set out in the eight Data Protection Principles which are summarised below.</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569927131"/>
              </p:ext>
            </p:extLst>
          </p:nvPr>
        </p:nvGraphicFramePr>
        <p:xfrm>
          <a:off x="561109" y="2158879"/>
          <a:ext cx="8073735" cy="3325980"/>
        </p:xfrm>
        <a:graphic>
          <a:graphicData uri="http://schemas.openxmlformats.org/drawingml/2006/table">
            <a:tbl>
              <a:tblPr firstRow="1" bandRow="1">
                <a:tableStyleId>{5940675A-B579-460E-94D1-54222C63F5DA}</a:tableStyleId>
              </a:tblPr>
              <a:tblGrid>
                <a:gridCol w="1931037"/>
                <a:gridCol w="6142698"/>
              </a:tblGrid>
              <a:tr h="361531">
                <a:tc>
                  <a:txBody>
                    <a:bodyPr/>
                    <a:lstStyle/>
                    <a:p>
                      <a:r>
                        <a:rPr lang="en-GB" sz="1600" b="1" dirty="0" smtClean="0">
                          <a:solidFill>
                            <a:schemeClr val="bg1"/>
                          </a:solidFill>
                        </a:rPr>
                        <a:t>1</a:t>
                      </a:r>
                      <a:r>
                        <a:rPr lang="en-GB" sz="1600" b="1" baseline="30000" dirty="0" smtClean="0">
                          <a:solidFill>
                            <a:schemeClr val="bg1"/>
                          </a:solidFill>
                        </a:rPr>
                        <a:t>st</a:t>
                      </a:r>
                      <a:r>
                        <a:rPr lang="en-GB" sz="1600" b="1" dirty="0" smtClean="0">
                          <a:solidFill>
                            <a:schemeClr val="bg1"/>
                          </a:solidFill>
                        </a:rPr>
                        <a:t>  Principle</a:t>
                      </a:r>
                      <a:endParaRPr lang="en-GB" sz="1600" b="1" dirty="0">
                        <a:solidFill>
                          <a:schemeClr val="bg1"/>
                        </a:solidFill>
                      </a:endParaRP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Data should be processed fairly &amp; lawfully</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a:tc>
              </a:tr>
              <a:tr h="382314">
                <a:tc>
                  <a:txBody>
                    <a:bodyPr/>
                    <a:lstStyle/>
                    <a:p>
                      <a:r>
                        <a:rPr lang="en-GB" sz="1600" b="1" dirty="0" smtClean="0">
                          <a:solidFill>
                            <a:schemeClr val="bg1"/>
                          </a:solidFill>
                        </a:rPr>
                        <a:t>2</a:t>
                      </a:r>
                      <a:r>
                        <a:rPr lang="en-GB" sz="1600" b="1" baseline="30000" dirty="0" smtClean="0">
                          <a:solidFill>
                            <a:schemeClr val="bg1"/>
                          </a:solidFill>
                        </a:rPr>
                        <a:t>nd</a:t>
                      </a:r>
                      <a:r>
                        <a:rPr lang="en-GB" sz="1600" b="1" dirty="0" smtClean="0">
                          <a:solidFill>
                            <a:schemeClr val="bg1"/>
                          </a:solidFill>
                        </a:rPr>
                        <a:t> </a:t>
                      </a:r>
                      <a:r>
                        <a:rPr lang="en-GB" sz="1600" b="1" baseline="0" dirty="0" smtClean="0">
                          <a:solidFill>
                            <a:schemeClr val="bg1"/>
                          </a:solidFill>
                        </a:rPr>
                        <a:t> Principle</a:t>
                      </a:r>
                      <a:endParaRPr lang="en-GB" sz="1600" b="1" dirty="0">
                        <a:solidFill>
                          <a:schemeClr val="bg1"/>
                        </a:solidFill>
                      </a:endParaRP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Data should be used only for specified and lawful purposes</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a:tc>
              </a:tr>
              <a:tr h="382314">
                <a:tc>
                  <a:txBody>
                    <a:bodyPr/>
                    <a:lstStyle/>
                    <a:p>
                      <a:r>
                        <a:rPr lang="en-GB" sz="1600" b="1" dirty="0" smtClean="0">
                          <a:solidFill>
                            <a:schemeClr val="bg1"/>
                          </a:solidFill>
                        </a:rPr>
                        <a:t>3</a:t>
                      </a:r>
                      <a:r>
                        <a:rPr lang="en-GB" sz="1600" b="1" baseline="30000" dirty="0" smtClean="0">
                          <a:solidFill>
                            <a:schemeClr val="bg1"/>
                          </a:solidFill>
                        </a:rPr>
                        <a:t>rd</a:t>
                      </a:r>
                      <a:r>
                        <a:rPr lang="en-GB" sz="1600" b="1" dirty="0" smtClean="0">
                          <a:solidFill>
                            <a:schemeClr val="bg1"/>
                          </a:solidFill>
                        </a:rPr>
                        <a:t>  Principle</a:t>
                      </a:r>
                      <a:endParaRPr lang="en-GB" sz="1600" b="1" dirty="0">
                        <a:solidFill>
                          <a:schemeClr val="bg1"/>
                        </a:solidFill>
                      </a:endParaRP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Data should be adequate, relevant and not excessive</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a:tc>
              </a:tr>
              <a:tr h="382314">
                <a:tc>
                  <a:txBody>
                    <a:bodyPr/>
                    <a:lstStyle/>
                    <a:p>
                      <a:r>
                        <a:rPr lang="en-GB" sz="1600" b="1" dirty="0" smtClean="0">
                          <a:solidFill>
                            <a:schemeClr val="bg1"/>
                          </a:solidFill>
                        </a:rPr>
                        <a:t>4</a:t>
                      </a:r>
                      <a:r>
                        <a:rPr lang="en-GB" sz="1600" b="1" baseline="30000" dirty="0" smtClean="0">
                          <a:solidFill>
                            <a:schemeClr val="bg1"/>
                          </a:solidFill>
                        </a:rPr>
                        <a:t>th</a:t>
                      </a:r>
                      <a:r>
                        <a:rPr lang="en-GB" sz="1600" b="1" dirty="0" smtClean="0">
                          <a:solidFill>
                            <a:schemeClr val="bg1"/>
                          </a:solidFill>
                        </a:rPr>
                        <a:t>  Principle</a:t>
                      </a:r>
                      <a:endParaRPr lang="en-GB" sz="1600" b="1" dirty="0">
                        <a:solidFill>
                          <a:schemeClr val="bg1"/>
                        </a:solidFill>
                      </a:endParaRP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Data should be accurate and up to date</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a:tc>
              </a:tr>
              <a:tr h="382315">
                <a:tc>
                  <a:txBody>
                    <a:bodyPr/>
                    <a:lstStyle/>
                    <a:p>
                      <a:r>
                        <a:rPr lang="en-GB" sz="1600" b="1" dirty="0" smtClean="0">
                          <a:solidFill>
                            <a:schemeClr val="bg1"/>
                          </a:solidFill>
                        </a:rPr>
                        <a:t>5</a:t>
                      </a:r>
                      <a:r>
                        <a:rPr lang="en-GB" sz="1600" b="1" baseline="30000" dirty="0" smtClean="0">
                          <a:solidFill>
                            <a:schemeClr val="bg1"/>
                          </a:solidFill>
                        </a:rPr>
                        <a:t>th</a:t>
                      </a:r>
                      <a:r>
                        <a:rPr lang="en-GB" sz="1600" b="1" dirty="0" smtClean="0">
                          <a:solidFill>
                            <a:schemeClr val="bg1"/>
                          </a:solidFill>
                        </a:rPr>
                        <a:t>  Principle </a:t>
                      </a:r>
                      <a:endParaRPr lang="en-GB" sz="1600" b="1" dirty="0">
                        <a:solidFill>
                          <a:schemeClr val="bg1"/>
                        </a:solidFill>
                      </a:endParaRP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Data should not be kept for longer than necessary</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a:tc>
              </a:tr>
              <a:tr h="374072">
                <a:tc>
                  <a:txBody>
                    <a:bodyPr/>
                    <a:lstStyle/>
                    <a:p>
                      <a:r>
                        <a:rPr lang="en-GB" sz="1600" b="1" dirty="0" smtClean="0">
                          <a:solidFill>
                            <a:schemeClr val="bg1"/>
                          </a:solidFill>
                        </a:rPr>
                        <a:t>6</a:t>
                      </a:r>
                      <a:r>
                        <a:rPr lang="en-GB" sz="1600" b="1" baseline="30000" dirty="0" smtClean="0">
                          <a:solidFill>
                            <a:schemeClr val="bg1"/>
                          </a:solidFill>
                        </a:rPr>
                        <a:t>th</a:t>
                      </a:r>
                      <a:r>
                        <a:rPr lang="en-GB" sz="1600" b="1" dirty="0" smtClean="0">
                          <a:solidFill>
                            <a:schemeClr val="bg1"/>
                          </a:solidFill>
                        </a:rPr>
                        <a:t>  Principle</a:t>
                      </a:r>
                      <a:endParaRPr lang="en-GB" sz="1600" b="1" dirty="0">
                        <a:solidFill>
                          <a:schemeClr val="bg1"/>
                        </a:solidFill>
                      </a:endParaRP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Data should be processed in accordance with the data subject's rights</a:t>
                      </a:r>
                    </a:p>
                  </a:txBody>
                  <a:tcPr/>
                </a:tc>
              </a:tr>
              <a:tr h="384464">
                <a:tc>
                  <a:txBody>
                    <a:bodyPr/>
                    <a:lstStyle/>
                    <a:p>
                      <a:r>
                        <a:rPr lang="en-GB" sz="1600" b="1" dirty="0" smtClean="0">
                          <a:solidFill>
                            <a:schemeClr val="bg1"/>
                          </a:solidFill>
                        </a:rPr>
                        <a:t>7</a:t>
                      </a:r>
                      <a:r>
                        <a:rPr lang="en-GB" sz="1600" b="1" baseline="30000" dirty="0" smtClean="0">
                          <a:solidFill>
                            <a:schemeClr val="bg1"/>
                          </a:solidFill>
                        </a:rPr>
                        <a:t>th</a:t>
                      </a:r>
                      <a:r>
                        <a:rPr lang="en-GB" sz="1600" b="1" dirty="0" smtClean="0">
                          <a:solidFill>
                            <a:schemeClr val="bg1"/>
                          </a:solidFill>
                        </a:rPr>
                        <a:t> Principle</a:t>
                      </a:r>
                      <a:endParaRPr lang="en-GB" sz="1600" b="1" dirty="0">
                        <a:solidFill>
                          <a:schemeClr val="bg1"/>
                        </a:solidFill>
                      </a:endParaRPr>
                    </a:p>
                  </a:txBody>
                  <a:tcPr>
                    <a:solidFill>
                      <a:schemeClr val="accent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Data must be kept securely</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a:tc>
              </a:tr>
              <a:tr h="642444">
                <a:tc>
                  <a:txBody>
                    <a:bodyPr/>
                    <a:lstStyle/>
                    <a:p>
                      <a:r>
                        <a:rPr lang="en-GB" sz="1600" b="1" dirty="0" smtClean="0">
                          <a:solidFill>
                            <a:schemeClr val="bg1"/>
                          </a:solidFill>
                        </a:rPr>
                        <a:t>8</a:t>
                      </a:r>
                      <a:r>
                        <a:rPr lang="en-GB" sz="1600" b="1" baseline="30000" dirty="0" smtClean="0">
                          <a:solidFill>
                            <a:schemeClr val="bg1"/>
                          </a:solidFill>
                        </a:rPr>
                        <a:t>th</a:t>
                      </a:r>
                      <a:r>
                        <a:rPr lang="en-GB" sz="1600" b="1" dirty="0" smtClean="0">
                          <a:solidFill>
                            <a:schemeClr val="bg1"/>
                          </a:solidFill>
                        </a:rPr>
                        <a:t>  Principle</a:t>
                      </a:r>
                      <a:endParaRPr lang="en-GB" sz="1600" b="1" dirty="0">
                        <a:solidFill>
                          <a:schemeClr val="bg1"/>
                        </a:solidFill>
                      </a:endParaRPr>
                    </a:p>
                  </a:txBody>
                  <a:tcPr>
                    <a:solidFill>
                      <a:schemeClr val="accent2"/>
                    </a:solidFill>
                  </a:tcPr>
                </a:tc>
                <a:tc>
                  <a:txBody>
                    <a:bodyPr/>
                    <a:lstStyle/>
                    <a:p>
                      <a:pPr marL="0" indent="0">
                        <a:lnSpc>
                          <a:spcPct val="120000"/>
                        </a:lnSpc>
                        <a:spcBef>
                          <a:spcPts val="250"/>
                        </a:spcBef>
                        <a:buClr>
                          <a:schemeClr val="accent5"/>
                        </a:buClr>
                        <a:buSzPct val="110000"/>
                        <a:buFont typeface="Verdana" pitchFamily="34" charset="0"/>
                        <a:buNone/>
                      </a:pPr>
                      <a:r>
                        <a:rPr lang="en-US" sz="1600" dirty="0" smtClean="0"/>
                        <a:t>Data should not be transferred to another country without adequate protection</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a:txBody>
                  <a:tcPr/>
                </a:tc>
              </a:tr>
            </a:tbl>
          </a:graphicData>
        </a:graphic>
      </p:graphicFrame>
    </p:spTree>
    <p:extLst>
      <p:ext uri="{BB962C8B-B14F-4D97-AF65-F5344CB8AC3E}">
        <p14:creationId xmlns:p14="http://schemas.microsoft.com/office/powerpoint/2010/main" val="1422820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71524" y="498300"/>
            <a:ext cx="4879575" cy="368475"/>
          </a:xfrm>
        </p:spPr>
        <p:txBody>
          <a:bodyPr/>
          <a:lstStyle/>
          <a:p>
            <a:r>
              <a:rPr lang="en-GB" dirty="0"/>
              <a:t>Data Protection Principles</a:t>
            </a:r>
            <a:endParaRPr lang="en-GB" b="0" dirty="0"/>
          </a:p>
        </p:txBody>
      </p:sp>
      <p:sp>
        <p:nvSpPr>
          <p:cNvPr id="35" name="Content Placeholder 34"/>
          <p:cNvSpPr>
            <a:spLocks noGrp="1"/>
          </p:cNvSpPr>
          <p:nvPr>
            <p:ph idx="1"/>
          </p:nvPr>
        </p:nvSpPr>
        <p:spPr>
          <a:xfrm>
            <a:off x="282792" y="1114589"/>
            <a:ext cx="3832007" cy="4103128"/>
          </a:xfrm>
        </p:spPr>
        <p:txBody>
          <a:bodyPr>
            <a:normAutofit/>
          </a:bodyPr>
          <a:lstStyle/>
          <a:p>
            <a:pPr marL="0" indent="0">
              <a:buNone/>
            </a:pPr>
            <a:r>
              <a:rPr lang="en-US" b="1" dirty="0"/>
              <a:t>Main principles to be aware </a:t>
            </a:r>
            <a:r>
              <a:rPr lang="en-US" b="1" dirty="0" smtClean="0"/>
              <a:t>of:</a:t>
            </a:r>
          </a:p>
          <a:p>
            <a:pPr marL="0" indent="0">
              <a:buNone/>
            </a:pPr>
            <a:endParaRPr lang="en-US" b="1" dirty="0"/>
          </a:p>
          <a:p>
            <a:r>
              <a:rPr lang="en-US" dirty="0" smtClean="0"/>
              <a:t>There </a:t>
            </a:r>
            <a:r>
              <a:rPr lang="en-US" dirty="0"/>
              <a:t>are three main principles that you need to be particularly aware of - these are the 4th, 6th &amp; 7th.</a:t>
            </a:r>
          </a:p>
          <a:p>
            <a:r>
              <a:rPr lang="en-US" dirty="0"/>
              <a:t>T</a:t>
            </a:r>
            <a:r>
              <a:rPr lang="en-US" dirty="0" smtClean="0"/>
              <a:t>he </a:t>
            </a:r>
            <a:r>
              <a:rPr lang="en-US" dirty="0"/>
              <a:t>numbers </a:t>
            </a:r>
            <a:r>
              <a:rPr lang="en-US" dirty="0" smtClean="0"/>
              <a:t>on the right reveal </a:t>
            </a:r>
            <a:r>
              <a:rPr lang="en-US" dirty="0"/>
              <a:t>a summary of what each principle requires you to do. </a:t>
            </a:r>
          </a:p>
          <a:p>
            <a:r>
              <a:rPr lang="en-US" dirty="0" smtClean="0"/>
              <a:t>Remember</a:t>
            </a:r>
            <a:r>
              <a:rPr lang="en-US" dirty="0"/>
              <a:t>, if you have any questions, ask your Line Manager or </a:t>
            </a:r>
            <a:r>
              <a:rPr lang="en-US" dirty="0" smtClean="0"/>
              <a:t>the Information Governance Manager</a:t>
            </a:r>
            <a:endParaRPr lang="en-US" dirty="0"/>
          </a:p>
          <a:p>
            <a:pPr marL="0" indent="0">
              <a:buNone/>
            </a:pPr>
            <a:endParaRPr lang="en-GB" dirty="0"/>
          </a:p>
        </p:txBody>
      </p:sp>
      <p:sp>
        <p:nvSpPr>
          <p:cNvPr id="3" name="Rounded Rectangle 2"/>
          <p:cNvSpPr/>
          <p:nvPr/>
        </p:nvSpPr>
        <p:spPr>
          <a:xfrm>
            <a:off x="4861835" y="1114588"/>
            <a:ext cx="3824963" cy="49267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Data should be accurate and up to </a:t>
            </a:r>
            <a:r>
              <a:rPr lang="en-US" sz="1600" dirty="0" smtClean="0"/>
              <a:t>date</a:t>
            </a:r>
            <a:endParaRPr lang="en-GB" sz="1600" dirty="0"/>
          </a:p>
        </p:txBody>
      </p:sp>
      <p:cxnSp>
        <p:nvCxnSpPr>
          <p:cNvPr id="7" name="Straight Connector 6"/>
          <p:cNvCxnSpPr/>
          <p:nvPr/>
        </p:nvCxnSpPr>
        <p:spPr>
          <a:xfrm>
            <a:off x="4379495" y="1679029"/>
            <a:ext cx="0" cy="383143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622322" y="1891866"/>
            <a:ext cx="4303987" cy="3328784"/>
          </a:xfrm>
          <a:prstGeom prst="rect">
            <a:avLst/>
          </a:prstGeom>
          <a:noFill/>
        </p:spPr>
        <p:txBody>
          <a:bodyPr wrap="square" lIns="0" tIns="0" rIns="0" bIns="0" rtlCol="0">
            <a:noAutofit/>
          </a:bodyPr>
          <a:lstStyle/>
          <a:p>
            <a:r>
              <a:rPr lang="en-US" sz="1600" dirty="0"/>
              <a:t>The Fourth Principle states that personal data should be accurate and kept up to date</a:t>
            </a:r>
            <a:r>
              <a:rPr lang="en-US" sz="1600" dirty="0" smtClean="0"/>
              <a:t>.</a:t>
            </a:r>
          </a:p>
          <a:p>
            <a:endParaRPr lang="en-US" sz="1400" dirty="0"/>
          </a:p>
          <a:p>
            <a:pPr marL="285750" indent="-285750">
              <a:buClr>
                <a:schemeClr val="accent5"/>
              </a:buClr>
              <a:buSzPct val="180000"/>
              <a:buFont typeface="Arial" panose="020B0604020202020204" pitchFamily="34" charset="0"/>
              <a:buChar char="•"/>
            </a:pPr>
            <a:r>
              <a:rPr lang="en-US" sz="1600" dirty="0" smtClean="0"/>
              <a:t>This </a:t>
            </a:r>
            <a:r>
              <a:rPr lang="en-US" sz="1600" dirty="0"/>
              <a:t>will require out of date and inaccurate information to be removed and or updated. </a:t>
            </a:r>
            <a:endParaRPr lang="en-US" sz="1600" dirty="0" smtClean="0"/>
          </a:p>
          <a:p>
            <a:pPr marL="285750" indent="-285750">
              <a:buClr>
                <a:schemeClr val="accent5"/>
              </a:buClr>
              <a:buSzPct val="180000"/>
              <a:buFont typeface="Arial" panose="020B0604020202020204" pitchFamily="34" charset="0"/>
              <a:buChar char="•"/>
            </a:pPr>
            <a:endParaRPr lang="en-US" sz="1600" dirty="0"/>
          </a:p>
          <a:p>
            <a:pPr marL="285750" indent="-285750">
              <a:buClr>
                <a:schemeClr val="accent5"/>
              </a:buClr>
              <a:buSzPct val="180000"/>
              <a:buFont typeface="Arial" panose="020B0604020202020204" pitchFamily="34" charset="0"/>
              <a:buChar char="•"/>
            </a:pPr>
            <a:r>
              <a:rPr lang="en-US" sz="1600" dirty="0" smtClean="0"/>
              <a:t>It </a:t>
            </a:r>
            <a:r>
              <a:rPr lang="en-US" sz="1600" dirty="0"/>
              <a:t>is necessary to ensure that incorrect information is not recorded about a data subject. </a:t>
            </a:r>
            <a:endParaRPr lang="en-US" sz="1600" dirty="0" smtClean="0"/>
          </a:p>
          <a:p>
            <a:pPr marL="285750" indent="-285750">
              <a:buClr>
                <a:schemeClr val="accent5"/>
              </a:buClr>
              <a:buSzPct val="180000"/>
              <a:buFont typeface="Arial" panose="020B0604020202020204" pitchFamily="34" charset="0"/>
              <a:buChar char="•"/>
            </a:pPr>
            <a:endParaRPr lang="en-US" sz="1600" dirty="0"/>
          </a:p>
          <a:p>
            <a:pPr marL="285750" indent="-285750">
              <a:buClr>
                <a:schemeClr val="accent5"/>
              </a:buClr>
              <a:buSzPct val="180000"/>
              <a:buFont typeface="Arial" panose="020B0604020202020204" pitchFamily="34" charset="0"/>
              <a:buChar char="•"/>
            </a:pPr>
            <a:r>
              <a:rPr lang="en-US" sz="1600" dirty="0" smtClean="0"/>
              <a:t>An </a:t>
            </a:r>
            <a:r>
              <a:rPr lang="en-US" sz="1600" dirty="0"/>
              <a:t>individual may ask for incorrect information about them to be amended, in which case, considered and appropriate action should be taken.</a:t>
            </a:r>
          </a:p>
          <a:p>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377550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771524" y="498300"/>
            <a:ext cx="4879575" cy="368475"/>
          </a:xfrm>
        </p:spPr>
        <p:txBody>
          <a:bodyPr/>
          <a:lstStyle/>
          <a:p>
            <a:r>
              <a:rPr lang="en-GB" dirty="0"/>
              <a:t>Data Protection Principles</a:t>
            </a:r>
            <a:endParaRPr lang="en-GB" b="0" dirty="0"/>
          </a:p>
        </p:txBody>
      </p:sp>
      <p:sp>
        <p:nvSpPr>
          <p:cNvPr id="35" name="Content Placeholder 34"/>
          <p:cNvSpPr>
            <a:spLocks noGrp="1"/>
          </p:cNvSpPr>
          <p:nvPr>
            <p:ph idx="1"/>
          </p:nvPr>
        </p:nvSpPr>
        <p:spPr>
          <a:xfrm>
            <a:off x="282792" y="1187229"/>
            <a:ext cx="3832007" cy="3889269"/>
          </a:xfrm>
        </p:spPr>
        <p:txBody>
          <a:bodyPr>
            <a:normAutofit/>
          </a:bodyPr>
          <a:lstStyle/>
          <a:p>
            <a:pPr marL="0" indent="0">
              <a:buNone/>
            </a:pPr>
            <a:r>
              <a:rPr lang="en-US" b="1" dirty="0"/>
              <a:t>Main principles to be aware </a:t>
            </a:r>
            <a:r>
              <a:rPr lang="en-US" b="1" dirty="0" smtClean="0"/>
              <a:t>of:</a:t>
            </a:r>
          </a:p>
          <a:p>
            <a:pPr marL="0" indent="0">
              <a:buNone/>
            </a:pPr>
            <a:endParaRPr lang="en-US" b="1" dirty="0"/>
          </a:p>
          <a:p>
            <a:r>
              <a:rPr lang="en-US" dirty="0" smtClean="0"/>
              <a:t>There </a:t>
            </a:r>
            <a:r>
              <a:rPr lang="en-US" dirty="0"/>
              <a:t>are three main principles that you need to be particularly aware of - these are the 4th, 6th &amp; 7th.</a:t>
            </a:r>
          </a:p>
          <a:p>
            <a:r>
              <a:rPr lang="en-US" dirty="0"/>
              <a:t>T</a:t>
            </a:r>
            <a:r>
              <a:rPr lang="en-US" dirty="0" smtClean="0"/>
              <a:t>he </a:t>
            </a:r>
            <a:r>
              <a:rPr lang="en-US" dirty="0"/>
              <a:t>numbers </a:t>
            </a:r>
            <a:r>
              <a:rPr lang="en-US" dirty="0" smtClean="0"/>
              <a:t>on the right reveal </a:t>
            </a:r>
            <a:r>
              <a:rPr lang="en-US" dirty="0"/>
              <a:t>a summary of what each principle requires you to do. </a:t>
            </a:r>
          </a:p>
          <a:p>
            <a:r>
              <a:rPr lang="en-US" dirty="0" smtClean="0"/>
              <a:t>Remember</a:t>
            </a:r>
            <a:r>
              <a:rPr lang="en-US" dirty="0"/>
              <a:t>, if you have any questions, ask your Line Manager or the Information Governance </a:t>
            </a:r>
            <a:r>
              <a:rPr lang="en-US" dirty="0" smtClean="0"/>
              <a:t>Manager.</a:t>
            </a:r>
            <a:endParaRPr lang="en-US" dirty="0"/>
          </a:p>
          <a:p>
            <a:endParaRPr lang="en-US" dirty="0"/>
          </a:p>
          <a:p>
            <a:pPr marL="0" indent="0">
              <a:buNone/>
            </a:pPr>
            <a:endParaRPr lang="en-GB" dirty="0"/>
          </a:p>
        </p:txBody>
      </p:sp>
      <p:sp>
        <p:nvSpPr>
          <p:cNvPr id="7" name="TextBox 6"/>
          <p:cNvSpPr txBox="1"/>
          <p:nvPr/>
        </p:nvSpPr>
        <p:spPr>
          <a:xfrm>
            <a:off x="4622322" y="2042723"/>
            <a:ext cx="4303987" cy="3467740"/>
          </a:xfrm>
          <a:prstGeom prst="rect">
            <a:avLst/>
          </a:prstGeom>
          <a:noFill/>
        </p:spPr>
        <p:txBody>
          <a:bodyPr wrap="square" lIns="0" tIns="0" rIns="0" bIns="0" rtlCol="0">
            <a:noAutofit/>
          </a:bodyPr>
          <a:lstStyle/>
          <a:p>
            <a:r>
              <a:rPr lang="en-US" sz="1600" dirty="0"/>
              <a:t>The Sixth Principle states that personal data must be processed in accordance with the data subjects rights.</a:t>
            </a:r>
          </a:p>
          <a:p>
            <a:r>
              <a:rPr lang="en-US" sz="1600" dirty="0"/>
              <a:t/>
            </a:r>
            <a:br>
              <a:rPr lang="en-US" sz="1600" dirty="0"/>
            </a:br>
            <a:r>
              <a:rPr lang="en-US" sz="1600" dirty="0"/>
              <a:t>An Individual has a right to access information that is held about them. </a:t>
            </a:r>
            <a:r>
              <a:rPr lang="en-US" sz="1600" dirty="0" smtClean="0"/>
              <a:t>  This is called a Subject Access request.  </a:t>
            </a:r>
          </a:p>
          <a:p>
            <a:endParaRPr lang="en-US" sz="1600" dirty="0"/>
          </a:p>
          <a:p>
            <a:r>
              <a:rPr lang="en-US" sz="1600" dirty="0" smtClean="0"/>
              <a:t>This </a:t>
            </a:r>
            <a:r>
              <a:rPr lang="en-US" sz="1600" dirty="0"/>
              <a:t>will also enable him or her to check that the information held about them is accurate</a:t>
            </a:r>
            <a:r>
              <a:rPr lang="en-US" sz="1600" dirty="0" smtClean="0"/>
              <a:t>.</a:t>
            </a:r>
          </a:p>
          <a:p>
            <a:endParaRPr lang="en-US" sz="1600" dirty="0"/>
          </a:p>
          <a:p>
            <a:r>
              <a:rPr lang="en-US" sz="1600" dirty="0" smtClean="0"/>
              <a:t>The Council have Guidance </a:t>
            </a:r>
            <a:r>
              <a:rPr lang="en-US" sz="1600" dirty="0"/>
              <a:t>and </a:t>
            </a:r>
            <a:r>
              <a:rPr lang="en-US" sz="1600" dirty="0" smtClean="0"/>
              <a:t>a Procedure in place for dealing with Subject Access Requests.</a:t>
            </a:r>
          </a:p>
          <a:p>
            <a:r>
              <a:rPr lang="en-US" sz="1600" dirty="0" smtClean="0"/>
              <a:t>Speak to your line manager promptly if you receive a Subject Access Request  or a request to amend personal data.</a:t>
            </a:r>
          </a:p>
          <a:p>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p:txBody>
      </p:sp>
      <p:cxnSp>
        <p:nvCxnSpPr>
          <p:cNvPr id="9" name="Straight Connector 8"/>
          <p:cNvCxnSpPr/>
          <p:nvPr/>
        </p:nvCxnSpPr>
        <p:spPr>
          <a:xfrm>
            <a:off x="4379495" y="1679029"/>
            <a:ext cx="0" cy="383143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4861833" y="1187229"/>
            <a:ext cx="3824963" cy="49267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dirty="0"/>
              <a:t>Data should be processed in accordance with the data subject's rights</a:t>
            </a:r>
          </a:p>
        </p:txBody>
      </p:sp>
    </p:spTree>
    <p:extLst>
      <p:ext uri="{BB962C8B-B14F-4D97-AF65-F5344CB8AC3E}">
        <p14:creationId xmlns:p14="http://schemas.microsoft.com/office/powerpoint/2010/main" val="2592186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771524" y="498300"/>
            <a:ext cx="4879575" cy="368475"/>
          </a:xfrm>
        </p:spPr>
        <p:txBody>
          <a:bodyPr/>
          <a:lstStyle/>
          <a:p>
            <a:r>
              <a:rPr lang="en-GB" dirty="0"/>
              <a:t>Data Protection Principles</a:t>
            </a:r>
            <a:endParaRPr lang="en-GB" b="0" dirty="0"/>
          </a:p>
        </p:txBody>
      </p:sp>
      <p:sp>
        <p:nvSpPr>
          <p:cNvPr id="35" name="Content Placeholder 34"/>
          <p:cNvSpPr>
            <a:spLocks noGrp="1"/>
          </p:cNvSpPr>
          <p:nvPr>
            <p:ph idx="1"/>
          </p:nvPr>
        </p:nvSpPr>
        <p:spPr>
          <a:xfrm>
            <a:off x="282792" y="1164178"/>
            <a:ext cx="3832007" cy="3912320"/>
          </a:xfrm>
        </p:spPr>
        <p:txBody>
          <a:bodyPr>
            <a:normAutofit/>
          </a:bodyPr>
          <a:lstStyle/>
          <a:p>
            <a:pPr marL="0" indent="0">
              <a:buNone/>
            </a:pPr>
            <a:r>
              <a:rPr lang="en-US" b="1" dirty="0"/>
              <a:t>Main principles to be aware </a:t>
            </a:r>
            <a:r>
              <a:rPr lang="en-US" b="1" dirty="0" smtClean="0"/>
              <a:t>of</a:t>
            </a:r>
          </a:p>
          <a:p>
            <a:pPr marL="0" indent="0">
              <a:buNone/>
            </a:pPr>
            <a:endParaRPr lang="en-US" b="1" dirty="0"/>
          </a:p>
          <a:p>
            <a:r>
              <a:rPr lang="en-US" dirty="0" smtClean="0"/>
              <a:t>There </a:t>
            </a:r>
            <a:r>
              <a:rPr lang="en-US" dirty="0"/>
              <a:t>are three main principles that you need to be particularly aware of - these are the 4th, 6th &amp; 7th.</a:t>
            </a:r>
          </a:p>
          <a:p>
            <a:r>
              <a:rPr lang="en-US" dirty="0"/>
              <a:t>T</a:t>
            </a:r>
            <a:r>
              <a:rPr lang="en-US" dirty="0" smtClean="0"/>
              <a:t>he </a:t>
            </a:r>
            <a:r>
              <a:rPr lang="en-US" dirty="0"/>
              <a:t>numbers </a:t>
            </a:r>
            <a:r>
              <a:rPr lang="en-US" dirty="0" smtClean="0"/>
              <a:t>on the right reveal </a:t>
            </a:r>
            <a:r>
              <a:rPr lang="en-US" dirty="0"/>
              <a:t>a summary of what each principle requires you to do. </a:t>
            </a:r>
          </a:p>
          <a:p>
            <a:r>
              <a:rPr lang="en-US" dirty="0" smtClean="0"/>
              <a:t>Remember</a:t>
            </a:r>
            <a:r>
              <a:rPr lang="en-US" dirty="0"/>
              <a:t>, if you have any questions, ask your Line Manager or the Information Governance Manager.</a:t>
            </a:r>
          </a:p>
          <a:p>
            <a:pPr marL="0" indent="0">
              <a:buNone/>
            </a:pPr>
            <a:endParaRPr lang="en-GB" dirty="0"/>
          </a:p>
        </p:txBody>
      </p:sp>
      <p:sp>
        <p:nvSpPr>
          <p:cNvPr id="7" name="TextBox 6"/>
          <p:cNvSpPr txBox="1"/>
          <p:nvPr/>
        </p:nvSpPr>
        <p:spPr>
          <a:xfrm>
            <a:off x="4461639" y="1944295"/>
            <a:ext cx="4405913" cy="2869323"/>
          </a:xfrm>
          <a:prstGeom prst="rect">
            <a:avLst/>
          </a:prstGeom>
          <a:noFill/>
        </p:spPr>
        <p:txBody>
          <a:bodyPr wrap="square" lIns="0" tIns="0" rIns="0" bIns="0" rtlCol="0">
            <a:noAutofit/>
          </a:bodyPr>
          <a:lstStyle/>
          <a:p>
            <a:r>
              <a:rPr lang="en-US" sz="1600" dirty="0"/>
              <a:t>The Seventh Principle states that personal data must be kept secure</a:t>
            </a:r>
            <a:r>
              <a:rPr lang="en-US" sz="1600" dirty="0" smtClean="0"/>
              <a:t>. This means…..</a:t>
            </a:r>
            <a:endParaRPr lang="en-US" sz="1600" dirty="0"/>
          </a:p>
          <a:p>
            <a:endParaRPr lang="en-US" sz="1600" dirty="0"/>
          </a:p>
          <a:p>
            <a:pPr marL="285750" indent="-285750">
              <a:buClr>
                <a:schemeClr val="accent5"/>
              </a:buClr>
              <a:buSzPct val="180000"/>
              <a:buFont typeface="Arial" panose="020B0604020202020204" pitchFamily="34" charset="0"/>
              <a:buChar char="•"/>
            </a:pPr>
            <a:r>
              <a:rPr lang="en-US" sz="1600" dirty="0" smtClean="0"/>
              <a:t>Measures appropriate </a:t>
            </a:r>
            <a:r>
              <a:rPr lang="en-US" sz="1600" dirty="0"/>
              <a:t>to the nature of the data, </a:t>
            </a:r>
            <a:r>
              <a:rPr lang="en-US" sz="1600" dirty="0" smtClean="0"/>
              <a:t>must be taken </a:t>
            </a:r>
            <a:r>
              <a:rPr lang="en-US" sz="1600" dirty="0"/>
              <a:t>to safeguard against the unauthorised or unlawful processing of personal data. </a:t>
            </a:r>
            <a:endParaRPr lang="en-US" sz="1600" dirty="0" smtClean="0"/>
          </a:p>
          <a:p>
            <a:pPr marL="285750" indent="-285750">
              <a:buClr>
                <a:schemeClr val="accent5"/>
              </a:buClr>
              <a:buSzPct val="180000"/>
              <a:buFont typeface="Arial" panose="020B0604020202020204" pitchFamily="34" charset="0"/>
              <a:buChar char="•"/>
            </a:pPr>
            <a:endParaRPr lang="en-US" sz="1600" dirty="0"/>
          </a:p>
          <a:p>
            <a:pPr marL="285750" indent="-285750">
              <a:buClr>
                <a:schemeClr val="accent5"/>
              </a:buClr>
              <a:buSzPct val="180000"/>
              <a:buFont typeface="Arial" panose="020B0604020202020204" pitchFamily="34" charset="0"/>
              <a:buChar char="•"/>
            </a:pPr>
            <a:r>
              <a:rPr lang="en-US" sz="1600" dirty="0" smtClean="0"/>
              <a:t>Measures must be taken against the </a:t>
            </a:r>
            <a:r>
              <a:rPr lang="en-US" sz="1600" dirty="0"/>
              <a:t>accidental loss, destruction or damage to personal data. </a:t>
            </a:r>
            <a:endParaRPr lang="en-US" sz="1600" dirty="0" smtClean="0"/>
          </a:p>
          <a:p>
            <a:pPr marL="285750" indent="-285750">
              <a:buClr>
                <a:schemeClr val="accent5"/>
              </a:buClr>
              <a:buSzPct val="180000"/>
              <a:buFont typeface="Arial" panose="020B0604020202020204" pitchFamily="34" charset="0"/>
              <a:buChar char="•"/>
            </a:pPr>
            <a:endParaRPr lang="en-US" sz="1600" dirty="0"/>
          </a:p>
          <a:p>
            <a:pPr marL="285750" indent="-285750">
              <a:buClr>
                <a:schemeClr val="accent5"/>
              </a:buClr>
              <a:buSzPct val="180000"/>
              <a:buFont typeface="Arial" panose="020B0604020202020204" pitchFamily="34" charset="0"/>
              <a:buChar char="•"/>
            </a:pPr>
            <a:r>
              <a:rPr lang="en-US" sz="1600" b="1" dirty="0" smtClean="0"/>
              <a:t>Any loss of data or Council devices (phones, tablets, USB/CDs) MUST </a:t>
            </a:r>
            <a:r>
              <a:rPr lang="en-US" sz="1600" b="1" dirty="0"/>
              <a:t>be </a:t>
            </a:r>
            <a:r>
              <a:rPr lang="en-US" sz="1600" b="1" dirty="0" smtClean="0"/>
              <a:t>PROMPTLY reported to your line Manager or the Information Governance Manager! </a:t>
            </a:r>
          </a:p>
          <a:p>
            <a:pPr>
              <a:buClr>
                <a:schemeClr val="accent5"/>
              </a:buClr>
              <a:buSzPct val="180000"/>
            </a:pPr>
            <a:endParaRPr lang="en-US" sz="1600" dirty="0"/>
          </a:p>
          <a:p>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p:txBody>
      </p:sp>
      <p:cxnSp>
        <p:nvCxnSpPr>
          <p:cNvPr id="8" name="Straight Connector 7"/>
          <p:cNvCxnSpPr/>
          <p:nvPr/>
        </p:nvCxnSpPr>
        <p:spPr>
          <a:xfrm>
            <a:off x="4379495" y="1679029"/>
            <a:ext cx="0" cy="3831434"/>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4861835" y="1164178"/>
            <a:ext cx="3824963" cy="492671"/>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dirty="0"/>
              <a:t>Data must be kept securely</a:t>
            </a:r>
            <a:endParaRPr lang="en-GB" sz="1600" dirty="0">
              <a:solidFill>
                <a:prstClr val="black"/>
              </a:solidFill>
            </a:endParaRPr>
          </a:p>
        </p:txBody>
      </p:sp>
    </p:spTree>
    <p:extLst>
      <p:ext uri="{BB962C8B-B14F-4D97-AF65-F5344CB8AC3E}">
        <p14:creationId xmlns:p14="http://schemas.microsoft.com/office/powerpoint/2010/main" val="3072171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4" y="498300"/>
            <a:ext cx="4879575" cy="368475"/>
          </a:xfrm>
        </p:spPr>
        <p:txBody>
          <a:bodyPr/>
          <a:lstStyle/>
          <a:p>
            <a:r>
              <a:rPr lang="en-GB" dirty="0"/>
              <a:t>Disclosures of Information</a:t>
            </a:r>
            <a:endParaRPr lang="en-GB" b="0" dirty="0"/>
          </a:p>
        </p:txBody>
      </p:sp>
      <p:sp>
        <p:nvSpPr>
          <p:cNvPr id="35" name="Content Placeholder 34"/>
          <p:cNvSpPr>
            <a:spLocks noGrp="1"/>
          </p:cNvSpPr>
          <p:nvPr>
            <p:ph idx="1"/>
          </p:nvPr>
        </p:nvSpPr>
        <p:spPr>
          <a:xfrm>
            <a:off x="771524" y="1198853"/>
            <a:ext cx="7663283" cy="1071382"/>
          </a:xfrm>
        </p:spPr>
        <p:txBody>
          <a:bodyPr>
            <a:normAutofit/>
          </a:bodyPr>
          <a:lstStyle/>
          <a:p>
            <a:pPr marL="0" indent="0">
              <a:buNone/>
            </a:pPr>
            <a:r>
              <a:rPr lang="en-US" dirty="0"/>
              <a:t>There are a number of situations where you may need to disclose information to another organisation. </a:t>
            </a:r>
          </a:p>
          <a:p>
            <a:pPr marL="0" indent="0">
              <a:buNone/>
            </a:pPr>
            <a:r>
              <a:rPr lang="en-US" dirty="0" smtClean="0"/>
              <a:t>The </a:t>
            </a:r>
            <a:r>
              <a:rPr lang="en-US" dirty="0"/>
              <a:t>4 text boxes below to see examples of where you may disclose information:</a:t>
            </a:r>
          </a:p>
          <a:p>
            <a:pPr marL="0" indent="0">
              <a:buNone/>
            </a:pPr>
            <a:endParaRPr lang="en-GB" dirty="0"/>
          </a:p>
        </p:txBody>
      </p:sp>
      <p:sp>
        <p:nvSpPr>
          <p:cNvPr id="7" name="Rounded Rectangle 6"/>
          <p:cNvSpPr/>
          <p:nvPr/>
        </p:nvSpPr>
        <p:spPr>
          <a:xfrm>
            <a:off x="771524" y="2301761"/>
            <a:ext cx="2775717" cy="72521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Consent</a:t>
            </a:r>
            <a:endParaRPr lang="en-GB" dirty="0"/>
          </a:p>
        </p:txBody>
      </p:sp>
      <p:sp>
        <p:nvSpPr>
          <p:cNvPr id="9" name="Rounded Rectangle 8"/>
          <p:cNvSpPr/>
          <p:nvPr/>
        </p:nvSpPr>
        <p:spPr>
          <a:xfrm>
            <a:off x="771523" y="3084780"/>
            <a:ext cx="2775717" cy="72521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Exemptions</a:t>
            </a:r>
            <a:endParaRPr lang="en-GB" dirty="0"/>
          </a:p>
        </p:txBody>
      </p:sp>
      <p:sp>
        <p:nvSpPr>
          <p:cNvPr id="10" name="Rounded Rectangle 9"/>
          <p:cNvSpPr/>
          <p:nvPr/>
        </p:nvSpPr>
        <p:spPr>
          <a:xfrm>
            <a:off x="771521" y="3878310"/>
            <a:ext cx="2775717" cy="72521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Court Order or statutory requirements</a:t>
            </a:r>
            <a:endParaRPr lang="en-GB" dirty="0"/>
          </a:p>
        </p:txBody>
      </p:sp>
      <p:sp>
        <p:nvSpPr>
          <p:cNvPr id="11" name="Rounded Rectangle 10"/>
          <p:cNvSpPr/>
          <p:nvPr/>
        </p:nvSpPr>
        <p:spPr>
          <a:xfrm>
            <a:off x="771522" y="4666585"/>
            <a:ext cx="2775717" cy="72521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Crime and Disorder Act</a:t>
            </a:r>
            <a:endParaRPr lang="en-GB" dirty="0"/>
          </a:p>
        </p:txBody>
      </p:sp>
      <p:sp>
        <p:nvSpPr>
          <p:cNvPr id="3" name="TextBox 2"/>
          <p:cNvSpPr txBox="1"/>
          <p:nvPr/>
        </p:nvSpPr>
        <p:spPr>
          <a:xfrm>
            <a:off x="4319752" y="2404891"/>
            <a:ext cx="3216165" cy="518954"/>
          </a:xfrm>
          <a:prstGeom prst="rect">
            <a:avLst/>
          </a:prstGeom>
          <a:noFill/>
        </p:spPr>
        <p:txBody>
          <a:bodyPr wrap="square" lIns="0" tIns="0" rIns="0" bIns="0" rtlCol="0">
            <a:noAutofit/>
          </a:bodyPr>
          <a:lstStyle/>
          <a:p>
            <a:r>
              <a:rPr lang="en-US" sz="1600" dirty="0" smtClean="0"/>
              <a:t>Where </a:t>
            </a:r>
            <a:r>
              <a:rPr lang="en-US" sz="1600" dirty="0"/>
              <a:t>the data subject has given their consent</a:t>
            </a:r>
          </a:p>
          <a:p>
            <a:pPr marR="0" algn="l" defTabSz="457200" rtl="0" eaLnBrk="1" fontAlgn="auto" latinLnBrk="0" hangingPunct="1">
              <a:lnSpc>
                <a:spcPct val="120000"/>
              </a:lnSpc>
              <a:spcBef>
                <a:spcPts val="250"/>
              </a:spcBef>
              <a:spcAft>
                <a:spcPts val="0"/>
              </a:spcAft>
              <a:buClr>
                <a:schemeClr val="accent5"/>
              </a:buClr>
              <a:buSzPct val="110000"/>
              <a:tabLst/>
            </a:pP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p:txBody>
      </p:sp>
      <p:cxnSp>
        <p:nvCxnSpPr>
          <p:cNvPr id="5" name="Straight Connector 4"/>
          <p:cNvCxnSpPr>
            <a:stCxn id="7" idx="3"/>
          </p:cNvCxnSpPr>
          <p:nvPr/>
        </p:nvCxnSpPr>
        <p:spPr>
          <a:xfrm>
            <a:off x="3547241" y="2664368"/>
            <a:ext cx="6306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88220" y="3026975"/>
            <a:ext cx="4816549" cy="924904"/>
          </a:xfrm>
          <a:prstGeom prst="rect">
            <a:avLst/>
          </a:prstGeom>
          <a:noFill/>
        </p:spPr>
        <p:txBody>
          <a:bodyPr wrap="square" lIns="0" tIns="0" rIns="0" bIns="0" rtlCol="0">
            <a:noAutofit/>
          </a:bodyPr>
          <a:lstStyle/>
          <a:p>
            <a:r>
              <a:rPr lang="en-US" sz="1600" dirty="0" smtClean="0"/>
              <a:t>Where </a:t>
            </a:r>
            <a:r>
              <a:rPr lang="en-US" sz="1600" dirty="0"/>
              <a:t>one of the exemptions within the Data Protection Act applies </a:t>
            </a:r>
            <a:r>
              <a:rPr lang="en-US" sz="1600" dirty="0" smtClean="0"/>
              <a:t>that allow </a:t>
            </a:r>
            <a:r>
              <a:rPr lang="en-US" sz="1600" dirty="0"/>
              <a:t>a data controller to disclose information for certain </a:t>
            </a:r>
            <a:r>
              <a:rPr lang="en-US" sz="1600" dirty="0" smtClean="0"/>
              <a:t>purposes.</a:t>
            </a: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p:txBody>
      </p:sp>
      <p:cxnSp>
        <p:nvCxnSpPr>
          <p:cNvPr id="13" name="Straight Connector 12"/>
          <p:cNvCxnSpPr/>
          <p:nvPr/>
        </p:nvCxnSpPr>
        <p:spPr>
          <a:xfrm>
            <a:off x="3547241" y="3447387"/>
            <a:ext cx="6306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288221" y="3878310"/>
            <a:ext cx="4816549" cy="930174"/>
          </a:xfrm>
          <a:prstGeom prst="rect">
            <a:avLst/>
          </a:prstGeom>
          <a:noFill/>
        </p:spPr>
        <p:txBody>
          <a:bodyPr wrap="square" lIns="0" tIns="0" rIns="0" bIns="0" rtlCol="0">
            <a:noAutofit/>
          </a:bodyPr>
          <a:lstStyle/>
          <a:p>
            <a:pPr>
              <a:lnSpc>
                <a:spcPct val="120000"/>
              </a:lnSpc>
              <a:spcBef>
                <a:spcPts val="250"/>
              </a:spcBef>
              <a:buClr>
                <a:schemeClr val="accent5"/>
              </a:buClr>
              <a:buSzPct val="110000"/>
            </a:pPr>
            <a:r>
              <a:rPr lang="en-US" sz="1600" dirty="0"/>
              <a:t>Where we are ordered by a Court to disclose information, </a:t>
            </a:r>
            <a:r>
              <a:rPr lang="en-US" sz="1600" dirty="0" smtClean="0"/>
              <a:t>under </a:t>
            </a:r>
            <a:r>
              <a:rPr lang="en-US" sz="1600" dirty="0"/>
              <a:t>other </a:t>
            </a:r>
            <a:r>
              <a:rPr lang="en-US" sz="1600" dirty="0" smtClean="0"/>
              <a:t>legislation</a:t>
            </a:r>
            <a:r>
              <a:rPr lang="en-US" dirty="0" smtClean="0"/>
              <a:t>.</a:t>
            </a:r>
            <a:endParaRPr lang="en-US" dirty="0"/>
          </a:p>
          <a:p>
            <a:pPr marR="0" algn="l" defTabSz="457200" rtl="0" eaLnBrk="1" fontAlgn="auto" latinLnBrk="0" hangingPunct="1">
              <a:lnSpc>
                <a:spcPct val="120000"/>
              </a:lnSpc>
              <a:spcBef>
                <a:spcPts val="250"/>
              </a:spcBef>
              <a:spcAft>
                <a:spcPts val="0"/>
              </a:spcAft>
              <a:buClr>
                <a:schemeClr val="accent5"/>
              </a:buClr>
              <a:buSzPct val="110000"/>
              <a:tabLst/>
            </a:pPr>
            <a:endParaRPr kumimoji="0" lang="en-GB" sz="1600" b="0" i="0" u="none" strike="noStrike" kern="1200" cap="none" spc="0" normalizeH="0" baseline="0" noProof="0" dirty="0" smtClean="0">
              <a:ln>
                <a:noFill/>
              </a:ln>
              <a:solidFill>
                <a:prstClr val="black"/>
              </a:solidFill>
              <a:effectLst/>
              <a:uLnTx/>
              <a:uFillTx/>
              <a:latin typeface="+mn-lt"/>
              <a:ea typeface="+mn-ea"/>
              <a:cs typeface="+mn-cs"/>
            </a:endParaRPr>
          </a:p>
        </p:txBody>
      </p:sp>
      <p:cxnSp>
        <p:nvCxnSpPr>
          <p:cNvPr id="15" name="Straight Connector 14"/>
          <p:cNvCxnSpPr/>
          <p:nvPr/>
        </p:nvCxnSpPr>
        <p:spPr>
          <a:xfrm>
            <a:off x="3547241" y="4240917"/>
            <a:ext cx="6306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4177862" y="4603524"/>
            <a:ext cx="4926908" cy="1077218"/>
          </a:xfrm>
          <a:prstGeom prst="rect">
            <a:avLst/>
          </a:prstGeom>
        </p:spPr>
        <p:txBody>
          <a:bodyPr wrap="square">
            <a:spAutoFit/>
          </a:bodyPr>
          <a:lstStyle/>
          <a:p>
            <a:r>
              <a:rPr lang="en-US" sz="1600" dirty="0"/>
              <a:t>Section 115 allows relevant authorities (including local authorities) to disclose information where necessary for the purposes </a:t>
            </a:r>
            <a:r>
              <a:rPr lang="en-US" sz="1600" dirty="0" smtClean="0"/>
              <a:t>prevention and reduction of crime/anti-social behavior. .</a:t>
            </a:r>
            <a:endParaRPr lang="en-GB" sz="1600" dirty="0"/>
          </a:p>
        </p:txBody>
      </p:sp>
      <p:cxnSp>
        <p:nvCxnSpPr>
          <p:cNvPr id="16" name="Straight Connector 15"/>
          <p:cNvCxnSpPr/>
          <p:nvPr/>
        </p:nvCxnSpPr>
        <p:spPr>
          <a:xfrm>
            <a:off x="3564350" y="5031262"/>
            <a:ext cx="630621"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108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34"/>
          <p:cNvSpPr>
            <a:spLocks noGrp="1"/>
          </p:cNvSpPr>
          <p:nvPr>
            <p:ph idx="1"/>
          </p:nvPr>
        </p:nvSpPr>
        <p:spPr>
          <a:xfrm>
            <a:off x="771524" y="1198852"/>
            <a:ext cx="7663283" cy="4334845"/>
          </a:xfrm>
        </p:spPr>
        <p:txBody>
          <a:bodyPr>
            <a:normAutofit lnSpcReduction="10000"/>
          </a:bodyPr>
          <a:lstStyle/>
          <a:p>
            <a:pPr marL="0" indent="0">
              <a:buNone/>
            </a:pPr>
            <a:r>
              <a:rPr lang="en-US" b="1" dirty="0"/>
              <a:t>Disclosure checks</a:t>
            </a:r>
          </a:p>
          <a:p>
            <a:pPr marL="0" indent="0">
              <a:buNone/>
            </a:pPr>
            <a:r>
              <a:rPr lang="en-US" dirty="0" smtClean="0"/>
              <a:t>Prior </a:t>
            </a:r>
            <a:r>
              <a:rPr lang="en-US" dirty="0"/>
              <a:t>to disclosing personal data you should:</a:t>
            </a:r>
          </a:p>
          <a:p>
            <a:r>
              <a:rPr lang="en-US" dirty="0" smtClean="0"/>
              <a:t>Check </a:t>
            </a:r>
            <a:r>
              <a:rPr lang="en-US" dirty="0"/>
              <a:t>that the person asking for the information is who they say they are </a:t>
            </a:r>
          </a:p>
          <a:p>
            <a:r>
              <a:rPr lang="en-US" dirty="0"/>
              <a:t>Seek proof of identity </a:t>
            </a:r>
            <a:r>
              <a:rPr lang="en-US" dirty="0" smtClean="0"/>
              <a:t>Remember </a:t>
            </a:r>
            <a:r>
              <a:rPr lang="en-US" dirty="0"/>
              <a:t>access to personal information is always on a 'need to know' </a:t>
            </a:r>
            <a:r>
              <a:rPr lang="en-US" dirty="0" smtClean="0"/>
              <a:t>basis..</a:t>
            </a:r>
            <a:endParaRPr lang="en-US" dirty="0"/>
          </a:p>
          <a:p>
            <a:pPr marL="0" indent="0">
              <a:buNone/>
            </a:pPr>
            <a:r>
              <a:rPr lang="en-US" dirty="0"/>
              <a:t>Relatives, police officers, </a:t>
            </a:r>
            <a:r>
              <a:rPr lang="en-US" dirty="0" smtClean="0"/>
              <a:t>Councillors, </a:t>
            </a:r>
            <a:r>
              <a:rPr lang="en-US" dirty="0"/>
              <a:t>MPs and solicitors do not have an automatic right of access to any personal data. </a:t>
            </a:r>
          </a:p>
          <a:p>
            <a:pPr marL="0" indent="0">
              <a:buNone/>
            </a:pPr>
            <a:r>
              <a:rPr lang="en-US" dirty="0" smtClean="0"/>
              <a:t>If </a:t>
            </a:r>
            <a:r>
              <a:rPr lang="en-US" dirty="0"/>
              <a:t>the information is to be given to a third party, the person giving the information must be sure that the third party is properly identified, and authorised to receive the data.</a:t>
            </a:r>
          </a:p>
          <a:p>
            <a:pPr marL="0" indent="0">
              <a:buNone/>
            </a:pPr>
            <a:r>
              <a:rPr lang="en-US" dirty="0" smtClean="0"/>
              <a:t>If </a:t>
            </a:r>
            <a:r>
              <a:rPr lang="en-US" dirty="0"/>
              <a:t>you have any doubts regarding disclosure, contact your Line Manager or </a:t>
            </a:r>
            <a:r>
              <a:rPr lang="en-US" dirty="0" smtClean="0"/>
              <a:t>your organisations  Information Governance Manager.</a:t>
            </a:r>
          </a:p>
          <a:p>
            <a:pPr marL="0" indent="0">
              <a:buNone/>
            </a:pPr>
            <a:r>
              <a:rPr lang="en-US" b="1" dirty="0" smtClean="0"/>
              <a:t>NB:  </a:t>
            </a:r>
            <a:r>
              <a:rPr lang="en-US" dirty="0" smtClean="0"/>
              <a:t>Individuals to have a right to see data held by an organisation about them via a Subject Access Request (SAR).</a:t>
            </a:r>
            <a:endParaRPr lang="en-US" dirty="0"/>
          </a:p>
          <a:p>
            <a:pPr marL="0" indent="0">
              <a:buNone/>
            </a:pPr>
            <a:endParaRPr lang="en-GB" dirty="0"/>
          </a:p>
        </p:txBody>
      </p:sp>
      <p:sp>
        <p:nvSpPr>
          <p:cNvPr id="7" name="Title 1"/>
          <p:cNvSpPr txBox="1">
            <a:spLocks/>
          </p:cNvSpPr>
          <p:nvPr/>
        </p:nvSpPr>
        <p:spPr>
          <a:xfrm>
            <a:off x="771524" y="498300"/>
            <a:ext cx="4879575" cy="368475"/>
          </a:xfrm>
          <a:prstGeom prst="rect">
            <a:avLst/>
          </a:prstGeom>
        </p:spPr>
        <p:txBody>
          <a:bodyPr vert="horz" lIns="0" tIns="0" rIns="0" bIns="0" rtlCol="0" anchor="t" anchorCtr="0">
            <a:noAutofit/>
          </a:bodyPr>
          <a:lstStyle>
            <a:lvl1pPr algn="l" defTabSz="457200" rtl="0" eaLnBrk="1" latinLnBrk="0" hangingPunct="1">
              <a:spcBef>
                <a:spcPct val="0"/>
              </a:spcBef>
              <a:buNone/>
              <a:defRPr sz="2600" b="1" kern="1200">
                <a:solidFill>
                  <a:schemeClr val="accent5"/>
                </a:solidFill>
                <a:latin typeface="+mj-lt"/>
                <a:ea typeface="+mj-ea"/>
                <a:cs typeface="+mj-cs"/>
              </a:defRPr>
            </a:lvl1pPr>
          </a:lstStyle>
          <a:p>
            <a:r>
              <a:rPr lang="en-GB" dirty="0" smtClean="0"/>
              <a:t>Disclosures of Information</a:t>
            </a:r>
            <a:endParaRPr lang="en-GB" b="0" dirty="0"/>
          </a:p>
        </p:txBody>
      </p:sp>
    </p:spTree>
    <p:extLst>
      <p:ext uri="{BB962C8B-B14F-4D97-AF65-F5344CB8AC3E}">
        <p14:creationId xmlns:p14="http://schemas.microsoft.com/office/powerpoint/2010/main" val="2551715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4" y="498300"/>
            <a:ext cx="4879575" cy="368475"/>
          </a:xfrm>
        </p:spPr>
        <p:txBody>
          <a:bodyPr/>
          <a:lstStyle/>
          <a:p>
            <a:r>
              <a:rPr lang="en-GB" dirty="0" smtClean="0"/>
              <a:t>Your duties</a:t>
            </a:r>
            <a:endParaRPr lang="en-GB" b="0" dirty="0"/>
          </a:p>
        </p:txBody>
      </p:sp>
      <p:sp>
        <p:nvSpPr>
          <p:cNvPr id="35" name="Content Placeholder 34"/>
          <p:cNvSpPr>
            <a:spLocks noGrp="1"/>
          </p:cNvSpPr>
          <p:nvPr>
            <p:ph idx="1"/>
          </p:nvPr>
        </p:nvSpPr>
        <p:spPr>
          <a:xfrm>
            <a:off x="771524" y="1198852"/>
            <a:ext cx="7663283" cy="4350610"/>
          </a:xfrm>
        </p:spPr>
        <p:txBody>
          <a:bodyPr/>
          <a:lstStyle/>
          <a:p>
            <a:pPr marL="0" indent="0">
              <a:buNone/>
            </a:pPr>
            <a:r>
              <a:rPr lang="en-US" dirty="0" smtClean="0"/>
              <a:t>Responsibilities:</a:t>
            </a:r>
          </a:p>
          <a:p>
            <a:pPr marL="0" indent="0">
              <a:buNone/>
            </a:pPr>
            <a:r>
              <a:rPr lang="en-US" dirty="0" smtClean="0"/>
              <a:t>The </a:t>
            </a:r>
            <a:r>
              <a:rPr lang="en-US" dirty="0"/>
              <a:t>Data Protection Principles require </a:t>
            </a:r>
            <a:r>
              <a:rPr lang="en-US" dirty="0" smtClean="0"/>
              <a:t>individuals to </a:t>
            </a:r>
            <a:r>
              <a:rPr lang="en-US" dirty="0"/>
              <a:t>be responsible for ensuring that: </a:t>
            </a:r>
          </a:p>
          <a:p>
            <a:r>
              <a:rPr lang="en-US" dirty="0" smtClean="0"/>
              <a:t>All </a:t>
            </a:r>
            <a:r>
              <a:rPr lang="en-US" dirty="0"/>
              <a:t>personal data held in any form is </a:t>
            </a:r>
            <a:r>
              <a:rPr lang="en-US" b="1" dirty="0"/>
              <a:t>kept </a:t>
            </a:r>
            <a:r>
              <a:rPr lang="en-US" b="1" dirty="0" smtClean="0"/>
              <a:t>securely at all times, </a:t>
            </a:r>
            <a:r>
              <a:rPr lang="en-US" dirty="0" smtClean="0"/>
              <a:t>especially when out and about</a:t>
            </a:r>
            <a:endParaRPr lang="en-US" dirty="0"/>
          </a:p>
          <a:p>
            <a:r>
              <a:rPr lang="en-US" dirty="0"/>
              <a:t>Personal data is </a:t>
            </a:r>
            <a:r>
              <a:rPr lang="en-US" b="1" dirty="0"/>
              <a:t>not disclosed improperly or accidentally</a:t>
            </a:r>
            <a:r>
              <a:rPr lang="en-US" dirty="0"/>
              <a:t> </a:t>
            </a:r>
          </a:p>
          <a:p>
            <a:r>
              <a:rPr lang="en-US" dirty="0"/>
              <a:t>Personal data is </a:t>
            </a:r>
            <a:r>
              <a:rPr lang="en-US" b="1" dirty="0"/>
              <a:t>disposed of in a secure manner</a:t>
            </a:r>
          </a:p>
          <a:p>
            <a:r>
              <a:rPr lang="en-US" dirty="0"/>
              <a:t>All personal data is processed in accordance with Data Protection principles. </a:t>
            </a:r>
          </a:p>
          <a:p>
            <a:pPr marL="0" indent="0">
              <a:buNone/>
            </a:pPr>
            <a:endParaRPr lang="en-US" b="1" dirty="0" smtClean="0"/>
          </a:p>
          <a:p>
            <a:pPr marL="0" indent="0">
              <a:buNone/>
            </a:pPr>
            <a:r>
              <a:rPr lang="en-US" dirty="0" smtClean="0"/>
              <a:t>Remember </a:t>
            </a:r>
            <a:r>
              <a:rPr lang="en-US" dirty="0"/>
              <a:t>that information can be transferred in a number of ways, </a:t>
            </a:r>
            <a:r>
              <a:rPr lang="en-US" dirty="0" smtClean="0"/>
              <a:t>including electronically or verbally.</a:t>
            </a:r>
            <a:endParaRPr lang="en-GB" dirty="0"/>
          </a:p>
        </p:txBody>
      </p:sp>
    </p:spTree>
    <p:extLst>
      <p:ext uri="{BB962C8B-B14F-4D97-AF65-F5344CB8AC3E}">
        <p14:creationId xmlns:p14="http://schemas.microsoft.com/office/powerpoint/2010/main" val="2034965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4" y="498300"/>
            <a:ext cx="4879575" cy="368475"/>
          </a:xfrm>
        </p:spPr>
        <p:txBody>
          <a:bodyPr/>
          <a:lstStyle/>
          <a:p>
            <a:r>
              <a:rPr lang="en-GB" dirty="0" smtClean="0"/>
              <a:t>Your duties</a:t>
            </a:r>
            <a:endParaRPr lang="en-GB" b="0" dirty="0"/>
          </a:p>
        </p:txBody>
      </p:sp>
      <p:sp>
        <p:nvSpPr>
          <p:cNvPr id="35" name="Content Placeholder 34"/>
          <p:cNvSpPr>
            <a:spLocks noGrp="1"/>
          </p:cNvSpPr>
          <p:nvPr>
            <p:ph idx="1"/>
          </p:nvPr>
        </p:nvSpPr>
        <p:spPr>
          <a:xfrm>
            <a:off x="771524" y="1198852"/>
            <a:ext cx="7663283" cy="4350610"/>
          </a:xfrm>
        </p:spPr>
        <p:txBody>
          <a:bodyPr/>
          <a:lstStyle/>
          <a:p>
            <a:pPr marL="0" indent="0">
              <a:buNone/>
            </a:pPr>
            <a:r>
              <a:rPr lang="en-GB" b="1" dirty="0" smtClean="0"/>
              <a:t>The </a:t>
            </a:r>
            <a:r>
              <a:rPr lang="en-GB" b="1" dirty="0"/>
              <a:t>Data Protection Act affects </a:t>
            </a:r>
            <a:r>
              <a:rPr lang="en-GB" b="1" dirty="0" smtClean="0"/>
              <a:t>every Board &amp; Sub Group member</a:t>
            </a:r>
            <a:endParaRPr lang="en-GB" sz="100" b="1" dirty="0"/>
          </a:p>
          <a:p>
            <a:pPr marL="0" indent="0">
              <a:buNone/>
            </a:pPr>
            <a:r>
              <a:rPr lang="en-GB" dirty="0" smtClean="0"/>
              <a:t>The table below outlines </a:t>
            </a:r>
            <a:r>
              <a:rPr lang="en-GB" dirty="0"/>
              <a:t>the responsibilities that staff have when dealing with </a:t>
            </a:r>
            <a:r>
              <a:rPr lang="en-GB" dirty="0" smtClean="0"/>
              <a:t>data</a:t>
            </a:r>
            <a:r>
              <a:rPr lang="en-GB" dirty="0"/>
              <a:t>.</a:t>
            </a:r>
          </a:p>
        </p:txBody>
      </p:sp>
      <p:graphicFrame>
        <p:nvGraphicFramePr>
          <p:cNvPr id="9" name="Table 8"/>
          <p:cNvGraphicFramePr>
            <a:graphicFrameLocks noGrp="1"/>
          </p:cNvGraphicFramePr>
          <p:nvPr>
            <p:extLst>
              <p:ext uri="{D42A27DB-BD31-4B8C-83A1-F6EECF244321}">
                <p14:modId xmlns:p14="http://schemas.microsoft.com/office/powerpoint/2010/main" val="758693418"/>
              </p:ext>
            </p:extLst>
          </p:nvPr>
        </p:nvGraphicFramePr>
        <p:xfrm>
          <a:off x="771524" y="2179673"/>
          <a:ext cx="7888382" cy="2780167"/>
        </p:xfrm>
        <a:graphic>
          <a:graphicData uri="http://schemas.openxmlformats.org/drawingml/2006/table">
            <a:tbl>
              <a:tblPr firstRow="1" bandRow="1">
                <a:tableStyleId>{5940675A-B579-460E-94D1-54222C63F5DA}</a:tableStyleId>
              </a:tblPr>
              <a:tblGrid>
                <a:gridCol w="3944191"/>
                <a:gridCol w="3944191"/>
              </a:tblGrid>
              <a:tr h="1028281">
                <a:tc>
                  <a:txBody>
                    <a:bodyPr/>
                    <a:lstStyle/>
                    <a:p>
                      <a:r>
                        <a:rPr lang="en-GB" sz="1600" dirty="0" smtClean="0"/>
                        <a:t>Check personal data</a:t>
                      </a:r>
                      <a:r>
                        <a:rPr lang="en-GB" sz="1600" baseline="0" dirty="0" smtClean="0"/>
                        <a:t> is used for an authorised purpose</a:t>
                      </a:r>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effectLst/>
                        </a:rPr>
                        <a:t>A person may be prosecuted for knowingly and recklessly disclosing personal data unlawfully.</a:t>
                      </a:r>
                    </a:p>
                  </a:txBody>
                  <a:tcPr/>
                </a:tc>
              </a:tr>
              <a:tr h="1028281">
                <a:tc>
                  <a:txBody>
                    <a:bodyPr/>
                    <a:lstStyle/>
                    <a:p>
                      <a:r>
                        <a:rPr lang="en-GB" sz="1600" dirty="0" smtClean="0"/>
                        <a:t>Ask why the personal</a:t>
                      </a:r>
                      <a:r>
                        <a:rPr lang="en-GB" sz="1600" baseline="0" dirty="0" smtClean="0"/>
                        <a:t> </a:t>
                      </a:r>
                      <a:r>
                        <a:rPr lang="en-GB" sz="1600" dirty="0" smtClean="0"/>
                        <a:t>data is required if</a:t>
                      </a:r>
                      <a:r>
                        <a:rPr lang="en-GB" sz="1600" baseline="0" dirty="0" smtClean="0"/>
                        <a:t> requested by someone else other than the data subject or their representative.</a:t>
                      </a:r>
                      <a:endParaRPr lang="en-GB" sz="1600" dirty="0"/>
                    </a:p>
                  </a:txBody>
                  <a:tcPr/>
                </a:tc>
                <a:tc>
                  <a:txBody>
                    <a:bodyPr/>
                    <a:lstStyle/>
                    <a:p>
                      <a:r>
                        <a:rPr lang="en-GB" sz="1600" dirty="0" smtClean="0">
                          <a:effectLst/>
                        </a:rPr>
                        <a:t>Always ask those requesting personal data</a:t>
                      </a:r>
                      <a:endParaRPr lang="en-GB" sz="1600" dirty="0">
                        <a:effectLst/>
                      </a:endParaRPr>
                    </a:p>
                  </a:txBody>
                  <a:tcPr/>
                </a:tc>
              </a:tr>
              <a:tr h="7236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Store documents and equipment containing personal data</a:t>
                      </a:r>
                      <a:r>
                        <a:rPr lang="en-GB" sz="1600" baseline="0" dirty="0"/>
                        <a:t> </a:t>
                      </a:r>
                      <a:r>
                        <a:rPr lang="en-GB" sz="1600" baseline="0" dirty="0" smtClean="0"/>
                        <a:t>securely </a:t>
                      </a:r>
                      <a:endParaRPr lang="en-GB" sz="16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effectLst/>
                        </a:rPr>
                        <a:t>Ensure that equipment and data is stored securely</a:t>
                      </a:r>
                    </a:p>
                  </a:txBody>
                  <a:tcPr/>
                </a:tc>
              </a:tr>
            </a:tbl>
          </a:graphicData>
        </a:graphic>
      </p:graphicFrame>
    </p:spTree>
    <p:extLst>
      <p:ext uri="{BB962C8B-B14F-4D97-AF65-F5344CB8AC3E}">
        <p14:creationId xmlns:p14="http://schemas.microsoft.com/office/powerpoint/2010/main" val="4192127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116" y="1010664"/>
            <a:ext cx="6685117" cy="540000"/>
          </a:xfrm>
        </p:spPr>
        <p:txBody>
          <a:bodyPr/>
          <a:lstStyle/>
          <a:p>
            <a:r>
              <a:rPr lang="en-GB" dirty="0" smtClean="0"/>
              <a:t>Presentation overview</a:t>
            </a:r>
            <a:endParaRPr lang="en-GB" dirty="0"/>
          </a:p>
        </p:txBody>
      </p:sp>
      <p:sp>
        <p:nvSpPr>
          <p:cNvPr id="4" name="Content Placeholder 3"/>
          <p:cNvSpPr txBox="1">
            <a:spLocks noGrp="1"/>
          </p:cNvSpPr>
          <p:nvPr>
            <p:ph idx="1"/>
          </p:nvPr>
        </p:nvSpPr>
        <p:spPr>
          <a:xfrm>
            <a:off x="691116" y="1423073"/>
            <a:ext cx="7588884" cy="3557720"/>
          </a:xfrm>
          <a:prstGeom prst="rect">
            <a:avLst/>
          </a:prstGeom>
          <a:noFill/>
        </p:spPr>
        <p:txBody>
          <a:bodyPr wrap="square" lIns="0" tIns="0" rIns="0" bIns="0" rtlCol="0">
            <a:noAutofit/>
          </a:bodyPr>
          <a:lstStyle/>
          <a:p>
            <a:pPr marL="0" indent="0">
              <a:lnSpc>
                <a:spcPct val="100000"/>
              </a:lnSpc>
              <a:buNone/>
            </a:pPr>
            <a:r>
              <a:rPr lang="en-US" sz="1800" dirty="0"/>
              <a:t>If you handle personal data in your job it is essential that you are aware of the Data Protection Act and the impact this has on how you carry out your job</a:t>
            </a:r>
            <a:r>
              <a:rPr lang="en-US" sz="1800" dirty="0" smtClean="0"/>
              <a:t>.  This requirement also applies to any information that you may be provided with in relation to your role as partner agency representative on the LSCB or one of its Sub Groups.</a:t>
            </a:r>
            <a:endParaRPr lang="en-GB" sz="1400" dirty="0" smtClean="0"/>
          </a:p>
          <a:p>
            <a:pPr marL="0" indent="0">
              <a:lnSpc>
                <a:spcPct val="100000"/>
              </a:lnSpc>
              <a:buNone/>
            </a:pPr>
            <a:r>
              <a:rPr lang="en-GB" sz="1800" dirty="0" smtClean="0"/>
              <a:t>This presentation for Board and Sub Group members outlines:</a:t>
            </a:r>
            <a:endParaRPr lang="en-GB" sz="300" dirty="0"/>
          </a:p>
          <a:p>
            <a:pPr>
              <a:lnSpc>
                <a:spcPct val="100000"/>
              </a:lnSpc>
              <a:buClr>
                <a:schemeClr val="accent5"/>
              </a:buClr>
              <a:buSzPct val="150000"/>
              <a:buFont typeface="Arial"/>
              <a:buChar char="•"/>
            </a:pPr>
            <a:r>
              <a:rPr lang="en-GB" sz="1800" dirty="0" smtClean="0"/>
              <a:t>  Good </a:t>
            </a:r>
            <a:r>
              <a:rPr lang="en-GB" sz="1800" dirty="0"/>
              <a:t>practice in handling data </a:t>
            </a:r>
          </a:p>
          <a:p>
            <a:pPr>
              <a:lnSpc>
                <a:spcPct val="100000"/>
              </a:lnSpc>
              <a:buClr>
                <a:schemeClr val="accent5"/>
              </a:buClr>
              <a:buSzPct val="150000"/>
              <a:buFont typeface="Arial"/>
              <a:buChar char="•"/>
            </a:pPr>
            <a:r>
              <a:rPr lang="en-GB" sz="1800" dirty="0" smtClean="0"/>
              <a:t>   Your </a:t>
            </a:r>
            <a:r>
              <a:rPr lang="en-GB" sz="1800" dirty="0"/>
              <a:t>obligations under the Data Protection Act </a:t>
            </a:r>
            <a:endParaRPr lang="en-GB" sz="1800" dirty="0" smtClean="0"/>
          </a:p>
          <a:p>
            <a:pPr>
              <a:lnSpc>
                <a:spcPct val="100000"/>
              </a:lnSpc>
              <a:buClr>
                <a:schemeClr val="accent5"/>
              </a:buClr>
              <a:buSzPct val="150000"/>
              <a:buFont typeface="Arial"/>
              <a:buChar char="•"/>
            </a:pPr>
            <a:r>
              <a:rPr lang="en-GB" sz="1800" dirty="0"/>
              <a:t> </a:t>
            </a:r>
            <a:r>
              <a:rPr lang="en-GB" sz="1800" dirty="0" smtClean="0"/>
              <a:t>  How </a:t>
            </a:r>
            <a:r>
              <a:rPr lang="en-GB" sz="1800" dirty="0"/>
              <a:t>to avoid breaches of the Data Protection </a:t>
            </a:r>
            <a:r>
              <a:rPr lang="en-GB" sz="1800" dirty="0" smtClean="0"/>
              <a:t>Act</a:t>
            </a:r>
          </a:p>
          <a:p>
            <a:pPr marL="0" indent="0">
              <a:lnSpc>
                <a:spcPct val="100000"/>
              </a:lnSpc>
              <a:buClr>
                <a:schemeClr val="accent5"/>
              </a:buClr>
              <a:buSzPct val="150000"/>
              <a:buNone/>
            </a:pPr>
            <a:r>
              <a:rPr lang="en-GB" sz="1800" dirty="0" smtClean="0"/>
              <a:t>This presentation does not replace any mandatory training provided by your employing organisation</a:t>
            </a:r>
            <a:r>
              <a:rPr lang="en-GB" sz="1800" dirty="0" smtClean="0"/>
              <a:t>.  It should be viewed as part of your induction into the Board or a Sub Group and then revisited as necessary.</a:t>
            </a:r>
            <a:endParaRPr lang="en-GB" sz="18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67" y="376895"/>
            <a:ext cx="1771429" cy="504762"/>
          </a:xfrm>
          <a:prstGeom prst="rect">
            <a:avLst/>
          </a:prstGeom>
        </p:spPr>
      </p:pic>
    </p:spTree>
    <p:extLst>
      <p:ext uri="{BB962C8B-B14F-4D97-AF65-F5344CB8AC3E}">
        <p14:creationId xmlns:p14="http://schemas.microsoft.com/office/powerpoint/2010/main" val="714977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4" y="498300"/>
            <a:ext cx="4879575" cy="368475"/>
          </a:xfrm>
        </p:spPr>
        <p:txBody>
          <a:bodyPr/>
          <a:lstStyle/>
          <a:p>
            <a:r>
              <a:rPr lang="en-GB" dirty="0" smtClean="0"/>
              <a:t>Your duties</a:t>
            </a:r>
            <a:endParaRPr lang="en-GB" b="0" dirty="0"/>
          </a:p>
        </p:txBody>
      </p:sp>
      <p:sp>
        <p:nvSpPr>
          <p:cNvPr id="35" name="Content Placeholder 34"/>
          <p:cNvSpPr>
            <a:spLocks noGrp="1"/>
          </p:cNvSpPr>
          <p:nvPr>
            <p:ph idx="1"/>
          </p:nvPr>
        </p:nvSpPr>
        <p:spPr>
          <a:xfrm>
            <a:off x="771524" y="1198852"/>
            <a:ext cx="7663283" cy="4350610"/>
          </a:xfrm>
        </p:spPr>
        <p:txBody>
          <a:bodyPr/>
          <a:lstStyle/>
          <a:p>
            <a:pPr marL="0" indent="0">
              <a:buNone/>
            </a:pPr>
            <a:r>
              <a:rPr lang="en-GB" b="1" dirty="0" smtClean="0"/>
              <a:t>The </a:t>
            </a:r>
            <a:r>
              <a:rPr lang="en-GB" b="1" dirty="0"/>
              <a:t>Data Protection Act affects </a:t>
            </a:r>
            <a:r>
              <a:rPr lang="en-GB" b="1" dirty="0" smtClean="0"/>
              <a:t>everyone</a:t>
            </a:r>
          </a:p>
          <a:p>
            <a:pPr marL="0" indent="0">
              <a:buNone/>
            </a:pPr>
            <a:r>
              <a:rPr lang="en-GB" dirty="0" smtClean="0"/>
              <a:t>The table below outlines </a:t>
            </a:r>
            <a:r>
              <a:rPr lang="en-GB" dirty="0"/>
              <a:t>the responsibilities that staff have when dealing with data</a:t>
            </a:r>
            <a:r>
              <a:rPr lang="en-GB" dirty="0" smtClean="0"/>
              <a:t>:</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145973332"/>
              </p:ext>
            </p:extLst>
          </p:nvPr>
        </p:nvGraphicFramePr>
        <p:xfrm>
          <a:off x="771524" y="2254102"/>
          <a:ext cx="7543136" cy="2643737"/>
        </p:xfrm>
        <a:graphic>
          <a:graphicData uri="http://schemas.openxmlformats.org/drawingml/2006/table">
            <a:tbl>
              <a:tblPr firstRow="1" bandRow="1">
                <a:tableStyleId>{5940675A-B579-460E-94D1-54222C63F5DA}</a:tableStyleId>
              </a:tblPr>
              <a:tblGrid>
                <a:gridCol w="3119992"/>
                <a:gridCol w="4423144"/>
              </a:tblGrid>
              <a:tr h="941562">
                <a:tc>
                  <a:txBody>
                    <a:bodyPr/>
                    <a:lstStyle/>
                    <a:p>
                      <a:r>
                        <a:rPr lang="en-GB" sz="1600" b="1" dirty="0" smtClean="0"/>
                        <a:t>Information</a:t>
                      </a:r>
                      <a:r>
                        <a:rPr lang="en-GB" sz="1600" b="1" baseline="0" dirty="0" smtClean="0"/>
                        <a:t> </a:t>
                      </a:r>
                      <a:r>
                        <a:rPr lang="en-GB" sz="1600" b="1" dirty="0" smtClean="0"/>
                        <a:t>Security</a:t>
                      </a:r>
                      <a:r>
                        <a:rPr lang="en-GB" sz="1600" b="1" baseline="0" dirty="0" smtClean="0"/>
                        <a:t> breaches</a:t>
                      </a:r>
                      <a:endParaRPr lang="en-GB" sz="1600" b="1" dirty="0"/>
                    </a:p>
                  </a:txBody>
                  <a:tcPr>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effectLst/>
                        </a:rPr>
                        <a:t>Ensure that any loss of</a:t>
                      </a:r>
                      <a:r>
                        <a:rPr lang="en-GB" sz="1600" baseline="0" dirty="0" smtClean="0">
                          <a:effectLst/>
                        </a:rPr>
                        <a:t> personal data or equipment </a:t>
                      </a:r>
                      <a:r>
                        <a:rPr lang="en-GB" sz="1600" dirty="0" smtClean="0">
                          <a:effectLst/>
                        </a:rPr>
                        <a:t>are </a:t>
                      </a:r>
                      <a:r>
                        <a:rPr lang="en-GB" sz="1600" b="1" dirty="0" smtClean="0">
                          <a:effectLst/>
                        </a:rPr>
                        <a:t>reported</a:t>
                      </a:r>
                      <a:r>
                        <a:rPr lang="en-GB" sz="1600" dirty="0" smtClean="0">
                          <a:effectLst/>
                        </a:rPr>
                        <a:t> to your line manager </a:t>
                      </a:r>
                      <a:r>
                        <a:rPr lang="en-GB" sz="1600" b="1" dirty="0" smtClean="0">
                          <a:effectLst/>
                        </a:rPr>
                        <a:t>promptly.</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1"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1"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1" dirty="0" smtClean="0">
                        <a:effectLst/>
                      </a:endParaRPr>
                    </a:p>
                  </a:txBody>
                  <a:tcPr/>
                </a:tc>
              </a:tr>
              <a:tr h="1089257">
                <a:tc>
                  <a:txBody>
                    <a:bodyPr/>
                    <a:lstStyle/>
                    <a:p>
                      <a:r>
                        <a:rPr lang="en-GB" sz="1600" b="1" dirty="0" smtClean="0"/>
                        <a:t>Confidential paperwork</a:t>
                      </a:r>
                      <a:endParaRPr lang="en-GB" sz="1600" b="1" dirty="0"/>
                    </a:p>
                  </a:txBody>
                  <a:tcPr>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effectLst/>
                        </a:rPr>
                        <a:t>Ensure that all confidential paperwork you deal with while carrying out your job is stored securely and disposed of</a:t>
                      </a:r>
                      <a:r>
                        <a:rPr lang="en-GB" sz="1600" baseline="0" dirty="0" smtClean="0">
                          <a:effectLst/>
                        </a:rPr>
                        <a:t> in accordance to your organisation’s procedures.</a:t>
                      </a:r>
                      <a:endParaRPr lang="en-GB" sz="1600" dirty="0" smtClean="0">
                        <a:effectLst/>
                      </a:endParaRPr>
                    </a:p>
                  </a:txBody>
                  <a:tcPr/>
                </a:tc>
              </a:tr>
            </a:tbl>
          </a:graphicData>
        </a:graphic>
      </p:graphicFrame>
    </p:spTree>
    <p:extLst>
      <p:ext uri="{BB962C8B-B14F-4D97-AF65-F5344CB8AC3E}">
        <p14:creationId xmlns:p14="http://schemas.microsoft.com/office/powerpoint/2010/main" val="221226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4" y="498300"/>
            <a:ext cx="4879575" cy="368475"/>
          </a:xfrm>
        </p:spPr>
        <p:txBody>
          <a:bodyPr/>
          <a:lstStyle/>
          <a:p>
            <a:r>
              <a:rPr lang="en-GB" dirty="0" smtClean="0"/>
              <a:t>Sanctions</a:t>
            </a:r>
            <a:endParaRPr lang="en-GB" b="0" dirty="0"/>
          </a:p>
        </p:txBody>
      </p:sp>
      <p:sp>
        <p:nvSpPr>
          <p:cNvPr id="35" name="Content Placeholder 34"/>
          <p:cNvSpPr>
            <a:spLocks noGrp="1"/>
          </p:cNvSpPr>
          <p:nvPr>
            <p:ph idx="1"/>
          </p:nvPr>
        </p:nvSpPr>
        <p:spPr>
          <a:xfrm>
            <a:off x="771524" y="1198852"/>
            <a:ext cx="7663283" cy="4350610"/>
          </a:xfrm>
        </p:spPr>
        <p:txBody>
          <a:bodyPr/>
          <a:lstStyle/>
          <a:p>
            <a:pPr marL="0" indent="0">
              <a:buNone/>
            </a:pPr>
            <a:r>
              <a:rPr lang="en-US" b="1" dirty="0" smtClean="0"/>
              <a:t>Offences under the Data Protection Act</a:t>
            </a:r>
            <a:endParaRPr lang="en-US" dirty="0"/>
          </a:p>
          <a:p>
            <a:pPr marL="0" indent="0" algn="ctr">
              <a:buNone/>
            </a:pPr>
            <a:r>
              <a:rPr lang="en-US" sz="2800" b="1" dirty="0" smtClean="0"/>
              <a:t>Unlawful Obtaining of Personal Data</a:t>
            </a:r>
          </a:p>
          <a:p>
            <a:pPr marL="0" indent="0">
              <a:buNone/>
            </a:pPr>
            <a:r>
              <a:rPr lang="en-GB" dirty="0"/>
              <a:t>It is important that you realise that you could be criminally liable for a breach of the Data Protection Act if you knowingly or recklessly disclose personal information</a:t>
            </a:r>
            <a:r>
              <a:rPr lang="en-GB" dirty="0" smtClean="0"/>
              <a:t>.</a:t>
            </a:r>
          </a:p>
          <a:p>
            <a:pPr marL="0" indent="0">
              <a:buNone/>
            </a:pPr>
            <a:r>
              <a:rPr lang="en-GB" dirty="0" smtClean="0"/>
              <a:t>It </a:t>
            </a:r>
            <a:r>
              <a:rPr lang="en-GB" dirty="0"/>
              <a:t>is an offence if you:</a:t>
            </a:r>
          </a:p>
          <a:p>
            <a:r>
              <a:rPr lang="en-GB" dirty="0" smtClean="0"/>
              <a:t>Obtain </a:t>
            </a:r>
            <a:r>
              <a:rPr lang="en-GB" dirty="0"/>
              <a:t>or disclose personal data without consent of the data controller</a:t>
            </a:r>
          </a:p>
          <a:p>
            <a:r>
              <a:rPr lang="en-GB" dirty="0"/>
              <a:t>Obtain data that you are not authorised to have</a:t>
            </a:r>
          </a:p>
          <a:p>
            <a:r>
              <a:rPr lang="en-GB" dirty="0"/>
              <a:t>Share personal data with unauthorised persons</a:t>
            </a:r>
          </a:p>
          <a:p>
            <a:r>
              <a:rPr lang="en-GB" dirty="0"/>
              <a:t>Sell or offer to sell personal data which has been unlawfully obtained or disclosed.</a:t>
            </a:r>
          </a:p>
          <a:p>
            <a:pPr marL="0" indent="0">
              <a:buNone/>
            </a:pPr>
            <a:endParaRPr lang="en-US" dirty="0" smtClean="0"/>
          </a:p>
          <a:p>
            <a:pPr marL="0" indent="0">
              <a:buNone/>
            </a:pPr>
            <a:endParaRPr lang="en-GB" dirty="0"/>
          </a:p>
        </p:txBody>
      </p:sp>
    </p:spTree>
    <p:extLst>
      <p:ext uri="{BB962C8B-B14F-4D97-AF65-F5344CB8AC3E}">
        <p14:creationId xmlns:p14="http://schemas.microsoft.com/office/powerpoint/2010/main" val="3974788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4" y="498300"/>
            <a:ext cx="4879575" cy="368475"/>
          </a:xfrm>
        </p:spPr>
        <p:txBody>
          <a:bodyPr/>
          <a:lstStyle/>
          <a:p>
            <a:r>
              <a:rPr lang="en-GB" dirty="0" smtClean="0"/>
              <a:t>Summary &amp; Further Information</a:t>
            </a:r>
            <a:endParaRPr lang="en-GB" b="0" dirty="0"/>
          </a:p>
        </p:txBody>
      </p:sp>
      <p:sp>
        <p:nvSpPr>
          <p:cNvPr id="35" name="Content Placeholder 34"/>
          <p:cNvSpPr>
            <a:spLocks noGrp="1"/>
          </p:cNvSpPr>
          <p:nvPr>
            <p:ph idx="1"/>
          </p:nvPr>
        </p:nvSpPr>
        <p:spPr>
          <a:xfrm>
            <a:off x="771524" y="1028731"/>
            <a:ext cx="7840848" cy="4489567"/>
          </a:xfrm>
        </p:spPr>
        <p:txBody>
          <a:bodyPr/>
          <a:lstStyle/>
          <a:p>
            <a:r>
              <a:rPr lang="en-GB" dirty="0" smtClean="0"/>
              <a:t>Compliance </a:t>
            </a:r>
            <a:r>
              <a:rPr lang="en-GB" dirty="0"/>
              <a:t>is largely a combination of good practice and common </a:t>
            </a:r>
            <a:r>
              <a:rPr lang="en-GB" dirty="0" smtClean="0"/>
              <a:t>sense.  Data </a:t>
            </a:r>
            <a:r>
              <a:rPr lang="en-GB" dirty="0"/>
              <a:t>handling can always be improved. Your suggestions for improvements are as valuable as anyone </a:t>
            </a:r>
            <a:r>
              <a:rPr lang="en-GB" dirty="0" smtClean="0"/>
              <a:t>else's so do share.</a:t>
            </a:r>
            <a:endParaRPr lang="en-GB" dirty="0"/>
          </a:p>
          <a:p>
            <a:r>
              <a:rPr lang="en-GB" dirty="0" smtClean="0"/>
              <a:t>As a partner agency representative on the LSCB, you will have been asked to sign a </a:t>
            </a:r>
            <a:r>
              <a:rPr lang="en-GB" dirty="0" smtClean="0">
                <a:hlinkClick r:id="rId2"/>
              </a:rPr>
              <a:t>Partner Agency Agreement </a:t>
            </a:r>
            <a:r>
              <a:rPr lang="en-GB" dirty="0" smtClean="0"/>
              <a:t>which has specific requirements in relation to confidentiality.</a:t>
            </a:r>
          </a:p>
          <a:p>
            <a:r>
              <a:rPr lang="en-GB" dirty="0" smtClean="0"/>
              <a:t>If you have any queries relating to information provided in your role as a member of the LSCB, contact the </a:t>
            </a:r>
            <a:r>
              <a:rPr lang="en-GB" dirty="0" smtClean="0">
                <a:hlinkClick r:id="rId3"/>
              </a:rPr>
              <a:t>LSCB Business Manager</a:t>
            </a:r>
            <a:r>
              <a:rPr lang="en-GB" dirty="0" smtClean="0"/>
              <a:t>.  If you are concerned about a possible breach of data protection, contact the </a:t>
            </a:r>
            <a:r>
              <a:rPr lang="en-GB" dirty="0" smtClean="0">
                <a:hlinkClick r:id="rId4"/>
              </a:rPr>
              <a:t>LSCB Independent Chair </a:t>
            </a:r>
            <a:r>
              <a:rPr lang="en-GB" dirty="0" smtClean="0"/>
              <a:t>via e-mail with a copy to the </a:t>
            </a:r>
            <a:r>
              <a:rPr lang="en-GB" dirty="0" smtClean="0">
                <a:hlinkClick r:id="rId5"/>
              </a:rPr>
              <a:t>LSCB Business Manager</a:t>
            </a:r>
            <a:r>
              <a:rPr lang="en-GB" dirty="0" smtClean="0"/>
              <a:t>.</a:t>
            </a:r>
            <a:endParaRPr lang="en-GB" dirty="0"/>
          </a:p>
          <a:p>
            <a:r>
              <a:rPr lang="en-GB" dirty="0" smtClean="0"/>
              <a:t>For further information and guidance, refer </a:t>
            </a:r>
            <a:r>
              <a:rPr lang="en-GB" dirty="0"/>
              <a:t>to your employing organisations policies and procedures relating to information governance and </a:t>
            </a:r>
            <a:r>
              <a:rPr lang="en-GB" dirty="0" smtClean="0"/>
              <a:t>security or view the Government’s </a:t>
            </a:r>
            <a:r>
              <a:rPr lang="en-GB" dirty="0"/>
              <a:t>Data Protection Act </a:t>
            </a:r>
            <a:r>
              <a:rPr lang="en-GB" dirty="0">
                <a:hlinkClick r:id="rId6"/>
              </a:rPr>
              <a:t>website</a:t>
            </a:r>
            <a:r>
              <a:rPr lang="en-GB" dirty="0"/>
              <a:t>.</a:t>
            </a:r>
          </a:p>
          <a:p>
            <a:r>
              <a:rPr lang="en-GB" dirty="0" smtClean="0"/>
              <a:t>For guidance on Information Sharing, see the </a:t>
            </a:r>
            <a:r>
              <a:rPr lang="en-GB" dirty="0"/>
              <a:t>LSCB </a:t>
            </a:r>
            <a:r>
              <a:rPr lang="en-GB" dirty="0">
                <a:hlinkClick r:id="rId7"/>
              </a:rPr>
              <a:t>website</a:t>
            </a:r>
            <a:r>
              <a:rPr lang="en-GB" dirty="0"/>
              <a:t>.</a:t>
            </a:r>
          </a:p>
          <a:p>
            <a:pPr marL="0" indent="0">
              <a:buNone/>
            </a:pPr>
            <a:endParaRPr lang="en-GB" dirty="0"/>
          </a:p>
        </p:txBody>
      </p:sp>
    </p:spTree>
    <p:extLst>
      <p:ext uri="{BB962C8B-B14F-4D97-AF65-F5344CB8AC3E}">
        <p14:creationId xmlns:p14="http://schemas.microsoft.com/office/powerpoint/2010/main" val="564719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240" y="498300"/>
            <a:ext cx="6990243" cy="368475"/>
          </a:xfrm>
        </p:spPr>
        <p:txBody>
          <a:bodyPr/>
          <a:lstStyle/>
          <a:p>
            <a:r>
              <a:rPr lang="en-GB" dirty="0" smtClean="0"/>
              <a:t>Why do we need to protect personal data?</a:t>
            </a:r>
            <a:endParaRPr lang="en-GB" dirty="0"/>
          </a:p>
        </p:txBody>
      </p:sp>
      <p:sp>
        <p:nvSpPr>
          <p:cNvPr id="35" name="Content Placeholder 34"/>
          <p:cNvSpPr>
            <a:spLocks noGrp="1"/>
          </p:cNvSpPr>
          <p:nvPr>
            <p:ph idx="1"/>
          </p:nvPr>
        </p:nvSpPr>
        <p:spPr>
          <a:xfrm>
            <a:off x="906024" y="1329070"/>
            <a:ext cx="7683976" cy="4209385"/>
          </a:xfrm>
        </p:spPr>
        <p:txBody>
          <a:bodyPr>
            <a:normAutofit/>
          </a:bodyPr>
          <a:lstStyle/>
          <a:p>
            <a:r>
              <a:rPr lang="en-GB" sz="1800" dirty="0" smtClean="0"/>
              <a:t>It is the law.   Good information handling supports compliance with the </a:t>
            </a:r>
            <a:r>
              <a:rPr lang="en-GB" sz="1800" b="1" dirty="0" smtClean="0"/>
              <a:t>Data Protection Act</a:t>
            </a:r>
            <a:r>
              <a:rPr lang="en-GB" sz="1800" dirty="0" smtClean="0"/>
              <a:t> and we all  have a duty of care to ensure that we handle service users data appropriately.</a:t>
            </a:r>
          </a:p>
          <a:p>
            <a:pPr marL="0" indent="0">
              <a:buNone/>
            </a:pPr>
            <a:r>
              <a:rPr lang="en-GB" sz="1800" dirty="0" smtClean="0"/>
              <a:t>Examples of prosecutions under the </a:t>
            </a:r>
            <a:r>
              <a:rPr lang="en-GB" sz="1800" b="1" dirty="0" smtClean="0"/>
              <a:t>Act</a:t>
            </a:r>
            <a:r>
              <a:rPr lang="en-GB" sz="1800" dirty="0" smtClean="0"/>
              <a:t>:</a:t>
            </a:r>
          </a:p>
          <a:p>
            <a:r>
              <a:rPr lang="en-GB" sz="1800" dirty="0" smtClean="0"/>
              <a:t>Norfolk </a:t>
            </a:r>
            <a:r>
              <a:rPr lang="en-GB" sz="1800" dirty="0"/>
              <a:t>County Council </a:t>
            </a:r>
            <a:r>
              <a:rPr lang="en-GB" sz="1800" dirty="0" smtClean="0"/>
              <a:t>were fined £60,000 after </a:t>
            </a:r>
            <a:r>
              <a:rPr lang="en-GB" sz="1800" dirty="0"/>
              <a:t>social work case files were discovered in a cabinet purchased by a member of the public from a second hand shop. The case files included information relating to seven children</a:t>
            </a:r>
            <a:r>
              <a:rPr lang="en-GB" sz="1800" dirty="0" smtClean="0"/>
              <a:t>.</a:t>
            </a:r>
          </a:p>
          <a:p>
            <a:r>
              <a:rPr lang="en-GB" sz="1800" dirty="0"/>
              <a:t>Greater Manchester Police </a:t>
            </a:r>
            <a:r>
              <a:rPr lang="en-GB" sz="1800" dirty="0" smtClean="0"/>
              <a:t>was find £150,000 after </a:t>
            </a:r>
            <a:r>
              <a:rPr lang="en-GB" sz="1800" dirty="0"/>
              <a:t>three DVDs containing footage of interviews with victims of violent </a:t>
            </a:r>
            <a:r>
              <a:rPr lang="en-GB" sz="1800" dirty="0" smtClean="0"/>
              <a:t>got </a:t>
            </a:r>
            <a:r>
              <a:rPr lang="en-GB" sz="1800" dirty="0"/>
              <a:t>lost in the post</a:t>
            </a:r>
            <a:r>
              <a:rPr lang="en-GB" sz="1800" dirty="0" smtClean="0"/>
              <a:t>.</a:t>
            </a:r>
          </a:p>
          <a:p>
            <a:r>
              <a:rPr lang="en-GB" sz="1800" dirty="0"/>
              <a:t>A former NHS administrator </a:t>
            </a:r>
            <a:r>
              <a:rPr lang="en-GB" sz="1800" dirty="0" smtClean="0"/>
              <a:t>was personally fined </a:t>
            </a:r>
            <a:r>
              <a:rPr lang="en-GB" sz="1800" dirty="0"/>
              <a:t>for unlawfully accessing </a:t>
            </a:r>
            <a:r>
              <a:rPr lang="en-GB" sz="1800" dirty="0" smtClean="0"/>
              <a:t>two patient’s medical records</a:t>
            </a:r>
            <a:r>
              <a:rPr lang="en-GB" sz="1800" dirty="0"/>
              <a:t>, causing them </a:t>
            </a:r>
            <a:r>
              <a:rPr lang="en-GB" sz="1800" dirty="0" smtClean="0"/>
              <a:t>distress.</a:t>
            </a:r>
          </a:p>
          <a:p>
            <a:endParaRPr lang="en-GB" dirty="0"/>
          </a:p>
        </p:txBody>
      </p:sp>
    </p:spTree>
    <p:extLst>
      <p:ext uri="{BB962C8B-B14F-4D97-AF65-F5344CB8AC3E}">
        <p14:creationId xmlns:p14="http://schemas.microsoft.com/office/powerpoint/2010/main" val="941209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4" y="498300"/>
            <a:ext cx="6990243" cy="368475"/>
          </a:xfrm>
        </p:spPr>
        <p:txBody>
          <a:bodyPr/>
          <a:lstStyle/>
          <a:p>
            <a:r>
              <a:rPr lang="en-GB" dirty="0" smtClean="0"/>
              <a:t>Why do we need to protect personal data?</a:t>
            </a:r>
            <a:endParaRPr lang="en-GB" dirty="0"/>
          </a:p>
        </p:txBody>
      </p:sp>
      <p:sp>
        <p:nvSpPr>
          <p:cNvPr id="35" name="Content Placeholder 34"/>
          <p:cNvSpPr>
            <a:spLocks noGrp="1"/>
          </p:cNvSpPr>
          <p:nvPr>
            <p:ph idx="1"/>
          </p:nvPr>
        </p:nvSpPr>
        <p:spPr>
          <a:xfrm>
            <a:off x="906024" y="1127051"/>
            <a:ext cx="7683976" cy="4093535"/>
          </a:xfrm>
        </p:spPr>
        <p:txBody>
          <a:bodyPr>
            <a:normAutofit fontScale="32500" lnSpcReduction="20000"/>
          </a:bodyPr>
          <a:lstStyle/>
          <a:p>
            <a:r>
              <a:rPr lang="en-GB" sz="5500" dirty="0" smtClean="0"/>
              <a:t>Organisations that have lost personal data have been fined by the Information Commissioner.  The </a:t>
            </a:r>
            <a:r>
              <a:rPr lang="en-GB" sz="5500" dirty="0"/>
              <a:t>Information Commissioner's Office (ICO) can currently impose a monetary penalty of up to £500,000 for data breaches. EU data protection regulations propose increased penalties to come into force in the not too distant future</a:t>
            </a:r>
            <a:r>
              <a:rPr lang="en-GB" sz="5500" dirty="0" smtClean="0"/>
              <a:t>.</a:t>
            </a:r>
          </a:p>
          <a:p>
            <a:pPr fontAlgn="base"/>
            <a:endParaRPr lang="en-GB" sz="5500" dirty="0"/>
          </a:p>
          <a:p>
            <a:pPr fontAlgn="base"/>
            <a:r>
              <a:rPr lang="en-GB" sz="5500" dirty="0" smtClean="0"/>
              <a:t>Under the new General Data Protection legislation coming into force next year the fines will increase to </a:t>
            </a:r>
            <a:r>
              <a:rPr lang="en-GB" sz="5500" dirty="0"/>
              <a:t>£</a:t>
            </a:r>
            <a:r>
              <a:rPr lang="en-GB" sz="5500" dirty="0" smtClean="0"/>
              <a:t>20 </a:t>
            </a:r>
            <a:r>
              <a:rPr lang="en-GB" sz="5500" dirty="0"/>
              <a:t>million or 4% of a company's global annual turnover. </a:t>
            </a:r>
            <a:endParaRPr lang="en-GB" sz="5500" dirty="0" smtClean="0"/>
          </a:p>
          <a:p>
            <a:pPr fontAlgn="base"/>
            <a:endParaRPr lang="en-GB" sz="5500" dirty="0"/>
          </a:p>
          <a:p>
            <a:r>
              <a:rPr lang="en-GB" sz="5500" dirty="0" smtClean="0"/>
              <a:t>A </a:t>
            </a:r>
            <a:r>
              <a:rPr lang="en-GB" sz="5500" dirty="0"/>
              <a:t>data breach can </a:t>
            </a:r>
            <a:r>
              <a:rPr lang="en-GB" sz="5500" dirty="0" smtClean="0"/>
              <a:t>cause individuals whose data has been compromised distress and can lead to </a:t>
            </a:r>
            <a:r>
              <a:rPr lang="en-GB" sz="5500" dirty="0"/>
              <a:t>loss of trust in </a:t>
            </a:r>
            <a:r>
              <a:rPr lang="en-GB" sz="5500" dirty="0" smtClean="0"/>
              <a:t>an organisation and </a:t>
            </a:r>
            <a:r>
              <a:rPr lang="en-GB" sz="5500" dirty="0"/>
              <a:t>can be expensive to put right. </a:t>
            </a:r>
            <a:endParaRPr lang="en-GB" sz="5500" dirty="0" smtClean="0"/>
          </a:p>
          <a:p>
            <a:pPr marL="0" indent="0">
              <a:buNone/>
            </a:pPr>
            <a:endParaRPr lang="en-GB" sz="3800" dirty="0"/>
          </a:p>
          <a:p>
            <a:pPr marL="0" indent="0">
              <a:buNone/>
            </a:pPr>
            <a:endParaRPr lang="en-US" sz="3800" dirty="0"/>
          </a:p>
          <a:p>
            <a:pPr marL="0" indent="0">
              <a:buNone/>
            </a:pPr>
            <a:endParaRPr lang="en-GB" dirty="0"/>
          </a:p>
        </p:txBody>
      </p:sp>
    </p:spTree>
    <p:extLst>
      <p:ext uri="{BB962C8B-B14F-4D97-AF65-F5344CB8AC3E}">
        <p14:creationId xmlns:p14="http://schemas.microsoft.com/office/powerpoint/2010/main" val="389598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4" y="498300"/>
            <a:ext cx="4879575" cy="368475"/>
          </a:xfrm>
        </p:spPr>
        <p:txBody>
          <a:bodyPr/>
          <a:lstStyle/>
          <a:p>
            <a:r>
              <a:rPr lang="en-GB" dirty="0" smtClean="0"/>
              <a:t>The Data Protection Act</a:t>
            </a:r>
            <a:endParaRPr lang="en-GB" b="0" dirty="0"/>
          </a:p>
        </p:txBody>
      </p:sp>
      <p:sp>
        <p:nvSpPr>
          <p:cNvPr id="35" name="Content Placeholder 34"/>
          <p:cNvSpPr>
            <a:spLocks noGrp="1"/>
          </p:cNvSpPr>
          <p:nvPr>
            <p:ph idx="1"/>
          </p:nvPr>
        </p:nvSpPr>
        <p:spPr>
          <a:xfrm>
            <a:off x="1294113" y="1231363"/>
            <a:ext cx="6950550" cy="4616325"/>
          </a:xfrm>
        </p:spPr>
        <p:txBody>
          <a:bodyPr/>
          <a:lstStyle/>
          <a:p>
            <a:pPr marL="0" indent="0">
              <a:buNone/>
            </a:pPr>
            <a:r>
              <a:rPr lang="en-US" sz="1800" dirty="0" smtClean="0"/>
              <a:t>The </a:t>
            </a:r>
            <a:r>
              <a:rPr lang="en-US" sz="1800" dirty="0"/>
              <a:t>purposes of the </a:t>
            </a:r>
            <a:r>
              <a:rPr lang="en-US" sz="1800" b="1" dirty="0"/>
              <a:t>Data Protection Act </a:t>
            </a:r>
            <a:r>
              <a:rPr lang="en-US" sz="1800" dirty="0"/>
              <a:t>are</a:t>
            </a:r>
            <a:r>
              <a:rPr lang="en-US" sz="1800" dirty="0" smtClean="0"/>
              <a:t>:</a:t>
            </a:r>
          </a:p>
          <a:p>
            <a:pPr marL="0" indent="0">
              <a:buNone/>
            </a:pPr>
            <a:endParaRPr lang="en-US" sz="1800" dirty="0"/>
          </a:p>
          <a:p>
            <a:r>
              <a:rPr lang="en-US" sz="1800" dirty="0" smtClean="0"/>
              <a:t>To </a:t>
            </a:r>
            <a:r>
              <a:rPr lang="en-US" sz="1800" dirty="0"/>
              <a:t>ensure that there are controls on the way information is handled </a:t>
            </a:r>
          </a:p>
          <a:p>
            <a:r>
              <a:rPr lang="en-US" sz="1800" dirty="0"/>
              <a:t>To give rights to those who have information stored about them. </a:t>
            </a:r>
          </a:p>
          <a:p>
            <a:pPr marL="0" indent="0">
              <a:buNone/>
            </a:pPr>
            <a:endParaRPr lang="en-US" sz="1800" dirty="0" smtClean="0"/>
          </a:p>
          <a:p>
            <a:pPr marL="0" indent="0">
              <a:buNone/>
            </a:pPr>
            <a:r>
              <a:rPr lang="en-US" sz="1800" dirty="0" smtClean="0"/>
              <a:t>The </a:t>
            </a:r>
            <a:r>
              <a:rPr lang="en-US" sz="1800" b="1" dirty="0"/>
              <a:t>Data Protection Act</a:t>
            </a:r>
            <a:r>
              <a:rPr lang="en-US" sz="1800" dirty="0"/>
              <a:t>:</a:t>
            </a:r>
          </a:p>
          <a:p>
            <a:r>
              <a:rPr lang="en-US" sz="1800" dirty="0"/>
              <a:t>Sets out rules that people have to follow regarding protecting data</a:t>
            </a:r>
          </a:p>
          <a:p>
            <a:r>
              <a:rPr lang="en-US" sz="1800" dirty="0"/>
              <a:t>Outlines the powers of the Information Commissioner in order to enforce the </a:t>
            </a:r>
            <a:r>
              <a:rPr lang="en-US" sz="1800" dirty="0" smtClean="0"/>
              <a:t>rules.</a:t>
            </a:r>
          </a:p>
          <a:p>
            <a:pPr marL="0" indent="0">
              <a:buNone/>
            </a:pPr>
            <a:endParaRPr lang="en-GB" b="1" dirty="0"/>
          </a:p>
        </p:txBody>
      </p:sp>
    </p:spTree>
    <p:extLst>
      <p:ext uri="{BB962C8B-B14F-4D97-AF65-F5344CB8AC3E}">
        <p14:creationId xmlns:p14="http://schemas.microsoft.com/office/powerpoint/2010/main" val="389598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372" y="413581"/>
            <a:ext cx="7020000" cy="540000"/>
          </a:xfrm>
        </p:spPr>
        <p:txBody>
          <a:bodyPr/>
          <a:lstStyle/>
          <a:p>
            <a:r>
              <a:rPr lang="en-GB" dirty="0"/>
              <a:t>The Data Protection Act</a:t>
            </a:r>
          </a:p>
        </p:txBody>
      </p:sp>
      <p:sp>
        <p:nvSpPr>
          <p:cNvPr id="3" name="Content Placeholder 2"/>
          <p:cNvSpPr>
            <a:spLocks noGrp="1"/>
          </p:cNvSpPr>
          <p:nvPr>
            <p:ph idx="1"/>
          </p:nvPr>
        </p:nvSpPr>
        <p:spPr>
          <a:xfrm>
            <a:off x="728371" y="1210313"/>
            <a:ext cx="7681981" cy="3946478"/>
          </a:xfrm>
        </p:spPr>
        <p:txBody>
          <a:bodyPr/>
          <a:lstStyle/>
          <a:p>
            <a:pPr fontAlgn="base"/>
            <a:r>
              <a:rPr lang="en-GB" sz="1800" dirty="0" smtClean="0"/>
              <a:t>Personal </a:t>
            </a:r>
            <a:r>
              <a:rPr lang="en-GB" sz="1800" dirty="0"/>
              <a:t>data is any information that can be linked to a living person and/or that can be used to identify them, such as a national insurance number. </a:t>
            </a:r>
          </a:p>
          <a:p>
            <a:pPr fontAlgn="base"/>
            <a:r>
              <a:rPr lang="en-GB" sz="1800" dirty="0"/>
              <a:t>It also includes information provided by customers in application or claims forms. </a:t>
            </a:r>
          </a:p>
          <a:p>
            <a:pPr fontAlgn="base"/>
            <a:r>
              <a:rPr lang="en-GB" sz="1800" dirty="0"/>
              <a:t>Opinions, as well as facts, about people can be personal information too. </a:t>
            </a:r>
          </a:p>
          <a:p>
            <a:pPr fontAlgn="base"/>
            <a:r>
              <a:rPr lang="en-GB" sz="1800" dirty="0"/>
              <a:t>Some personal data is regarded as 'sensitive', for example ethnic origin, health data. </a:t>
            </a:r>
          </a:p>
          <a:p>
            <a:pPr fontAlgn="base"/>
            <a:r>
              <a:rPr lang="en-GB" sz="1800" dirty="0"/>
              <a:t>Sensitive personal data must be processed more carefully with respect to the purposes for which it is collected and who will have access to that information.</a:t>
            </a:r>
            <a:r>
              <a:rPr lang="en-GB" dirty="0"/>
              <a:t> </a:t>
            </a:r>
            <a:endParaRPr lang="en-US" dirty="0"/>
          </a:p>
          <a:p>
            <a:pPr marL="0" indent="0">
              <a:buNone/>
            </a:pPr>
            <a:endParaRPr lang="en-GB" dirty="0"/>
          </a:p>
          <a:p>
            <a:endParaRPr lang="en-GB" dirty="0"/>
          </a:p>
        </p:txBody>
      </p:sp>
    </p:spTree>
    <p:extLst>
      <p:ext uri="{BB962C8B-B14F-4D97-AF65-F5344CB8AC3E}">
        <p14:creationId xmlns:p14="http://schemas.microsoft.com/office/powerpoint/2010/main" val="308536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4" y="498300"/>
            <a:ext cx="4879575" cy="368475"/>
          </a:xfrm>
        </p:spPr>
        <p:txBody>
          <a:bodyPr/>
          <a:lstStyle/>
          <a:p>
            <a:r>
              <a:rPr lang="en-GB" dirty="0" smtClean="0"/>
              <a:t>The Data Protection Act</a:t>
            </a:r>
            <a:endParaRPr lang="en-GB" b="0" dirty="0"/>
          </a:p>
        </p:txBody>
      </p:sp>
      <p:sp>
        <p:nvSpPr>
          <p:cNvPr id="3" name="Rounded Rectangle 2"/>
          <p:cNvSpPr/>
          <p:nvPr/>
        </p:nvSpPr>
        <p:spPr>
          <a:xfrm>
            <a:off x="771524" y="1538284"/>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Processing</a:t>
            </a:r>
            <a:endParaRPr lang="en-GB" dirty="0"/>
          </a:p>
        </p:txBody>
      </p:sp>
      <p:sp>
        <p:nvSpPr>
          <p:cNvPr id="5" name="Rounded Rectangle 4"/>
          <p:cNvSpPr/>
          <p:nvPr/>
        </p:nvSpPr>
        <p:spPr>
          <a:xfrm>
            <a:off x="771524" y="2490787"/>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Personal Data</a:t>
            </a:r>
            <a:endParaRPr lang="en-GB" dirty="0"/>
          </a:p>
        </p:txBody>
      </p:sp>
      <p:sp>
        <p:nvSpPr>
          <p:cNvPr id="7" name="Rounded Rectangle 6"/>
          <p:cNvSpPr/>
          <p:nvPr/>
        </p:nvSpPr>
        <p:spPr>
          <a:xfrm>
            <a:off x="771524" y="3495675"/>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Sensitive Personal Data</a:t>
            </a:r>
            <a:endParaRPr lang="en-GB" dirty="0"/>
          </a:p>
        </p:txBody>
      </p:sp>
      <p:sp>
        <p:nvSpPr>
          <p:cNvPr id="8" name="Rounded Rectangle 7"/>
          <p:cNvSpPr/>
          <p:nvPr/>
        </p:nvSpPr>
        <p:spPr>
          <a:xfrm>
            <a:off x="771524" y="4476750"/>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Data Controller</a:t>
            </a:r>
            <a:endParaRPr lang="en-GB" dirty="0"/>
          </a:p>
        </p:txBody>
      </p:sp>
      <p:sp>
        <p:nvSpPr>
          <p:cNvPr id="4" name="Rectangle 3"/>
          <p:cNvSpPr/>
          <p:nvPr/>
        </p:nvSpPr>
        <p:spPr>
          <a:xfrm>
            <a:off x="2881422" y="2405059"/>
            <a:ext cx="5847907" cy="1200329"/>
          </a:xfrm>
          <a:prstGeom prst="rect">
            <a:avLst/>
          </a:prstGeom>
        </p:spPr>
        <p:txBody>
          <a:bodyPr wrap="square">
            <a:spAutoFit/>
          </a:bodyPr>
          <a:lstStyle/>
          <a:p>
            <a:r>
              <a:rPr lang="en-US" b="1" dirty="0"/>
              <a:t>What the Act covers</a:t>
            </a:r>
          </a:p>
          <a:p>
            <a:endParaRPr lang="en-US" dirty="0" smtClean="0"/>
          </a:p>
          <a:p>
            <a:r>
              <a:rPr lang="en-US" dirty="0" smtClean="0"/>
              <a:t>The </a:t>
            </a:r>
            <a:r>
              <a:rPr lang="en-US" dirty="0"/>
              <a:t>Data Protection Act covers all processing of personal data and sensitive personal data by a data controller.</a:t>
            </a:r>
          </a:p>
        </p:txBody>
      </p:sp>
    </p:spTree>
    <p:extLst>
      <p:ext uri="{BB962C8B-B14F-4D97-AF65-F5344CB8AC3E}">
        <p14:creationId xmlns:p14="http://schemas.microsoft.com/office/powerpoint/2010/main" val="389598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4" y="498300"/>
            <a:ext cx="4879575" cy="368475"/>
          </a:xfrm>
        </p:spPr>
        <p:txBody>
          <a:bodyPr/>
          <a:lstStyle/>
          <a:p>
            <a:r>
              <a:rPr lang="en-GB" dirty="0" smtClean="0"/>
              <a:t>The Data Protection Act</a:t>
            </a:r>
            <a:endParaRPr lang="en-GB" b="0" dirty="0"/>
          </a:p>
        </p:txBody>
      </p:sp>
      <p:sp>
        <p:nvSpPr>
          <p:cNvPr id="10" name="Content Placeholder 34"/>
          <p:cNvSpPr>
            <a:spLocks noGrp="1"/>
          </p:cNvSpPr>
          <p:nvPr>
            <p:ph idx="1"/>
          </p:nvPr>
        </p:nvSpPr>
        <p:spPr>
          <a:xfrm>
            <a:off x="3505200" y="1537494"/>
            <a:ext cx="5064600" cy="3576044"/>
          </a:xfrm>
          <a:ln>
            <a:noFill/>
          </a:ln>
        </p:spPr>
        <p:style>
          <a:lnRef idx="2">
            <a:schemeClr val="dk1"/>
          </a:lnRef>
          <a:fillRef idx="1">
            <a:schemeClr val="lt1"/>
          </a:fillRef>
          <a:effectRef idx="0">
            <a:schemeClr val="dk1"/>
          </a:effectRef>
          <a:fontRef idx="minor">
            <a:schemeClr val="dk1"/>
          </a:fontRef>
        </p:style>
        <p:txBody>
          <a:bodyPr/>
          <a:lstStyle/>
          <a:p>
            <a:pPr marL="0" indent="0">
              <a:buNone/>
            </a:pPr>
            <a:r>
              <a:rPr lang="en-US" dirty="0"/>
              <a:t>Processing includes</a:t>
            </a:r>
            <a:r>
              <a:rPr lang="en-US" dirty="0" smtClean="0"/>
              <a:t>:</a:t>
            </a:r>
            <a:endParaRPr lang="en-US"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200" dirty="0" smtClean="0"/>
          </a:p>
          <a:p>
            <a:pPr marL="0" indent="0">
              <a:buNone/>
            </a:pPr>
            <a:r>
              <a:rPr lang="en-US" dirty="0" smtClean="0"/>
              <a:t>The </a:t>
            </a:r>
            <a:r>
              <a:rPr lang="en-US" dirty="0"/>
              <a:t>purpose of processing must be made clear and specific to the data subject</a:t>
            </a:r>
            <a:r>
              <a:rPr lang="en-US" dirty="0" smtClean="0"/>
              <a:t>.</a:t>
            </a:r>
            <a:endParaRPr lang="en-GB" b="1" dirty="0" smtClean="0"/>
          </a:p>
          <a:p>
            <a:pPr marL="0" indent="0">
              <a:buNone/>
            </a:pPr>
            <a:endParaRPr lang="en-GB" b="1" dirty="0" smtClean="0"/>
          </a:p>
        </p:txBody>
      </p:sp>
      <p:sp>
        <p:nvSpPr>
          <p:cNvPr id="3" name="Rounded Rectangle 2"/>
          <p:cNvSpPr/>
          <p:nvPr/>
        </p:nvSpPr>
        <p:spPr>
          <a:xfrm>
            <a:off x="771524" y="1538284"/>
            <a:ext cx="1733550" cy="866775"/>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Processing</a:t>
            </a:r>
            <a:endParaRPr lang="en-GB" dirty="0"/>
          </a:p>
        </p:txBody>
      </p:sp>
      <p:sp>
        <p:nvSpPr>
          <p:cNvPr id="5" name="Rounded Rectangle 4"/>
          <p:cNvSpPr/>
          <p:nvPr/>
        </p:nvSpPr>
        <p:spPr>
          <a:xfrm>
            <a:off x="771524" y="2490787"/>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Personal Data</a:t>
            </a:r>
            <a:endParaRPr lang="en-GB" dirty="0"/>
          </a:p>
        </p:txBody>
      </p:sp>
      <p:sp>
        <p:nvSpPr>
          <p:cNvPr id="7" name="Rounded Rectangle 6"/>
          <p:cNvSpPr/>
          <p:nvPr/>
        </p:nvSpPr>
        <p:spPr>
          <a:xfrm>
            <a:off x="771524" y="3495675"/>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Sensitive Personal Data</a:t>
            </a:r>
            <a:endParaRPr lang="en-GB" dirty="0"/>
          </a:p>
        </p:txBody>
      </p:sp>
      <p:sp>
        <p:nvSpPr>
          <p:cNvPr id="8" name="Rounded Rectangle 7"/>
          <p:cNvSpPr/>
          <p:nvPr/>
        </p:nvSpPr>
        <p:spPr>
          <a:xfrm>
            <a:off x="771524" y="4476750"/>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Data Controller</a:t>
            </a:r>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951054726"/>
              </p:ext>
            </p:extLst>
          </p:nvPr>
        </p:nvGraphicFramePr>
        <p:xfrm>
          <a:off x="3595455" y="1886902"/>
          <a:ext cx="4255773" cy="2255520"/>
        </p:xfrm>
        <a:graphic>
          <a:graphicData uri="http://schemas.openxmlformats.org/drawingml/2006/table">
            <a:tbl>
              <a:tblPr firstRow="1" bandRow="1">
                <a:tableStyleId>{2D5ABB26-0587-4C30-8999-92F81FD0307C}</a:tableStyleId>
              </a:tblPr>
              <a:tblGrid>
                <a:gridCol w="2095897"/>
                <a:gridCol w="2159876"/>
              </a:tblGrid>
              <a:tr h="303564">
                <a:tc>
                  <a:txBody>
                    <a:bodyPr/>
                    <a:lstStyle/>
                    <a:p>
                      <a:pPr marL="285750" indent="-285750">
                        <a:buFont typeface="Arial" panose="020B0604020202020204" pitchFamily="34" charset="0"/>
                        <a:buChar cha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Obtaining</a:t>
                      </a:r>
                      <a:endParaRPr lang="en-GB" sz="1600" dirty="0"/>
                    </a:p>
                  </a:txBody>
                  <a:tcPr/>
                </a:tc>
                <a:tc>
                  <a:txBody>
                    <a:bodyPr/>
                    <a:lstStyle/>
                    <a:p>
                      <a:pPr marL="285750" indent="-285750">
                        <a:buFont typeface="Arial" panose="020B0604020202020204" pitchFamily="34" charset="0"/>
                        <a:buChar char="•"/>
                      </a:pPr>
                      <a:r>
                        <a:rPr lang="en-US" sz="1600" dirty="0" smtClean="0"/>
                        <a:t>Disclosing</a:t>
                      </a:r>
                      <a:endParaRPr lang="en-GB" sz="1600" dirty="0"/>
                    </a:p>
                  </a:txBody>
                  <a:tcPr/>
                </a:tc>
              </a:tr>
              <a:tr h="303564">
                <a:tc>
                  <a:txBody>
                    <a:bodyPr/>
                    <a:lstStyle/>
                    <a:p>
                      <a:pPr marL="285750" indent="-285750">
                        <a:buFont typeface="Arial" panose="020B0604020202020204" pitchFamily="34" charset="0"/>
                        <a:buChar cha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Organising</a:t>
                      </a:r>
                      <a:endParaRPr lang="en-GB" sz="1600" dirty="0"/>
                    </a:p>
                  </a:txBody>
                  <a:tcPr/>
                </a:tc>
                <a:tc>
                  <a:txBody>
                    <a:bodyPr/>
                    <a:lstStyle/>
                    <a:p>
                      <a:pPr marL="285750" indent="-285750">
                        <a:buFont typeface="Arial" panose="020B0604020202020204" pitchFamily="34" charset="0"/>
                        <a:buChar char="•"/>
                      </a:pPr>
                      <a:r>
                        <a:rPr lang="en-US" sz="1600" dirty="0" smtClean="0"/>
                        <a:t>Merging</a:t>
                      </a:r>
                      <a:endParaRPr lang="en-GB" sz="1600" dirty="0"/>
                    </a:p>
                  </a:txBody>
                  <a:tcPr/>
                </a:tc>
              </a:tr>
              <a:tr h="303564">
                <a:tc>
                  <a:txBody>
                    <a:bodyPr/>
                    <a:lstStyle/>
                    <a:p>
                      <a:pPr marL="285750" indent="-285750">
                        <a:buFont typeface="Arial" panose="020B0604020202020204" pitchFamily="34" charset="0"/>
                        <a:buChar char="•"/>
                      </a:pPr>
                      <a:r>
                        <a:rPr lang="en-US" sz="1600" dirty="0" smtClean="0"/>
                        <a:t>Recording</a:t>
                      </a:r>
                      <a:endParaRPr lang="en-GB" sz="1600" dirty="0"/>
                    </a:p>
                  </a:txBody>
                  <a:tcPr/>
                </a:tc>
                <a:tc>
                  <a:txBody>
                    <a:bodyPr/>
                    <a:lstStyle/>
                    <a:p>
                      <a:pPr marL="285750" indent="-285750">
                        <a:buFont typeface="Arial" panose="020B0604020202020204" pitchFamily="34" charset="0"/>
                        <a:buChar char="•"/>
                      </a:pPr>
                      <a:r>
                        <a:rPr lang="en-US" sz="1600" dirty="0" smtClean="0"/>
                        <a:t>Deleting</a:t>
                      </a:r>
                      <a:endParaRPr lang="en-GB" sz="1600" dirty="0"/>
                    </a:p>
                  </a:txBody>
                  <a:tcPr/>
                </a:tc>
              </a:tr>
              <a:tr h="303564">
                <a:tc>
                  <a:txBody>
                    <a:bodyPr/>
                    <a:lstStyle/>
                    <a:p>
                      <a:pPr marL="285750" indent="-285750">
                        <a:buFont typeface="Arial" panose="020B0604020202020204" pitchFamily="34" charset="0"/>
                        <a:buChar char="•"/>
                      </a:pPr>
                      <a:r>
                        <a:rPr lang="en-US" sz="1600" dirty="0" smtClean="0"/>
                        <a:t>Holding</a:t>
                      </a:r>
                      <a:endParaRPr lang="en-GB" sz="1600" dirty="0"/>
                    </a:p>
                  </a:txBody>
                  <a:tcPr/>
                </a:tc>
                <a:tc>
                  <a:txBody>
                    <a:bodyPr/>
                    <a:lstStyle/>
                    <a:p>
                      <a:pPr marL="285750" indent="-285750">
                        <a:buFont typeface="Arial" panose="020B0604020202020204" pitchFamily="34" charset="0"/>
                        <a:buChar char="•"/>
                      </a:pPr>
                      <a:r>
                        <a:rPr lang="en-US" sz="1600" dirty="0" smtClean="0"/>
                        <a:t>Destroying</a:t>
                      </a:r>
                      <a:endParaRPr lang="en-GB" sz="1600" dirty="0"/>
                    </a:p>
                  </a:txBody>
                  <a:tcPr/>
                </a:tc>
              </a:tr>
              <a:tr h="303564">
                <a:tc>
                  <a:txBody>
                    <a:bodyPr/>
                    <a:lstStyle/>
                    <a:p>
                      <a:pPr marL="285750" indent="-285750">
                        <a:buFont typeface="Arial" panose="020B0604020202020204" pitchFamily="34" charset="0"/>
                        <a:buChar char="•"/>
                      </a:pPr>
                      <a:r>
                        <a:rPr lang="en-US" sz="1600" dirty="0" smtClean="0"/>
                        <a:t>Altering</a:t>
                      </a:r>
                      <a:endParaRPr lang="en-GB" sz="1600" dirty="0"/>
                    </a:p>
                  </a:txBody>
                  <a:tcPr/>
                </a:tc>
                <a:tc>
                  <a:txBody>
                    <a:bodyPr/>
                    <a:lstStyle/>
                    <a:p>
                      <a:pPr marL="285750" indent="-285750">
                        <a:buFont typeface="Arial" panose="020B0604020202020204" pitchFamily="34" charset="0"/>
                        <a:buChar char="•"/>
                      </a:pPr>
                      <a:r>
                        <a:rPr lang="en-US" sz="1600" dirty="0" smtClean="0"/>
                        <a:t>Retrieving</a:t>
                      </a:r>
                      <a:endParaRPr lang="en-GB" sz="1600" dirty="0"/>
                    </a:p>
                  </a:txBody>
                  <a:tcPr/>
                </a:tc>
              </a:tr>
              <a:tr h="524338">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Using information.</a:t>
                      </a:r>
                    </a:p>
                    <a:p>
                      <a:pPr marL="285750" indent="-285750">
                        <a:buFont typeface="Arial" panose="020B0604020202020204" pitchFamily="34" charset="0"/>
                        <a:buChar char="•"/>
                      </a:pPr>
                      <a:endParaRPr lang="en-GB" sz="1600" dirty="0"/>
                    </a:p>
                  </a:txBody>
                  <a:tcPr/>
                </a:tc>
                <a:tc>
                  <a:txBody>
                    <a:bodyPr/>
                    <a:lstStyle/>
                    <a:p>
                      <a:pPr marL="285750" indent="-285750">
                        <a:buFont typeface="Arial" panose="020B0604020202020204" pitchFamily="34" charset="0"/>
                        <a:buChar char="•"/>
                      </a:pPr>
                      <a:endParaRPr lang="en-GB" sz="1600" dirty="0"/>
                    </a:p>
                  </a:txBody>
                  <a:tcPr/>
                </a:tc>
              </a:tr>
            </a:tbl>
          </a:graphicData>
        </a:graphic>
      </p:graphicFrame>
    </p:spTree>
    <p:extLst>
      <p:ext uri="{BB962C8B-B14F-4D97-AF65-F5344CB8AC3E}">
        <p14:creationId xmlns:p14="http://schemas.microsoft.com/office/powerpoint/2010/main" val="3459128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4" y="498300"/>
            <a:ext cx="4879575" cy="368475"/>
          </a:xfrm>
        </p:spPr>
        <p:txBody>
          <a:bodyPr/>
          <a:lstStyle/>
          <a:p>
            <a:r>
              <a:rPr lang="en-GB" dirty="0" smtClean="0"/>
              <a:t>The Data Protection Act</a:t>
            </a:r>
            <a:endParaRPr lang="en-GB" b="0" dirty="0"/>
          </a:p>
        </p:txBody>
      </p:sp>
      <p:sp>
        <p:nvSpPr>
          <p:cNvPr id="9" name="Content Placeholder 34"/>
          <p:cNvSpPr>
            <a:spLocks noGrp="1"/>
          </p:cNvSpPr>
          <p:nvPr>
            <p:ph idx="1"/>
          </p:nvPr>
        </p:nvSpPr>
        <p:spPr>
          <a:xfrm>
            <a:off x="3282127" y="1531145"/>
            <a:ext cx="5064600" cy="3812379"/>
          </a:xfrm>
          <a:ln>
            <a:noFill/>
          </a:ln>
        </p:spPr>
        <p:style>
          <a:lnRef idx="2">
            <a:schemeClr val="dk1"/>
          </a:lnRef>
          <a:fillRef idx="1">
            <a:schemeClr val="lt1"/>
          </a:fillRef>
          <a:effectRef idx="0">
            <a:schemeClr val="dk1"/>
          </a:effectRef>
          <a:fontRef idx="minor">
            <a:schemeClr val="dk1"/>
          </a:fontRef>
        </p:style>
        <p:txBody>
          <a:bodyPr>
            <a:noAutofit/>
          </a:bodyPr>
          <a:lstStyle/>
          <a:p>
            <a:r>
              <a:rPr lang="en-US" dirty="0">
                <a:latin typeface="+mj-lt"/>
              </a:rPr>
              <a:t>Personal data means data which relates to a living individual (the data subject) who can be identified from those data or from those data and other information which is in the possession of the Council. </a:t>
            </a:r>
          </a:p>
          <a:p>
            <a:r>
              <a:rPr lang="en-US" dirty="0" smtClean="0">
                <a:latin typeface="+mj-lt"/>
              </a:rPr>
              <a:t>It </a:t>
            </a:r>
            <a:r>
              <a:rPr lang="en-US" dirty="0">
                <a:latin typeface="+mj-lt"/>
              </a:rPr>
              <a:t>also includes any expression of opinion about the individual and any indication of the intentions of the data controller or any other person in respect of the individual.</a:t>
            </a:r>
          </a:p>
          <a:p>
            <a:pPr marL="0" indent="0">
              <a:buNone/>
            </a:pPr>
            <a:r>
              <a:rPr lang="en-US" dirty="0"/>
              <a:t>Information provided to LSCB members is usually statistical and/or </a:t>
            </a:r>
            <a:r>
              <a:rPr lang="en-US" dirty="0" smtClean="0"/>
              <a:t>anonymized.    </a:t>
            </a:r>
            <a:r>
              <a:rPr lang="en-US" dirty="0"/>
              <a:t>P</a:t>
            </a:r>
            <a:r>
              <a:rPr lang="en-US" dirty="0" smtClean="0"/>
              <a:t>ersonal </a:t>
            </a:r>
            <a:r>
              <a:rPr lang="en-US" dirty="0"/>
              <a:t>data should not be included in any reports presented  to the LSCB.</a:t>
            </a:r>
          </a:p>
          <a:p>
            <a:pPr marL="0" indent="0">
              <a:buNone/>
            </a:pPr>
            <a:endParaRPr lang="en-GB" dirty="0">
              <a:latin typeface="+mj-lt"/>
            </a:endParaRPr>
          </a:p>
        </p:txBody>
      </p:sp>
      <p:sp>
        <p:nvSpPr>
          <p:cNvPr id="3" name="Rounded Rectangle 2"/>
          <p:cNvSpPr/>
          <p:nvPr/>
        </p:nvSpPr>
        <p:spPr>
          <a:xfrm>
            <a:off x="771524" y="1538284"/>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Processing</a:t>
            </a:r>
            <a:endParaRPr lang="en-GB" dirty="0"/>
          </a:p>
        </p:txBody>
      </p:sp>
      <p:sp>
        <p:nvSpPr>
          <p:cNvPr id="5" name="Rounded Rectangle 4"/>
          <p:cNvSpPr/>
          <p:nvPr/>
        </p:nvSpPr>
        <p:spPr>
          <a:xfrm>
            <a:off x="771524" y="2490787"/>
            <a:ext cx="1733550" cy="866775"/>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Personal Data</a:t>
            </a:r>
            <a:endParaRPr lang="en-GB" dirty="0"/>
          </a:p>
        </p:txBody>
      </p:sp>
      <p:sp>
        <p:nvSpPr>
          <p:cNvPr id="7" name="Rounded Rectangle 6"/>
          <p:cNvSpPr/>
          <p:nvPr/>
        </p:nvSpPr>
        <p:spPr>
          <a:xfrm>
            <a:off x="771524" y="3495675"/>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Sensitive Personal Data</a:t>
            </a:r>
            <a:endParaRPr lang="en-GB" dirty="0"/>
          </a:p>
        </p:txBody>
      </p:sp>
      <p:sp>
        <p:nvSpPr>
          <p:cNvPr id="8" name="Rounded Rectangle 7"/>
          <p:cNvSpPr/>
          <p:nvPr/>
        </p:nvSpPr>
        <p:spPr>
          <a:xfrm>
            <a:off x="771524" y="4476750"/>
            <a:ext cx="1733550" cy="86677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Data Controller</a:t>
            </a:r>
            <a:endParaRPr lang="en-GB" dirty="0"/>
          </a:p>
        </p:txBody>
      </p:sp>
    </p:spTree>
    <p:extLst>
      <p:ext uri="{BB962C8B-B14F-4D97-AF65-F5344CB8AC3E}">
        <p14:creationId xmlns:p14="http://schemas.microsoft.com/office/powerpoint/2010/main" val="3459128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Ambitious for Redbridge template">
  <a:themeElements>
    <a:clrScheme name="Redbridge Council">
      <a:dk1>
        <a:sysClr val="windowText" lastClr="000000"/>
      </a:dk1>
      <a:lt1>
        <a:sysClr val="window" lastClr="FFFFFF"/>
      </a:lt1>
      <a:dk2>
        <a:srgbClr val="000000"/>
      </a:dk2>
      <a:lt2>
        <a:srgbClr val="FFFFFF"/>
      </a:lt2>
      <a:accent1>
        <a:srgbClr val="8DC63F"/>
      </a:accent1>
      <a:accent2>
        <a:srgbClr val="BE0071"/>
      </a:accent2>
      <a:accent3>
        <a:srgbClr val="6D2966"/>
      </a:accent3>
      <a:accent4>
        <a:srgbClr val="F59C00"/>
      </a:accent4>
      <a:accent5>
        <a:srgbClr val="005C5E"/>
      </a:accent5>
      <a:accent6>
        <a:srgbClr val="000000"/>
      </a:accent6>
      <a:hlink>
        <a:srgbClr val="8DC63F"/>
      </a:hlink>
      <a:folHlink>
        <a:srgbClr val="BE0071"/>
      </a:folHlink>
    </a:clrScheme>
    <a:fontScheme name="Myria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288000" marR="0" indent="-288000" algn="l" defTabSz="457200" rtl="0" eaLnBrk="1" fontAlgn="auto" latinLnBrk="0" hangingPunct="1">
          <a:lnSpc>
            <a:spcPct val="120000"/>
          </a:lnSpc>
          <a:spcBef>
            <a:spcPts val="250"/>
          </a:spcBef>
          <a:spcAft>
            <a:spcPts val="0"/>
          </a:spcAft>
          <a:buClr>
            <a:srgbClr val="BE0071"/>
          </a:buClr>
          <a:buSzPct val="110000"/>
          <a:buFont typeface="Verdana" pitchFamily="34" charset="0"/>
          <a:buChar char="●"/>
          <a:tabLst/>
          <a:defRPr kumimoji="0" sz="1600" b="0" i="0" u="none" strike="noStrike" kern="1200" cap="none" spc="0" normalizeH="0" baseline="0" noProof="0" dirty="0" smtClean="0">
            <a:ln>
              <a:noFill/>
            </a:ln>
            <a:solidFill>
              <a:prstClr val="black"/>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GDPR_2017</Template>
  <TotalTime>1256</TotalTime>
  <Words>2072</Words>
  <Application>Microsoft Office PowerPoint</Application>
  <PresentationFormat>On-screen Show (4:3)</PresentationFormat>
  <Paragraphs>227</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Ambitious for Redbridge template</vt:lpstr>
      <vt:lpstr>Data Protection Act 1998  Presentation for Redbridge LSCB Board &amp; Sub Group Members, 2017 provided by LB Redbridge Information Governance  </vt:lpstr>
      <vt:lpstr>Presentation overview</vt:lpstr>
      <vt:lpstr>Why do we need to protect personal data?</vt:lpstr>
      <vt:lpstr>Why do we need to protect personal data?</vt:lpstr>
      <vt:lpstr>The Data Protection Act</vt:lpstr>
      <vt:lpstr>The Data Protection Act</vt:lpstr>
      <vt:lpstr>The Data Protection Act</vt:lpstr>
      <vt:lpstr>The Data Protection Act</vt:lpstr>
      <vt:lpstr>The Data Protection Act</vt:lpstr>
      <vt:lpstr>The Data Protection Act</vt:lpstr>
      <vt:lpstr>The Data Protection Act</vt:lpstr>
      <vt:lpstr>Data Protection Principles</vt:lpstr>
      <vt:lpstr>Data Protection Principles</vt:lpstr>
      <vt:lpstr>Data Protection Principles</vt:lpstr>
      <vt:lpstr>Data Protection Principles</vt:lpstr>
      <vt:lpstr>Disclosures of Information</vt:lpstr>
      <vt:lpstr>PowerPoint Presentation</vt:lpstr>
      <vt:lpstr>Your duties</vt:lpstr>
      <vt:lpstr>Your duties</vt:lpstr>
      <vt:lpstr>Your duties</vt:lpstr>
      <vt:lpstr>Sanctions</vt:lpstr>
      <vt:lpstr>Summary &amp; Further Information</vt:lpstr>
    </vt:vector>
  </TitlesOfParts>
  <Company>London Borough of Redbridge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 Martin</dc:creator>
  <cp:lastModifiedBy>Lesley Perry</cp:lastModifiedBy>
  <cp:revision>98</cp:revision>
  <cp:lastPrinted>2016-04-18T11:11:08Z</cp:lastPrinted>
  <dcterms:created xsi:type="dcterms:W3CDTF">2016-03-31T10:03:24Z</dcterms:created>
  <dcterms:modified xsi:type="dcterms:W3CDTF">2017-07-31T10:11:43Z</dcterms:modified>
</cp:coreProperties>
</file>