
<file path=[Content_Types].xml><?xml version="1.0" encoding="utf-8"?>
<Types xmlns="http://schemas.openxmlformats.org/package/2006/content-types">
  <Default Extension="1"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58" r:id="rId4"/>
    <p:sldId id="283" r:id="rId5"/>
    <p:sldId id="260" r:id="rId6"/>
    <p:sldId id="285" r:id="rId7"/>
    <p:sldId id="286" r:id="rId8"/>
    <p:sldId id="294" r:id="rId9"/>
    <p:sldId id="300" r:id="rId10"/>
    <p:sldId id="306" r:id="rId11"/>
    <p:sldId id="262" r:id="rId12"/>
    <p:sldId id="263" r:id="rId13"/>
    <p:sldId id="264" r:id="rId14"/>
    <p:sldId id="287" r:id="rId15"/>
    <p:sldId id="288" r:id="rId16"/>
    <p:sldId id="290" r:id="rId17"/>
    <p:sldId id="292" r:id="rId18"/>
    <p:sldId id="291" r:id="rId19"/>
    <p:sldId id="293" r:id="rId20"/>
    <p:sldId id="295" r:id="rId21"/>
    <p:sldId id="296" r:id="rId22"/>
    <p:sldId id="297" r:id="rId23"/>
    <p:sldId id="298" r:id="rId24"/>
    <p:sldId id="299" r:id="rId25"/>
    <p:sldId id="301" r:id="rId26"/>
    <p:sldId id="303" r:id="rId27"/>
    <p:sldId id="304" r:id="rId28"/>
    <p:sldId id="302" r:id="rId29"/>
    <p:sldId id="305" r:id="rId30"/>
    <p:sldId id="280" r:id="rId31"/>
    <p:sldId id="28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83DDDC-A4C4-7AB1-D5D7-C49B2209B1E7}" name="Biskupski, Emma: RBKC" initials="EB" userId="S::Emma.Biskupski@rbkc.gov.uk::fb6da337-263c-40e6-8ffc-137e97ddf57d"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072" autoAdjust="0"/>
  </p:normalViewPr>
  <p:slideViewPr>
    <p:cSldViewPr snapToGrid="0">
      <p:cViewPr varScale="1">
        <p:scale>
          <a:sx n="79" d="100"/>
          <a:sy n="79" d="100"/>
        </p:scale>
        <p:origin x="1830" y="96"/>
      </p:cViewPr>
      <p:guideLst/>
    </p:cSldViewPr>
  </p:slideViewPr>
  <p:notesTextViewPr>
    <p:cViewPr>
      <p:scale>
        <a:sx n="1" d="1"/>
        <a:sy n="1" d="1"/>
      </p:scale>
      <p:origin x="0" y="0"/>
    </p:cViewPr>
  </p:notesTextViewPr>
  <p:notesViewPr>
    <p:cSldViewPr snapToGrid="0">
      <p:cViewPr varScale="1">
        <p:scale>
          <a:sx n="56" d="100"/>
          <a:sy n="56" d="100"/>
        </p:scale>
        <p:origin x="2588"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4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2096A7-247D-40A9-83A3-5ECFF18343F5}" type="doc">
      <dgm:prSet loTypeId="urn:microsoft.com/office/officeart/2005/8/layout/bProcess2" loCatId="process" qsTypeId="urn:microsoft.com/office/officeart/2005/8/quickstyle/simple1#279" qsCatId="simple" csTypeId="urn:microsoft.com/office/officeart/2005/8/colors/colorful1#42" csCatId="colorful" phldr="1"/>
      <dgm:spPr/>
      <dgm:t>
        <a:bodyPr/>
        <a:lstStyle/>
        <a:p>
          <a:endParaRPr lang="en-US"/>
        </a:p>
      </dgm:t>
    </dgm:pt>
    <dgm:pt modelId="{36BE7188-708E-4DBC-BB1B-4C7FAD3DB9B2}">
      <dgm:prSet/>
      <dgm:spPr/>
      <dgm:t>
        <a:bodyPr/>
        <a:lstStyle/>
        <a:p>
          <a:r>
            <a:rPr lang="en-GB" dirty="0"/>
            <a:t>How confident do you feel around information sharing in your day-to-day practice?</a:t>
          </a:r>
          <a:br>
            <a:rPr lang="en-GB" dirty="0"/>
          </a:br>
          <a:br>
            <a:rPr lang="en-GB" dirty="0"/>
          </a:br>
          <a:r>
            <a:rPr lang="en-GB" dirty="0"/>
            <a:t> On a score of 1 – 10, how would you score?</a:t>
          </a:r>
          <a:endParaRPr lang="en-US" dirty="0"/>
        </a:p>
      </dgm:t>
    </dgm:pt>
    <dgm:pt modelId="{70421DB8-CFE5-4AC6-9375-3FB4D8E96BAA}" type="parTrans" cxnId="{785F0ED7-8147-4C09-9724-82C7A3E5CDF4}">
      <dgm:prSet/>
      <dgm:spPr/>
      <dgm:t>
        <a:bodyPr/>
        <a:lstStyle/>
        <a:p>
          <a:endParaRPr lang="en-US"/>
        </a:p>
      </dgm:t>
    </dgm:pt>
    <dgm:pt modelId="{D4DED4A9-3FB8-45E8-99B4-180D67DD0A3E}" type="sibTrans" cxnId="{785F0ED7-8147-4C09-9724-82C7A3E5CDF4}">
      <dgm:prSet/>
      <dgm:spPr/>
      <dgm:t>
        <a:bodyPr/>
        <a:lstStyle/>
        <a:p>
          <a:endParaRPr lang="en-US"/>
        </a:p>
      </dgm:t>
    </dgm:pt>
    <dgm:pt modelId="{3B0000CA-F116-4C69-9957-19256A6A91BA}">
      <dgm:prSet/>
      <dgm:spPr/>
      <dgm:t>
        <a:bodyPr/>
        <a:lstStyle/>
        <a:p>
          <a:r>
            <a:rPr lang="en-GB" b="1" dirty="0"/>
            <a:t>Pop your answer into the ‘chat’ function</a:t>
          </a:r>
          <a:endParaRPr lang="en-US" b="1" dirty="0"/>
        </a:p>
      </dgm:t>
    </dgm:pt>
    <dgm:pt modelId="{D7E6667D-69FA-49D0-B8A8-3B512FA7FD92}" type="parTrans" cxnId="{13016C4C-1DB6-4ED7-AC96-D2034121A18A}">
      <dgm:prSet/>
      <dgm:spPr/>
      <dgm:t>
        <a:bodyPr/>
        <a:lstStyle/>
        <a:p>
          <a:endParaRPr lang="en-US"/>
        </a:p>
      </dgm:t>
    </dgm:pt>
    <dgm:pt modelId="{8FA88777-0165-4073-8D9F-5C361012D279}" type="sibTrans" cxnId="{13016C4C-1DB6-4ED7-AC96-D2034121A18A}">
      <dgm:prSet/>
      <dgm:spPr/>
      <dgm:t>
        <a:bodyPr/>
        <a:lstStyle/>
        <a:p>
          <a:endParaRPr lang="en-US"/>
        </a:p>
      </dgm:t>
    </dgm:pt>
    <dgm:pt modelId="{E12832BF-914D-4619-9B5A-5530FE06471C}" type="pres">
      <dgm:prSet presAssocID="{CF2096A7-247D-40A9-83A3-5ECFF18343F5}" presName="diagram" presStyleCnt="0">
        <dgm:presLayoutVars>
          <dgm:dir/>
          <dgm:resizeHandles/>
        </dgm:presLayoutVars>
      </dgm:prSet>
      <dgm:spPr/>
    </dgm:pt>
    <dgm:pt modelId="{85BF171D-5DB1-400A-BD7F-79303AD46D1F}" type="pres">
      <dgm:prSet presAssocID="{36BE7188-708E-4DBC-BB1B-4C7FAD3DB9B2}" presName="firstNode" presStyleLbl="node1" presStyleIdx="0" presStyleCnt="2">
        <dgm:presLayoutVars>
          <dgm:bulletEnabled val="1"/>
        </dgm:presLayoutVars>
      </dgm:prSet>
      <dgm:spPr/>
    </dgm:pt>
    <dgm:pt modelId="{DE70AB85-D2F1-48EC-A423-36A2A48364F8}" type="pres">
      <dgm:prSet presAssocID="{D4DED4A9-3FB8-45E8-99B4-180D67DD0A3E}" presName="sibTrans" presStyleLbl="sibTrans2D1" presStyleIdx="0" presStyleCnt="1"/>
      <dgm:spPr/>
    </dgm:pt>
    <dgm:pt modelId="{137B2333-1563-4327-BA83-5DABBAC46260}" type="pres">
      <dgm:prSet presAssocID="{3B0000CA-F116-4C69-9957-19256A6A91BA}" presName="lastNode" presStyleLbl="node1" presStyleIdx="1" presStyleCnt="2">
        <dgm:presLayoutVars>
          <dgm:bulletEnabled val="1"/>
        </dgm:presLayoutVars>
      </dgm:prSet>
      <dgm:spPr/>
    </dgm:pt>
  </dgm:ptLst>
  <dgm:cxnLst>
    <dgm:cxn modelId="{B37F4762-7602-4D4D-9B05-BA4A5E58176D}" type="presOf" srcId="{CF2096A7-247D-40A9-83A3-5ECFF18343F5}" destId="{E12832BF-914D-4619-9B5A-5530FE06471C}" srcOrd="0" destOrd="0" presId="urn:microsoft.com/office/officeart/2005/8/layout/bProcess2"/>
    <dgm:cxn modelId="{4254244B-0FD3-47BB-9000-95C8B6AC7E92}" type="presOf" srcId="{D4DED4A9-3FB8-45E8-99B4-180D67DD0A3E}" destId="{DE70AB85-D2F1-48EC-A423-36A2A48364F8}" srcOrd="0" destOrd="0" presId="urn:microsoft.com/office/officeart/2005/8/layout/bProcess2"/>
    <dgm:cxn modelId="{13016C4C-1DB6-4ED7-AC96-D2034121A18A}" srcId="{CF2096A7-247D-40A9-83A3-5ECFF18343F5}" destId="{3B0000CA-F116-4C69-9957-19256A6A91BA}" srcOrd="1" destOrd="0" parTransId="{D7E6667D-69FA-49D0-B8A8-3B512FA7FD92}" sibTransId="{8FA88777-0165-4073-8D9F-5C361012D279}"/>
    <dgm:cxn modelId="{23541596-519A-4660-A440-5B8BCD98DDD9}" type="presOf" srcId="{3B0000CA-F116-4C69-9957-19256A6A91BA}" destId="{137B2333-1563-4327-BA83-5DABBAC46260}" srcOrd="0" destOrd="0" presId="urn:microsoft.com/office/officeart/2005/8/layout/bProcess2"/>
    <dgm:cxn modelId="{2269E4B5-C0E2-4BE3-9B06-0A707A7C4315}" type="presOf" srcId="{36BE7188-708E-4DBC-BB1B-4C7FAD3DB9B2}" destId="{85BF171D-5DB1-400A-BD7F-79303AD46D1F}" srcOrd="0" destOrd="0" presId="urn:microsoft.com/office/officeart/2005/8/layout/bProcess2"/>
    <dgm:cxn modelId="{785F0ED7-8147-4C09-9724-82C7A3E5CDF4}" srcId="{CF2096A7-247D-40A9-83A3-5ECFF18343F5}" destId="{36BE7188-708E-4DBC-BB1B-4C7FAD3DB9B2}" srcOrd="0" destOrd="0" parTransId="{70421DB8-CFE5-4AC6-9375-3FB4D8E96BAA}" sibTransId="{D4DED4A9-3FB8-45E8-99B4-180D67DD0A3E}"/>
    <dgm:cxn modelId="{413CD79B-42AC-42B3-9C60-74E69455A3B8}" type="presParOf" srcId="{E12832BF-914D-4619-9B5A-5530FE06471C}" destId="{85BF171D-5DB1-400A-BD7F-79303AD46D1F}" srcOrd="0" destOrd="0" presId="urn:microsoft.com/office/officeart/2005/8/layout/bProcess2"/>
    <dgm:cxn modelId="{F738AA45-D5AD-499B-BE16-C22AB6417C98}" type="presParOf" srcId="{E12832BF-914D-4619-9B5A-5530FE06471C}" destId="{DE70AB85-D2F1-48EC-A423-36A2A48364F8}" srcOrd="1" destOrd="0" presId="urn:microsoft.com/office/officeart/2005/8/layout/bProcess2"/>
    <dgm:cxn modelId="{0651DC37-A97A-4CBF-A8E0-A3813EA8E6E2}" type="presParOf" srcId="{E12832BF-914D-4619-9B5A-5530FE06471C}" destId="{137B2333-1563-4327-BA83-5DABBAC46260}" srcOrd="2" destOrd="0" presId="urn:microsoft.com/office/officeart/2005/8/layout/b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BF171D-5DB1-400A-BD7F-79303AD46D1F}">
      <dsp:nvSpPr>
        <dsp:cNvPr id="0" name=""/>
        <dsp:cNvSpPr/>
      </dsp:nvSpPr>
      <dsp:spPr>
        <a:xfrm>
          <a:off x="1308" y="244363"/>
          <a:ext cx="4286473" cy="4286473"/>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How confident do you feel around information sharing in your day-to-day practice?</a:t>
          </a:r>
          <a:br>
            <a:rPr lang="en-GB" sz="2400" kern="1200" dirty="0"/>
          </a:br>
          <a:br>
            <a:rPr lang="en-GB" sz="2400" kern="1200" dirty="0"/>
          </a:br>
          <a:r>
            <a:rPr lang="en-GB" sz="2400" kern="1200" dirty="0"/>
            <a:t> On a score of 1 – 10, how would you score?</a:t>
          </a:r>
          <a:endParaRPr lang="en-US" sz="2400" kern="1200" dirty="0"/>
        </a:p>
      </dsp:txBody>
      <dsp:txXfrm>
        <a:off x="629047" y="872102"/>
        <a:ext cx="3030995" cy="3030995"/>
      </dsp:txXfrm>
    </dsp:sp>
    <dsp:sp modelId="{DE70AB85-D2F1-48EC-A423-36A2A48364F8}">
      <dsp:nvSpPr>
        <dsp:cNvPr id="0" name=""/>
        <dsp:cNvSpPr/>
      </dsp:nvSpPr>
      <dsp:spPr>
        <a:xfrm rot="5400000">
          <a:off x="4641415" y="1819642"/>
          <a:ext cx="1500265" cy="1135915"/>
        </a:xfrm>
        <a:prstGeom prst="triangl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37B2333-1563-4327-BA83-5DABBAC46260}">
      <dsp:nvSpPr>
        <dsp:cNvPr id="0" name=""/>
        <dsp:cNvSpPr/>
      </dsp:nvSpPr>
      <dsp:spPr>
        <a:xfrm>
          <a:off x="6431018" y="244363"/>
          <a:ext cx="4286473" cy="4286473"/>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b="1" kern="1200" dirty="0"/>
            <a:t>Pop your answer into the ‘chat’ function</a:t>
          </a:r>
          <a:endParaRPr lang="en-US" sz="2400" b="1" kern="1200" dirty="0"/>
        </a:p>
      </dsp:txBody>
      <dsp:txXfrm>
        <a:off x="7058757" y="872102"/>
        <a:ext cx="3030995" cy="3030995"/>
      </dsp:txXfrm>
    </dsp:sp>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7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5601F1-7E0A-448D-BBF5-73072CF801DB}" type="datetimeFigureOut">
              <a:rPr lang="en-GB" smtClean="0"/>
              <a:t>16/10/2026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B6845A-0062-4244-977A-3781E4182540}" type="slidenum">
              <a:rPr lang="en-GB" smtClean="0"/>
              <a:t>‹#›</a:t>
            </a:fld>
            <a:endParaRPr lang="en-GB" dirty="0"/>
          </a:p>
        </p:txBody>
      </p:sp>
    </p:spTree>
    <p:extLst>
      <p:ext uri="{BB962C8B-B14F-4D97-AF65-F5344CB8AC3E}">
        <p14:creationId xmlns:p14="http://schemas.microsoft.com/office/powerpoint/2010/main" val="1298917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Welcome to this briefing on the new Information Sharing Duty as detailed in the DfE Information Sharing Duty Statutory Guidance, September 2026. </a:t>
            </a:r>
          </a:p>
          <a:p>
            <a:endParaRPr lang="en-GB" dirty="0"/>
          </a:p>
          <a:p>
            <a:r>
              <a:rPr lang="en-GB" dirty="0"/>
              <a:t>The purpose of the session is to help practitioners feel more confident about what the duty means in everyday practice: when to share information, when to request it, how to explain this to families, what to record and what to do if another organisation is reluctant to share.   The aim is to give practitioners a clear and defensible framework for making day to day decisions.   The key message is that no individual professional or agency holds an entire picture of a child and family’s circumstances.  Sometimes information held by one agency appears insignificant or inconclusive, becomes significant in relation to identifying risk to a child when combined with information held elsewhere.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duty applies across key organisations responsible for safeguarding children across England and supports prevention, early help and protection.   The Information Sharing Duty does not replace existing safeguarding procedures but makes clear that legislation supports and enables the sharing of information for the purposes of safeguarding and promoting the welfare of children. This means when practitioners share information, they can now do so with confidence, even where they may have previously been concerned that statutory or local thresholds were not met.</a:t>
            </a:r>
          </a:p>
          <a:p>
            <a:br>
              <a:rPr lang="en-GB" dirty="0"/>
            </a:br>
            <a:endParaRPr lang="en-GB" dirty="0"/>
          </a:p>
          <a:p>
            <a:endParaRPr lang="en-GB" dirty="0"/>
          </a:p>
        </p:txBody>
      </p:sp>
      <p:sp>
        <p:nvSpPr>
          <p:cNvPr id="4" name="Slide Number Placeholder 3"/>
          <p:cNvSpPr>
            <a:spLocks noGrp="1"/>
          </p:cNvSpPr>
          <p:nvPr>
            <p:ph type="sldNum" sz="quarter" idx="5"/>
          </p:nvPr>
        </p:nvSpPr>
        <p:spPr/>
        <p:txBody>
          <a:bodyPr/>
          <a:lstStyle/>
          <a:p>
            <a:fld id="{47B6845A-0062-4244-977A-3781E4182540}" type="slidenum">
              <a:rPr lang="en-GB" smtClean="0"/>
              <a:t>1</a:t>
            </a:fld>
            <a:endParaRPr lang="en-GB" dirty="0"/>
          </a:p>
        </p:txBody>
      </p:sp>
    </p:spTree>
    <p:extLst>
      <p:ext uri="{BB962C8B-B14F-4D97-AF65-F5344CB8AC3E}">
        <p14:creationId xmlns:p14="http://schemas.microsoft.com/office/powerpoint/2010/main" val="2883583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dirty="0"/>
              <a:t>These are questions practitioners raise regularly. They reflect genuine uncertainty, rather than reluctance to safeguard children. </a:t>
            </a:r>
          </a:p>
          <a:p>
            <a:endParaRPr lang="en-GB" dirty="0"/>
          </a:p>
          <a:p>
            <a:r>
              <a:rPr lang="en-GB" dirty="0"/>
              <a:t>The new duty is intended to reduce that uncertainty. It provides greater clarity that relevant information must be shared where the statutory criteria are met. </a:t>
            </a:r>
          </a:p>
          <a:p>
            <a:endParaRPr lang="en-GB" dirty="0"/>
          </a:p>
          <a:p>
            <a:r>
              <a:rPr lang="en-GB" dirty="0"/>
              <a:t>Data protection law continues to apply, but it provides the framework for sharing information fairly, lawfully, securely and proportionately. It should not be treated as a reason to avoid sharing relevant information. </a:t>
            </a:r>
          </a:p>
          <a:p>
            <a:endParaRPr lang="en-GB" dirty="0"/>
          </a:p>
          <a:p>
            <a:r>
              <a:rPr lang="en-GB" dirty="0"/>
              <a:t>This presentation focuses on applying the duty rather than exploring every element of data protection law. </a:t>
            </a:r>
          </a:p>
        </p:txBody>
      </p:sp>
      <p:sp>
        <p:nvSpPr>
          <p:cNvPr id="4" name="Slide Number Placeholder 3"/>
          <p:cNvSpPr>
            <a:spLocks noGrp="1"/>
          </p:cNvSpPr>
          <p:nvPr>
            <p:ph type="sldNum" sz="quarter" idx="5"/>
          </p:nvPr>
        </p:nvSpPr>
        <p:spPr/>
        <p:txBody>
          <a:bodyPr/>
          <a:lstStyle/>
          <a:p>
            <a:fld id="{47B6845A-0062-4244-977A-3781E4182540}" type="slidenum">
              <a:rPr lang="en-GB" smtClean="0"/>
              <a:t>2</a:t>
            </a:fld>
            <a:endParaRPr lang="en-GB" dirty="0"/>
          </a:p>
        </p:txBody>
      </p:sp>
    </p:spTree>
    <p:extLst>
      <p:ext uri="{BB962C8B-B14F-4D97-AF65-F5344CB8AC3E}">
        <p14:creationId xmlns:p14="http://schemas.microsoft.com/office/powerpoint/2010/main" val="2883315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7B6845A-0062-4244-977A-3781E4182540}" type="slidenum">
              <a:rPr lang="en-GB" smtClean="0"/>
              <a:t>3</a:t>
            </a:fld>
            <a:endParaRPr lang="en-GB" dirty="0"/>
          </a:p>
        </p:txBody>
      </p:sp>
    </p:spTree>
    <p:extLst>
      <p:ext uri="{BB962C8B-B14F-4D97-AF65-F5344CB8AC3E}">
        <p14:creationId xmlns:p14="http://schemas.microsoft.com/office/powerpoint/2010/main" val="3012612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a:p>
            <a:r>
              <a:rPr lang="en-GB" dirty="0"/>
              <a:t>By the end, practitioners should be able to recognise when information is potentially relevant, make a suitable request, respond to a request, distinguish between consent from transparency, record the decision and escalate concerns appropriately. </a:t>
            </a:r>
          </a:p>
          <a:p>
            <a:endParaRPr lang="en-GB" dirty="0"/>
          </a:p>
          <a:p>
            <a:r>
              <a:rPr lang="en-GB" dirty="0"/>
              <a:t>We will use several short scenarios because the important learning comes from testing out real practice situations. </a:t>
            </a:r>
          </a:p>
        </p:txBody>
      </p:sp>
      <p:sp>
        <p:nvSpPr>
          <p:cNvPr id="4" name="Slide Number Placeholder 3"/>
          <p:cNvSpPr>
            <a:spLocks noGrp="1"/>
          </p:cNvSpPr>
          <p:nvPr>
            <p:ph type="sldNum" sz="quarter" idx="5"/>
          </p:nvPr>
        </p:nvSpPr>
        <p:spPr/>
        <p:txBody>
          <a:bodyPr/>
          <a:lstStyle/>
          <a:p>
            <a:fld id="{47B6845A-0062-4244-977A-3781E4182540}" type="slidenum">
              <a:rPr lang="en-GB" smtClean="0"/>
              <a:t>4</a:t>
            </a:fld>
            <a:endParaRPr lang="en-GB" dirty="0"/>
          </a:p>
        </p:txBody>
      </p:sp>
    </p:spTree>
    <p:extLst>
      <p:ext uri="{BB962C8B-B14F-4D97-AF65-F5344CB8AC3E}">
        <p14:creationId xmlns:p14="http://schemas.microsoft.com/office/powerpoint/2010/main" val="1403622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dirty="0"/>
              <a:t>This is more confirmation that practitioners are allowed to share. Where the criteria are met, the relevant organisation is required to share. </a:t>
            </a:r>
          </a:p>
          <a:p>
            <a:endParaRPr lang="en-GB" dirty="0"/>
          </a:p>
          <a:p>
            <a:r>
              <a:rPr lang="en-GB" dirty="0"/>
              <a:t>The legislation refers to safeguarding and promoting welfare. This is broader than protecting children from significant harm. It includes identifying needs, preventing escalation and helping children to receive appropriate support. </a:t>
            </a:r>
          </a:p>
          <a:p>
            <a:endParaRPr lang="en-GB" dirty="0"/>
          </a:p>
          <a:p>
            <a:r>
              <a:rPr lang="en-GB" dirty="0"/>
              <a:t>The duty therefore applies across Early Help, Family Help and statutory Children’s Social Care. A Section 47 enquiry or Child Protection plan is not required. </a:t>
            </a:r>
          </a:p>
          <a:p>
            <a:endParaRPr lang="en-GB" dirty="0"/>
          </a:p>
          <a:p>
            <a:r>
              <a:rPr lang="en-GB" dirty="0"/>
              <a:t>The duty applies when information is identified proactively and when a relevant request for information is received. </a:t>
            </a:r>
          </a:p>
          <a:p>
            <a:endParaRPr lang="en-GB" dirty="0"/>
          </a:p>
        </p:txBody>
      </p:sp>
      <p:sp>
        <p:nvSpPr>
          <p:cNvPr id="4" name="Slide Number Placeholder 3"/>
          <p:cNvSpPr>
            <a:spLocks noGrp="1"/>
          </p:cNvSpPr>
          <p:nvPr>
            <p:ph type="sldNum" sz="quarter" idx="5"/>
          </p:nvPr>
        </p:nvSpPr>
        <p:spPr/>
        <p:txBody>
          <a:bodyPr/>
          <a:lstStyle/>
          <a:p>
            <a:fld id="{47B6845A-0062-4244-977A-3781E4182540}" type="slidenum">
              <a:rPr lang="en-GB" smtClean="0"/>
              <a:t>5</a:t>
            </a:fld>
            <a:endParaRPr lang="en-GB" dirty="0"/>
          </a:p>
        </p:txBody>
      </p:sp>
    </p:spTree>
    <p:extLst>
      <p:ext uri="{BB962C8B-B14F-4D97-AF65-F5344CB8AC3E}">
        <p14:creationId xmlns:p14="http://schemas.microsoft.com/office/powerpoint/2010/main" val="31037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9EB3B-E7B0-3B65-3152-72C14D11DC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84366-47C3-A15E-A8E0-6211AFCDF9B7}"/>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1EE0D73-6BB5-E520-9B1A-B8ADC5D4FD3D}"/>
              </a:ext>
            </a:extLst>
          </p:cNvPr>
          <p:cNvSpPr>
            <a:spLocks noGrp="1"/>
          </p:cNvSpPr>
          <p:nvPr>
            <p:ph type="body" idx="1"/>
          </p:nvPr>
        </p:nvSpPr>
        <p:spPr/>
        <p:txBody>
          <a:bodyPr/>
          <a:lstStyle/>
          <a:p>
            <a:r>
              <a:rPr lang="en-GB" dirty="0"/>
              <a:t>The duty applies to specified organisations rather than automatically applying to every individual or organisations that works with a child.</a:t>
            </a:r>
          </a:p>
          <a:p>
            <a:endParaRPr lang="en-GB" dirty="0"/>
          </a:p>
          <a:p>
            <a:r>
              <a:rPr lang="en-GB" dirty="0"/>
              <a:t>In practice, it covers the principal statutory safeguarding organisations and relevant providers delivering services on their behalf. </a:t>
            </a:r>
          </a:p>
          <a:p>
            <a:endParaRPr lang="en-GB" dirty="0"/>
          </a:p>
          <a:p>
            <a:r>
              <a:rPr lang="en-GB" dirty="0"/>
              <a:t>The organisation is bound by the duty. Practitioners exercise professional judgement on its behalf. </a:t>
            </a:r>
          </a:p>
          <a:p>
            <a:endParaRPr lang="en-GB" dirty="0"/>
          </a:p>
          <a:p>
            <a:r>
              <a:rPr lang="en-GB" dirty="0"/>
              <a:t>Organisations outside the direct scope of the duty may still share information where it is lawful, necessary and proportionate. Therefore ‘not covered by the duty’ does not automatically mean ‘cannot share’</a:t>
            </a:r>
          </a:p>
          <a:p>
            <a:endParaRPr lang="en-GB" dirty="0"/>
          </a:p>
          <a:p>
            <a:r>
              <a:rPr lang="en-GB" dirty="0"/>
              <a:t>Where there is uncertainty about whether an organisation is covered, practitioners should seek advice rather than allow uncertainty to create avoidable delay.</a:t>
            </a:r>
          </a:p>
          <a:p>
            <a:endParaRPr lang="en-GB" dirty="0"/>
          </a:p>
        </p:txBody>
      </p:sp>
      <p:sp>
        <p:nvSpPr>
          <p:cNvPr id="4" name="Slide Number Placeholder 3">
            <a:extLst>
              <a:ext uri="{FF2B5EF4-FFF2-40B4-BE49-F238E27FC236}">
                <a16:creationId xmlns:a16="http://schemas.microsoft.com/office/drawing/2014/main" id="{E25561B7-FF5D-6577-905F-BAF46DB4392D}"/>
              </a:ext>
            </a:extLst>
          </p:cNvPr>
          <p:cNvSpPr>
            <a:spLocks noGrp="1"/>
          </p:cNvSpPr>
          <p:nvPr>
            <p:ph type="sldNum" sz="quarter" idx="5"/>
          </p:nvPr>
        </p:nvSpPr>
        <p:spPr/>
        <p:txBody>
          <a:bodyPr/>
          <a:lstStyle/>
          <a:p>
            <a:fld id="{47B6845A-0062-4244-977A-3781E4182540}" type="slidenum">
              <a:rPr lang="en-GB" smtClean="0"/>
              <a:t>6</a:t>
            </a:fld>
            <a:endParaRPr lang="en-GB" dirty="0"/>
          </a:p>
        </p:txBody>
      </p:sp>
    </p:spTree>
    <p:extLst>
      <p:ext uri="{BB962C8B-B14F-4D97-AF65-F5344CB8AC3E}">
        <p14:creationId xmlns:p14="http://schemas.microsoft.com/office/powerpoint/2010/main" val="2419853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B1489-75D8-D004-79ED-D7B640D91D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0969DC-7F4A-8F0B-2574-A0EACBE0FF2D}"/>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4F9B91FE-8C5D-741F-78A9-7BAD5E567610}"/>
              </a:ext>
            </a:extLst>
          </p:cNvPr>
          <p:cNvSpPr>
            <a:spLocks noGrp="1"/>
          </p:cNvSpPr>
          <p:nvPr>
            <p:ph type="body" idx="1"/>
          </p:nvPr>
        </p:nvSpPr>
        <p:spPr/>
        <p:txBody>
          <a:bodyPr/>
          <a:lstStyle/>
          <a:p>
            <a:r>
              <a:rPr lang="en-GB" dirty="0"/>
              <a:t>This is a cultural shift at the centre of the new duty </a:t>
            </a:r>
          </a:p>
          <a:p>
            <a:endParaRPr lang="en-GB" dirty="0"/>
          </a:p>
          <a:p>
            <a:r>
              <a:rPr lang="en-GB" dirty="0"/>
              <a:t>Practitioners have often started by looking for a reason or permission to share , particularly consent, a child protection threshold or an immediate risk. </a:t>
            </a:r>
          </a:p>
          <a:p>
            <a:endParaRPr lang="en-GB" dirty="0"/>
          </a:p>
          <a:p>
            <a:r>
              <a:rPr lang="en-GB" dirty="0"/>
              <a:t>The new stating question is whether the information could help another organisation safeguard or promote the child’s welfare. </a:t>
            </a:r>
          </a:p>
          <a:p>
            <a:endParaRPr lang="en-GB" dirty="0"/>
          </a:p>
          <a:p>
            <a:r>
              <a:rPr lang="en-GB" dirty="0"/>
              <a:t>A yes does not mean sharing everything automatically. It means the practitioner should apply the relevance, may facilitate and detriment test and then share what is relevant and proportionate. </a:t>
            </a:r>
          </a:p>
          <a:p>
            <a:endParaRPr lang="en-GB" dirty="0"/>
          </a:p>
          <a:p>
            <a:endParaRPr lang="en-GB" dirty="0"/>
          </a:p>
        </p:txBody>
      </p:sp>
      <p:sp>
        <p:nvSpPr>
          <p:cNvPr id="4" name="Slide Number Placeholder 3">
            <a:extLst>
              <a:ext uri="{FF2B5EF4-FFF2-40B4-BE49-F238E27FC236}">
                <a16:creationId xmlns:a16="http://schemas.microsoft.com/office/drawing/2014/main" id="{C6CF4793-92D4-9AFB-FE03-690955C1AA26}"/>
              </a:ext>
            </a:extLst>
          </p:cNvPr>
          <p:cNvSpPr>
            <a:spLocks noGrp="1"/>
          </p:cNvSpPr>
          <p:nvPr>
            <p:ph type="sldNum" sz="quarter" idx="5"/>
          </p:nvPr>
        </p:nvSpPr>
        <p:spPr/>
        <p:txBody>
          <a:bodyPr/>
          <a:lstStyle/>
          <a:p>
            <a:fld id="{47B6845A-0062-4244-977A-3781E4182540}" type="slidenum">
              <a:rPr lang="en-GB" smtClean="0"/>
              <a:t>7</a:t>
            </a:fld>
            <a:endParaRPr lang="en-GB" dirty="0"/>
          </a:p>
        </p:txBody>
      </p:sp>
    </p:spTree>
    <p:extLst>
      <p:ext uri="{BB962C8B-B14F-4D97-AF65-F5344CB8AC3E}">
        <p14:creationId xmlns:p14="http://schemas.microsoft.com/office/powerpoint/2010/main" val="4269367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4740E-F53E-A100-4A97-E1DAC3008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3CC8BE-FA44-F9E2-67B3-8FFDDFF8A07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75ABDEA0-5BB1-4E71-0CC7-93A6B5126C46}"/>
              </a:ext>
            </a:extLst>
          </p:cNvPr>
          <p:cNvSpPr>
            <a:spLocks noGrp="1"/>
          </p:cNvSpPr>
          <p:nvPr>
            <p:ph type="body" idx="1"/>
          </p:nvPr>
        </p:nvSpPr>
        <p:spPr/>
        <p:txBody>
          <a:bodyPr/>
          <a:lstStyle/>
          <a:p>
            <a:r>
              <a:rPr lang="en-GB" dirty="0"/>
              <a:t>These three questions provide the core practice framework</a:t>
            </a:r>
          </a:p>
          <a:p>
            <a:endParaRPr lang="en-GB" dirty="0"/>
          </a:p>
          <a:p>
            <a:r>
              <a:rPr lang="en-GB" dirty="0"/>
              <a:t>Relevance means that the information bears on safeguarding or promoting the child’s welfare </a:t>
            </a:r>
          </a:p>
          <a:p>
            <a:endParaRPr lang="en-GB" dirty="0"/>
          </a:p>
          <a:p>
            <a:r>
              <a:rPr lang="en-GB" dirty="0"/>
              <a:t>May facilitate does not require certainty that the information will change a decision. The question is whether it could reasonably help the recipient carry out a relevant safeguarding or welfare function. </a:t>
            </a:r>
          </a:p>
          <a:p>
            <a:endParaRPr lang="en-GB" dirty="0"/>
          </a:p>
          <a:p>
            <a:r>
              <a:rPr lang="en-GB" dirty="0"/>
              <a:t>Detriment asks whether sharing would be more harmful to the child than withholding the information. This is a narrow exception. </a:t>
            </a:r>
          </a:p>
          <a:p>
            <a:endParaRPr lang="en-GB" dirty="0"/>
          </a:p>
          <a:p>
            <a:r>
              <a:rPr lang="en-GB" dirty="0"/>
              <a:t>Also consider mitigation. It may be possible to remove a location, limit access, provide a summary or share only with a smaller group rather than withholding everything. </a:t>
            </a:r>
          </a:p>
          <a:p>
            <a:endParaRPr lang="en-GB" dirty="0"/>
          </a:p>
          <a:p>
            <a:endParaRPr lang="en-GB" dirty="0"/>
          </a:p>
        </p:txBody>
      </p:sp>
      <p:sp>
        <p:nvSpPr>
          <p:cNvPr id="4" name="Slide Number Placeholder 3">
            <a:extLst>
              <a:ext uri="{FF2B5EF4-FFF2-40B4-BE49-F238E27FC236}">
                <a16:creationId xmlns:a16="http://schemas.microsoft.com/office/drawing/2014/main" id="{DA118528-2721-D933-1EA1-A65AE89635E0}"/>
              </a:ext>
            </a:extLst>
          </p:cNvPr>
          <p:cNvSpPr>
            <a:spLocks noGrp="1"/>
          </p:cNvSpPr>
          <p:nvPr>
            <p:ph type="sldNum" sz="quarter" idx="5"/>
          </p:nvPr>
        </p:nvSpPr>
        <p:spPr/>
        <p:txBody>
          <a:bodyPr/>
          <a:lstStyle/>
          <a:p>
            <a:fld id="{47B6845A-0062-4244-977A-3781E4182540}" type="slidenum">
              <a:rPr lang="en-GB" smtClean="0"/>
              <a:t>8</a:t>
            </a:fld>
            <a:endParaRPr lang="en-GB" dirty="0"/>
          </a:p>
        </p:txBody>
      </p:sp>
    </p:spTree>
    <p:extLst>
      <p:ext uri="{BB962C8B-B14F-4D97-AF65-F5344CB8AC3E}">
        <p14:creationId xmlns:p14="http://schemas.microsoft.com/office/powerpoint/2010/main" val="4239110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D0857-B0EA-B3BA-102C-09AE2F367F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453BCB-FE19-0457-6BEB-DE4FF4EC65F7}"/>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E7795B88-291C-AC4B-CB1A-D41C58CA0DF6}"/>
              </a:ext>
            </a:extLst>
          </p:cNvPr>
          <p:cNvSpPr>
            <a:spLocks noGrp="1"/>
          </p:cNvSpPr>
          <p:nvPr>
            <p:ph type="body" idx="1"/>
          </p:nvPr>
        </p:nvSpPr>
        <p:spPr/>
        <p:txBody>
          <a:bodyPr/>
          <a:lstStyle/>
          <a:p>
            <a:r>
              <a:rPr lang="en-GB" dirty="0"/>
              <a:t>A statement such as ‘please send everything you hold’ may not give the recipient enough context to identify relevance or proportionality. </a:t>
            </a:r>
          </a:p>
          <a:p>
            <a:endParaRPr lang="en-GB" dirty="0"/>
          </a:p>
          <a:p>
            <a:r>
              <a:rPr lang="en-GB" dirty="0"/>
              <a:t>Explain the safeguarding or welfare purpose and what the information may help you assess, decide or do. </a:t>
            </a:r>
          </a:p>
          <a:p>
            <a:endParaRPr lang="en-GB" dirty="0"/>
          </a:p>
          <a:p>
            <a:r>
              <a:rPr lang="en-GB" dirty="0"/>
              <a:t>Request what is needed, but recognise that the other organisations is responsible for identifying the relevant information it holds. </a:t>
            </a:r>
          </a:p>
          <a:p>
            <a:endParaRPr lang="en-GB" dirty="0"/>
          </a:p>
          <a:p>
            <a:r>
              <a:rPr lang="en-GB" dirty="0"/>
              <a:t>Provide enough context to facilitate a confident response without over-sharing unrelated details. </a:t>
            </a:r>
          </a:p>
          <a:p>
            <a:endParaRPr lang="en-GB" dirty="0"/>
          </a:p>
          <a:p>
            <a:r>
              <a:rPr lang="en-GB" dirty="0"/>
              <a:t>Avoid relying only on phrases such as ‘GDPR compliant’ or ‘for safeguarding purposes’. Explain the actual purpose. </a:t>
            </a:r>
          </a:p>
          <a:p>
            <a:endParaRPr lang="en-GB" dirty="0"/>
          </a:p>
          <a:p>
            <a:r>
              <a:rPr lang="en-GB" dirty="0"/>
              <a:t>Set a proportionate timescale and provide a secure route for the response. </a:t>
            </a:r>
          </a:p>
          <a:p>
            <a:endParaRPr lang="en-GB" dirty="0"/>
          </a:p>
          <a:p>
            <a:endParaRPr lang="en-GB" dirty="0"/>
          </a:p>
        </p:txBody>
      </p:sp>
      <p:sp>
        <p:nvSpPr>
          <p:cNvPr id="4" name="Slide Number Placeholder 3">
            <a:extLst>
              <a:ext uri="{FF2B5EF4-FFF2-40B4-BE49-F238E27FC236}">
                <a16:creationId xmlns:a16="http://schemas.microsoft.com/office/drawing/2014/main" id="{42FD52E7-768C-4933-50C1-38EDA44C707B}"/>
              </a:ext>
            </a:extLst>
          </p:cNvPr>
          <p:cNvSpPr>
            <a:spLocks noGrp="1"/>
          </p:cNvSpPr>
          <p:nvPr>
            <p:ph type="sldNum" sz="quarter" idx="5"/>
          </p:nvPr>
        </p:nvSpPr>
        <p:spPr/>
        <p:txBody>
          <a:bodyPr/>
          <a:lstStyle/>
          <a:p>
            <a:fld id="{47B6845A-0062-4244-977A-3781E4182540}" type="slidenum">
              <a:rPr lang="en-GB" smtClean="0"/>
              <a:t>9</a:t>
            </a:fld>
            <a:endParaRPr lang="en-GB" dirty="0"/>
          </a:p>
        </p:txBody>
      </p:sp>
    </p:spTree>
    <p:extLst>
      <p:ext uri="{BB962C8B-B14F-4D97-AF65-F5344CB8AC3E}">
        <p14:creationId xmlns:p14="http://schemas.microsoft.com/office/powerpoint/2010/main" val="977267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4773E-1CE7-6AAD-FD03-36DF34F2F1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1B7A7-D630-490D-91EB-900E505F6BC5}"/>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7BF2F0F3-C73A-F743-397A-474AE64D59C6}"/>
              </a:ext>
            </a:extLst>
          </p:cNvPr>
          <p:cNvSpPr>
            <a:spLocks noGrp="1"/>
          </p:cNvSpPr>
          <p:nvPr>
            <p:ph type="body" idx="1"/>
          </p:nvPr>
        </p:nvSpPr>
        <p:spPr/>
        <p:txBody>
          <a:bodyPr/>
          <a:lstStyle/>
          <a:p>
            <a:r>
              <a:rPr lang="en-GB" dirty="0"/>
              <a:t>A refusal should prompt clarification rather than immediate confrontation. </a:t>
            </a:r>
          </a:p>
          <a:p>
            <a:endParaRPr lang="en-GB" dirty="0"/>
          </a:p>
          <a:p>
            <a:r>
              <a:rPr lang="en-GB" dirty="0"/>
              <a:t>The receiving organisation may need more context, a narrower request, confirmation of identity or a secure communication route. </a:t>
            </a:r>
          </a:p>
          <a:p>
            <a:endParaRPr lang="en-GB" dirty="0"/>
          </a:p>
          <a:p>
            <a:r>
              <a:rPr lang="en-GB" dirty="0"/>
              <a:t>Ask what is preventing sharing and connect the request clearly to the relevant safeguarding or welfare function. </a:t>
            </a:r>
            <a:br>
              <a:rPr lang="en-GB" dirty="0"/>
            </a:br>
            <a:br>
              <a:rPr lang="en-GB" dirty="0"/>
            </a:br>
            <a:r>
              <a:rPr lang="en-GB" dirty="0"/>
              <a:t>If the difficulty cannot be resolved, use local escalation arrangements, management oversight, safeguarding leads, Information Governance or assessments the Caldicott Guardian as appropriate. </a:t>
            </a:r>
          </a:p>
          <a:p>
            <a:endParaRPr lang="en-GB" dirty="0"/>
          </a:p>
          <a:p>
            <a:r>
              <a:rPr lang="en-GB" dirty="0"/>
              <a:t>Do not allow a prolonged information-governance discussion to replace urgent safeguarding action. Where delay may place a child at risk, follow the relevant urgent pathway and document the steps taken. </a:t>
            </a:r>
          </a:p>
          <a:p>
            <a:endParaRPr lang="en-GB" dirty="0"/>
          </a:p>
        </p:txBody>
      </p:sp>
      <p:sp>
        <p:nvSpPr>
          <p:cNvPr id="4" name="Slide Number Placeholder 3">
            <a:extLst>
              <a:ext uri="{FF2B5EF4-FFF2-40B4-BE49-F238E27FC236}">
                <a16:creationId xmlns:a16="http://schemas.microsoft.com/office/drawing/2014/main" id="{C65C330E-A5B2-FF7A-159A-3D13655CD6D4}"/>
              </a:ext>
            </a:extLst>
          </p:cNvPr>
          <p:cNvSpPr>
            <a:spLocks noGrp="1"/>
          </p:cNvSpPr>
          <p:nvPr>
            <p:ph type="sldNum" sz="quarter" idx="5"/>
          </p:nvPr>
        </p:nvSpPr>
        <p:spPr/>
        <p:txBody>
          <a:bodyPr/>
          <a:lstStyle/>
          <a:p>
            <a:fld id="{47B6845A-0062-4244-977A-3781E4182540}" type="slidenum">
              <a:rPr lang="en-GB" smtClean="0"/>
              <a:t>10</a:t>
            </a:fld>
            <a:endParaRPr lang="en-GB" dirty="0"/>
          </a:p>
        </p:txBody>
      </p:sp>
    </p:spTree>
    <p:extLst>
      <p:ext uri="{BB962C8B-B14F-4D97-AF65-F5344CB8AC3E}">
        <p14:creationId xmlns:p14="http://schemas.microsoft.com/office/powerpoint/2010/main" val="3802831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dirty="0"/>
              <a:t>Each organisation may see only one aspect of a child’s circumstances. None of the individual pieces necessarily provides a complete explanation. </a:t>
            </a:r>
          </a:p>
          <a:p>
            <a:endParaRPr lang="en-GB" dirty="0"/>
          </a:p>
          <a:p>
            <a:r>
              <a:rPr lang="en-GB" dirty="0"/>
              <a:t>Information sharing allows practitioners to test assumptions and understand whether an isolated issue is part of a wider pattern. </a:t>
            </a:r>
          </a:p>
          <a:p>
            <a:endParaRPr lang="en-GB" dirty="0"/>
          </a:p>
          <a:p>
            <a:r>
              <a:rPr lang="en-GB" dirty="0"/>
              <a:t>Importantly, the purpose is not simply to identify risk. Info sharing may allow support to be offered earlier and prevent needs from escalating. </a:t>
            </a:r>
          </a:p>
          <a:p>
            <a:endParaRPr lang="en-GB" dirty="0"/>
          </a:p>
        </p:txBody>
      </p:sp>
      <p:sp>
        <p:nvSpPr>
          <p:cNvPr id="4" name="Slide Number Placeholder 3"/>
          <p:cNvSpPr>
            <a:spLocks noGrp="1"/>
          </p:cNvSpPr>
          <p:nvPr>
            <p:ph type="sldNum" sz="quarter" idx="5"/>
          </p:nvPr>
        </p:nvSpPr>
        <p:spPr/>
        <p:txBody>
          <a:bodyPr/>
          <a:lstStyle/>
          <a:p>
            <a:fld id="{47B6845A-0062-4244-977A-3781E4182540}" type="slidenum">
              <a:rPr lang="en-GB" smtClean="0"/>
              <a:t>11</a:t>
            </a:fld>
            <a:endParaRPr lang="en-GB" dirty="0"/>
          </a:p>
        </p:txBody>
      </p:sp>
    </p:spTree>
    <p:extLst>
      <p:ext uri="{BB962C8B-B14F-4D97-AF65-F5344CB8AC3E}">
        <p14:creationId xmlns:p14="http://schemas.microsoft.com/office/powerpoint/2010/main" val="2890043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dirty="0"/>
              <a:t>‘no threshold’ does not mean that there is no judgement or that every piece of information should be shared indiscriminately. </a:t>
            </a:r>
          </a:p>
          <a:p>
            <a:endParaRPr lang="en-GB" dirty="0"/>
          </a:p>
          <a:p>
            <a:r>
              <a:rPr lang="en-GB" dirty="0"/>
              <a:t>It means there is no separate statutory service threshold that must first be reached before relevant information can be shared under the duty. </a:t>
            </a:r>
          </a:p>
          <a:p>
            <a:endParaRPr lang="en-GB" dirty="0"/>
          </a:p>
          <a:p>
            <a:r>
              <a:rPr lang="en-GB" dirty="0"/>
              <a:t>The information may help another organisation identify previously unseen need , understand an emerging pattern or decide what support is appropriate. </a:t>
            </a:r>
          </a:p>
          <a:p>
            <a:endParaRPr lang="en-GB" dirty="0"/>
          </a:p>
          <a:p>
            <a:r>
              <a:rPr lang="en-GB" dirty="0"/>
              <a:t>Practitioners shouldn’t wait for concerns to become more serious simply to feel authorised to share. </a:t>
            </a:r>
          </a:p>
        </p:txBody>
      </p:sp>
      <p:sp>
        <p:nvSpPr>
          <p:cNvPr id="4" name="Slide Number Placeholder 3"/>
          <p:cNvSpPr>
            <a:spLocks noGrp="1"/>
          </p:cNvSpPr>
          <p:nvPr>
            <p:ph type="sldNum" sz="quarter" idx="5"/>
          </p:nvPr>
        </p:nvSpPr>
        <p:spPr/>
        <p:txBody>
          <a:bodyPr/>
          <a:lstStyle/>
          <a:p>
            <a:fld id="{47B6845A-0062-4244-977A-3781E4182540}" type="slidenum">
              <a:rPr lang="en-GB" smtClean="0"/>
              <a:t>12</a:t>
            </a:fld>
            <a:endParaRPr lang="en-GB" dirty="0"/>
          </a:p>
        </p:txBody>
      </p:sp>
    </p:spTree>
    <p:extLst>
      <p:ext uri="{BB962C8B-B14F-4D97-AF65-F5344CB8AC3E}">
        <p14:creationId xmlns:p14="http://schemas.microsoft.com/office/powerpoint/2010/main" val="24012558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dirty="0"/>
              <a:t>Practitioners sometimes withhold information because it appears inconclusive or insufficient to justify action on its own. </a:t>
            </a:r>
          </a:p>
          <a:p>
            <a:endParaRPr lang="en-GB" dirty="0"/>
          </a:p>
          <a:p>
            <a:r>
              <a:rPr lang="en-GB" dirty="0"/>
              <a:t>The recipient may hold information that changes its significance. Partial or historical information may help identify a pattern. </a:t>
            </a:r>
          </a:p>
          <a:p>
            <a:endParaRPr lang="en-GB" dirty="0"/>
          </a:p>
          <a:p>
            <a:r>
              <a:rPr lang="en-GB" dirty="0"/>
              <a:t>At the same time, the duty does mean a practitioner should send everything they hold about a child. They need to identify the information that bears on the child’s welfare and consider whether a summary, extract or selected document is sufficient. </a:t>
            </a:r>
          </a:p>
          <a:p>
            <a:endParaRPr lang="en-GB" dirty="0"/>
          </a:p>
          <a:p>
            <a:r>
              <a:rPr lang="en-GB" dirty="0"/>
              <a:t>Important to distinguish fact, professional opinion clearly. </a:t>
            </a:r>
          </a:p>
        </p:txBody>
      </p:sp>
      <p:sp>
        <p:nvSpPr>
          <p:cNvPr id="4" name="Slide Number Placeholder 3"/>
          <p:cNvSpPr>
            <a:spLocks noGrp="1"/>
          </p:cNvSpPr>
          <p:nvPr>
            <p:ph type="sldNum" sz="quarter" idx="5"/>
          </p:nvPr>
        </p:nvSpPr>
        <p:spPr/>
        <p:txBody>
          <a:bodyPr/>
          <a:lstStyle/>
          <a:p>
            <a:fld id="{47B6845A-0062-4244-977A-3781E4182540}" type="slidenum">
              <a:rPr lang="en-GB" smtClean="0"/>
              <a:t>13</a:t>
            </a:fld>
            <a:endParaRPr lang="en-GB" dirty="0"/>
          </a:p>
        </p:txBody>
      </p:sp>
    </p:spTree>
    <p:extLst>
      <p:ext uri="{BB962C8B-B14F-4D97-AF65-F5344CB8AC3E}">
        <p14:creationId xmlns:p14="http://schemas.microsoft.com/office/powerpoint/2010/main" val="1820591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DF2ED-225C-B084-21F6-40C5F5ADFC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677F66-61CF-2E3F-D98B-1A9F083E6341}"/>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4BBCDC38-8BC5-C593-8023-197ABD7F7877}"/>
              </a:ext>
            </a:extLst>
          </p:cNvPr>
          <p:cNvSpPr>
            <a:spLocks noGrp="1"/>
          </p:cNvSpPr>
          <p:nvPr>
            <p:ph type="body" idx="1"/>
          </p:nvPr>
        </p:nvSpPr>
        <p:spPr/>
        <p:txBody>
          <a:bodyPr/>
          <a:lstStyle/>
          <a:p>
            <a:r>
              <a:rPr lang="en-GB" dirty="0"/>
              <a:t>Information does not have to be recorded directly on the child’s file or concern only the child to be relevant. </a:t>
            </a:r>
          </a:p>
          <a:p>
            <a:endParaRPr lang="en-GB" dirty="0"/>
          </a:p>
          <a:p>
            <a:r>
              <a:rPr lang="en-GB" dirty="0"/>
              <a:t>Information about a parent, carer, sibling, peer or another connected person may affect the child’s care, safety or welfare.</a:t>
            </a:r>
            <a:br>
              <a:rPr lang="en-GB" dirty="0"/>
            </a:br>
            <a:endParaRPr lang="en-GB" dirty="0"/>
          </a:p>
          <a:p>
            <a:r>
              <a:rPr lang="en-GB" dirty="0"/>
              <a:t>Practitioners must avoid assumptions or stigmatising language. The existence of a health condition, disability or personal difficulty does not itself establish risk or inadequate care. </a:t>
            </a:r>
          </a:p>
          <a:p>
            <a:endParaRPr lang="en-GB" dirty="0"/>
          </a:p>
          <a:p>
            <a:r>
              <a:rPr lang="en-GB" dirty="0"/>
              <a:t>The relevant question is how the information may bear on this child’s circumstances and welfare. </a:t>
            </a:r>
          </a:p>
        </p:txBody>
      </p:sp>
      <p:sp>
        <p:nvSpPr>
          <p:cNvPr id="4" name="Slide Number Placeholder 3">
            <a:extLst>
              <a:ext uri="{FF2B5EF4-FFF2-40B4-BE49-F238E27FC236}">
                <a16:creationId xmlns:a16="http://schemas.microsoft.com/office/drawing/2014/main" id="{7E53EAEE-9F6C-4D94-27F3-E3B3AA09BFED}"/>
              </a:ext>
            </a:extLst>
          </p:cNvPr>
          <p:cNvSpPr>
            <a:spLocks noGrp="1"/>
          </p:cNvSpPr>
          <p:nvPr>
            <p:ph type="sldNum" sz="quarter" idx="5"/>
          </p:nvPr>
        </p:nvSpPr>
        <p:spPr/>
        <p:txBody>
          <a:bodyPr/>
          <a:lstStyle/>
          <a:p>
            <a:fld id="{47B6845A-0062-4244-977A-3781E4182540}" type="slidenum">
              <a:rPr lang="en-GB" smtClean="0"/>
              <a:t>14</a:t>
            </a:fld>
            <a:endParaRPr lang="en-GB" dirty="0"/>
          </a:p>
        </p:txBody>
      </p:sp>
    </p:spTree>
    <p:extLst>
      <p:ext uri="{BB962C8B-B14F-4D97-AF65-F5344CB8AC3E}">
        <p14:creationId xmlns:p14="http://schemas.microsoft.com/office/powerpoint/2010/main" val="2963283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79E34-E1A7-D745-6135-2D112A5894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32658-8DE6-18EE-6094-03EC3D477D47}"/>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45BD01E6-7AE9-1301-62F8-C3C3B57B5DC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9B42673-7EB5-2013-A528-DAFFA45940DD}"/>
              </a:ext>
            </a:extLst>
          </p:cNvPr>
          <p:cNvSpPr>
            <a:spLocks noGrp="1"/>
          </p:cNvSpPr>
          <p:nvPr>
            <p:ph type="sldNum" sz="quarter" idx="5"/>
          </p:nvPr>
        </p:nvSpPr>
        <p:spPr/>
        <p:txBody>
          <a:bodyPr/>
          <a:lstStyle/>
          <a:p>
            <a:fld id="{47B6845A-0062-4244-977A-3781E4182540}" type="slidenum">
              <a:rPr lang="en-GB" smtClean="0"/>
              <a:t>15</a:t>
            </a:fld>
            <a:endParaRPr lang="en-GB" dirty="0"/>
          </a:p>
        </p:txBody>
      </p:sp>
    </p:spTree>
    <p:extLst>
      <p:ext uri="{BB962C8B-B14F-4D97-AF65-F5344CB8AC3E}">
        <p14:creationId xmlns:p14="http://schemas.microsoft.com/office/powerpoint/2010/main" val="2584813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4F423-BB18-3B5F-E6E6-80D4DE7855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5B3C03-421D-BAF0-B4C6-A076E62B62C5}"/>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EB1B7739-A1A6-D7B4-7076-7E9565E72C88}"/>
              </a:ext>
            </a:extLst>
          </p:cNvPr>
          <p:cNvSpPr>
            <a:spLocks noGrp="1"/>
          </p:cNvSpPr>
          <p:nvPr>
            <p:ph type="body" idx="1"/>
          </p:nvPr>
        </p:nvSpPr>
        <p:spPr/>
        <p:txBody>
          <a:bodyPr/>
          <a:lstStyle/>
          <a:p>
            <a:r>
              <a:rPr lang="en-GB" dirty="0"/>
              <a:t>This is one of the most important distinctions in our briefing today. </a:t>
            </a:r>
          </a:p>
          <a:p>
            <a:endParaRPr lang="en-GB" dirty="0"/>
          </a:p>
          <a:p>
            <a:r>
              <a:rPr lang="en-GB" dirty="0"/>
              <a:t>Consent to share information is not the same as consent to receive a voluntary service. A family may choose whether to accept an Early Help service, but that does not determine whether relevant information may or must be shared. </a:t>
            </a:r>
          </a:p>
          <a:p>
            <a:endParaRPr lang="en-GB" dirty="0"/>
          </a:p>
          <a:p>
            <a:r>
              <a:rPr lang="en-GB" dirty="0"/>
              <a:t>Under the duty, organisations will usually rely on legal obligation or public task rather than consent as the data protection lawful basis. </a:t>
            </a:r>
          </a:p>
          <a:p>
            <a:endParaRPr lang="en-GB" dirty="0"/>
          </a:p>
          <a:p>
            <a:r>
              <a:rPr lang="en-GB" dirty="0"/>
              <a:t>Practitioners should not offer families a choice about sharing if the practitioner intends, or is legally required to share regardless of the answer. </a:t>
            </a:r>
          </a:p>
          <a:p>
            <a:endParaRPr lang="en-GB" dirty="0"/>
          </a:p>
          <a:p>
            <a:endParaRPr lang="en-GB" dirty="0"/>
          </a:p>
        </p:txBody>
      </p:sp>
      <p:sp>
        <p:nvSpPr>
          <p:cNvPr id="4" name="Slide Number Placeholder 3">
            <a:extLst>
              <a:ext uri="{FF2B5EF4-FFF2-40B4-BE49-F238E27FC236}">
                <a16:creationId xmlns:a16="http://schemas.microsoft.com/office/drawing/2014/main" id="{28633892-B4BD-D150-509A-AA5A089161F7}"/>
              </a:ext>
            </a:extLst>
          </p:cNvPr>
          <p:cNvSpPr>
            <a:spLocks noGrp="1"/>
          </p:cNvSpPr>
          <p:nvPr>
            <p:ph type="sldNum" sz="quarter" idx="5"/>
          </p:nvPr>
        </p:nvSpPr>
        <p:spPr/>
        <p:txBody>
          <a:bodyPr/>
          <a:lstStyle/>
          <a:p>
            <a:fld id="{47B6845A-0062-4244-977A-3781E4182540}" type="slidenum">
              <a:rPr lang="en-GB" smtClean="0"/>
              <a:t>16</a:t>
            </a:fld>
            <a:endParaRPr lang="en-GB" dirty="0"/>
          </a:p>
        </p:txBody>
      </p:sp>
    </p:spTree>
    <p:extLst>
      <p:ext uri="{BB962C8B-B14F-4D97-AF65-F5344CB8AC3E}">
        <p14:creationId xmlns:p14="http://schemas.microsoft.com/office/powerpoint/2010/main" val="187432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507DD-99B8-E660-CC23-D6FB6C96BA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6A997-80F8-82DB-67B5-E26FF350D03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CB1DFB7D-6C69-3888-3DEA-3B86A107E814}"/>
              </a:ext>
            </a:extLst>
          </p:cNvPr>
          <p:cNvSpPr>
            <a:spLocks noGrp="1"/>
          </p:cNvSpPr>
          <p:nvPr>
            <p:ph type="body" idx="1"/>
          </p:nvPr>
        </p:nvSpPr>
        <p:spPr/>
        <p:txBody>
          <a:bodyPr/>
          <a:lstStyle/>
          <a:p>
            <a:r>
              <a:rPr lang="en-GB" dirty="0"/>
              <a:t>The expectation is to be open with children and families wherever it is safe and appropriate</a:t>
            </a:r>
          </a:p>
          <a:p>
            <a:endParaRPr lang="en-GB" dirty="0"/>
          </a:p>
          <a:p>
            <a:r>
              <a:rPr lang="en-GB" dirty="0"/>
              <a:t>Transparency supports trust and meaningful participation, but it does not determine whether the duty applies. </a:t>
            </a:r>
          </a:p>
          <a:p>
            <a:endParaRPr lang="en-GB" dirty="0"/>
          </a:p>
          <a:p>
            <a:r>
              <a:rPr lang="en-GB" dirty="0"/>
              <a:t>There will be circumstances in which advance notification is unsafe or inappropriate. For example, it may increase risk, result in intimidation or interfere with planned safeguarding activity. </a:t>
            </a:r>
          </a:p>
          <a:p>
            <a:endParaRPr lang="en-GB" dirty="0"/>
          </a:p>
          <a:p>
            <a:r>
              <a:rPr lang="en-GB" dirty="0"/>
              <a:t>In those circumstances, the practitioner should record why the family was not informed and consider whether they can be informed safely at a later point. </a:t>
            </a:r>
          </a:p>
          <a:p>
            <a:endParaRPr lang="en-GB" dirty="0"/>
          </a:p>
          <a:p>
            <a:endParaRPr lang="en-GB" dirty="0"/>
          </a:p>
        </p:txBody>
      </p:sp>
      <p:sp>
        <p:nvSpPr>
          <p:cNvPr id="4" name="Slide Number Placeholder 3">
            <a:extLst>
              <a:ext uri="{FF2B5EF4-FFF2-40B4-BE49-F238E27FC236}">
                <a16:creationId xmlns:a16="http://schemas.microsoft.com/office/drawing/2014/main" id="{7702D27C-BA52-04ED-F0FD-F3BD11B95C69}"/>
              </a:ext>
            </a:extLst>
          </p:cNvPr>
          <p:cNvSpPr>
            <a:spLocks noGrp="1"/>
          </p:cNvSpPr>
          <p:nvPr>
            <p:ph type="sldNum" sz="quarter" idx="5"/>
          </p:nvPr>
        </p:nvSpPr>
        <p:spPr/>
        <p:txBody>
          <a:bodyPr/>
          <a:lstStyle/>
          <a:p>
            <a:fld id="{47B6845A-0062-4244-977A-3781E4182540}" type="slidenum">
              <a:rPr lang="en-GB" smtClean="0"/>
              <a:t>17</a:t>
            </a:fld>
            <a:endParaRPr lang="en-GB" dirty="0"/>
          </a:p>
        </p:txBody>
      </p:sp>
    </p:spTree>
    <p:extLst>
      <p:ext uri="{BB962C8B-B14F-4D97-AF65-F5344CB8AC3E}">
        <p14:creationId xmlns:p14="http://schemas.microsoft.com/office/powerpoint/2010/main" val="23619435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9AA84-69EC-3489-18B7-004A4CCFBC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50210E-5462-67D9-3DB1-7AB3D23A9927}"/>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6C750EE-8EC7-35D4-CE70-421D2A84B92F}"/>
              </a:ext>
            </a:extLst>
          </p:cNvPr>
          <p:cNvSpPr>
            <a:spLocks noGrp="1"/>
          </p:cNvSpPr>
          <p:nvPr>
            <p:ph type="body" idx="1"/>
          </p:nvPr>
        </p:nvSpPr>
        <p:spPr/>
        <p:txBody>
          <a:bodyPr/>
          <a:lstStyle/>
          <a:p>
            <a:r>
              <a:rPr lang="en-GB" dirty="0"/>
              <a:t>Moving away from consent language must not result in practitioners becoming less relational or less respectful. </a:t>
            </a:r>
          </a:p>
          <a:p>
            <a:endParaRPr lang="en-GB" dirty="0"/>
          </a:p>
          <a:p>
            <a:r>
              <a:rPr lang="en-GB" dirty="0"/>
              <a:t>Transparency means explaining the purpose, likely recipients and how the information will be used. </a:t>
            </a:r>
          </a:p>
          <a:p>
            <a:endParaRPr lang="en-GB" dirty="0"/>
          </a:p>
          <a:p>
            <a:r>
              <a:rPr lang="en-GB" dirty="0"/>
              <a:t>The language should be tailored to the child’s age, understanding and circumstances. </a:t>
            </a:r>
          </a:p>
          <a:p>
            <a:endParaRPr lang="en-GB" dirty="0"/>
          </a:p>
          <a:p>
            <a:r>
              <a:rPr lang="en-GB" dirty="0"/>
              <a:t>Practitioners should also acknowledge worries raised by children or parents, even where sharing must still take place. </a:t>
            </a:r>
          </a:p>
          <a:p>
            <a:endParaRPr lang="en-GB" dirty="0"/>
          </a:p>
          <a:p>
            <a:r>
              <a:rPr lang="en-GB" dirty="0"/>
              <a:t>The aim is to avoid giving a false choice while continuing to work openly with the family. </a:t>
            </a:r>
          </a:p>
          <a:p>
            <a:endParaRPr lang="en-GB" dirty="0"/>
          </a:p>
          <a:p>
            <a:pPr fontAlgn="t">
              <a:lnSpc>
                <a:spcPct val="100000"/>
              </a:lnSpc>
              <a:buNone/>
            </a:pPr>
            <a:r>
              <a:rPr lang="en-GB" b="1" dirty="0"/>
              <a:t>As practitioners, we should remain:</a:t>
            </a:r>
          </a:p>
          <a:p>
            <a:pPr marL="342900" lvl="0" indent="-342900" fontAlgn="t">
              <a:lnSpc>
                <a:spcPct val="100000"/>
              </a:lnSpc>
              <a:buFont typeface="Arial" panose="020B0604020202020204" pitchFamily="34" charset="0"/>
              <a:buChar char="•"/>
            </a:pPr>
            <a:r>
              <a:rPr lang="en-GB" dirty="0"/>
              <a:t>Open</a:t>
            </a:r>
          </a:p>
          <a:p>
            <a:pPr marL="342900" lvl="0" indent="-342900" fontAlgn="t">
              <a:lnSpc>
                <a:spcPct val="100000"/>
              </a:lnSpc>
              <a:buFont typeface="Arial" panose="020B0604020202020204" pitchFamily="34" charset="0"/>
              <a:buChar char="•"/>
            </a:pPr>
            <a:r>
              <a:rPr lang="en-GB" dirty="0"/>
              <a:t>Honest</a:t>
            </a:r>
          </a:p>
          <a:p>
            <a:pPr marL="342900" lvl="0" indent="-342900" fontAlgn="t">
              <a:lnSpc>
                <a:spcPct val="100000"/>
              </a:lnSpc>
              <a:buFont typeface="Arial" panose="020B0604020202020204" pitchFamily="34" charset="0"/>
              <a:buChar char="•"/>
            </a:pPr>
            <a:r>
              <a:rPr lang="en-GB" dirty="0"/>
              <a:t>Transparent</a:t>
            </a:r>
          </a:p>
          <a:p>
            <a:pPr marL="342900" lvl="0" indent="-342900" fontAlgn="t">
              <a:lnSpc>
                <a:spcPct val="100000"/>
              </a:lnSpc>
              <a:buFont typeface="Arial" panose="020B0604020202020204" pitchFamily="34" charset="0"/>
              <a:buChar char="•"/>
            </a:pPr>
            <a:r>
              <a:rPr lang="en-GB" dirty="0"/>
              <a:t>Relationship-based</a:t>
            </a:r>
          </a:p>
          <a:p>
            <a:pPr fontAlgn="t">
              <a:lnSpc>
                <a:spcPct val="100000"/>
              </a:lnSpc>
              <a:buNone/>
            </a:pPr>
            <a:r>
              <a:rPr lang="en-GB" b="1" dirty="0"/>
              <a:t>It is important to:</a:t>
            </a:r>
          </a:p>
          <a:p>
            <a:pPr marL="285750" indent="-285750" fontAlgn="t">
              <a:lnSpc>
                <a:spcPct val="100000"/>
              </a:lnSpc>
              <a:buFont typeface="Arial" panose="020B0604020202020204" pitchFamily="34" charset="0"/>
              <a:buChar char="•"/>
            </a:pPr>
            <a:r>
              <a:rPr lang="en-GB" dirty="0"/>
              <a:t>Tell families what information is being gathered</a:t>
            </a:r>
          </a:p>
          <a:p>
            <a:pPr marL="285750" indent="-285750" fontAlgn="t">
              <a:lnSpc>
                <a:spcPct val="100000"/>
              </a:lnSpc>
              <a:buFont typeface="Arial" panose="020B0604020202020204" pitchFamily="34" charset="0"/>
              <a:buChar char="•"/>
            </a:pPr>
            <a:r>
              <a:rPr lang="en-GB" dirty="0"/>
              <a:t>Explain why information is being gathered</a:t>
            </a:r>
          </a:p>
          <a:p>
            <a:pPr marL="285750" indent="-285750" fontAlgn="t">
              <a:lnSpc>
                <a:spcPct val="100000"/>
              </a:lnSpc>
              <a:buFont typeface="Arial" panose="020B0604020202020204" pitchFamily="34" charset="0"/>
              <a:buChar char="•"/>
            </a:pPr>
            <a:r>
              <a:rPr lang="en-GB" dirty="0"/>
              <a:t>Explain who information may be shared with</a:t>
            </a:r>
          </a:p>
          <a:p>
            <a:pPr marL="285750" indent="-285750" fontAlgn="t">
              <a:lnSpc>
                <a:spcPct val="100000"/>
              </a:lnSpc>
              <a:buFont typeface="Arial" panose="020B0604020202020204" pitchFamily="34" charset="0"/>
              <a:buChar char="•"/>
            </a:pPr>
            <a:r>
              <a:rPr lang="en-GB" dirty="0"/>
              <a:t>Explain how the information will be used</a:t>
            </a:r>
          </a:p>
          <a:p>
            <a:pPr marL="285750" indent="-285750" fontAlgn="t">
              <a:lnSpc>
                <a:spcPct val="100000"/>
              </a:lnSpc>
              <a:buFont typeface="Arial" panose="020B0604020202020204" pitchFamily="34" charset="0"/>
              <a:buChar char="•"/>
            </a:pPr>
            <a:r>
              <a:rPr lang="en-GB" dirty="0"/>
              <a:t>Answer questions openly</a:t>
            </a:r>
          </a:p>
          <a:p>
            <a:endParaRPr lang="en-GB" dirty="0"/>
          </a:p>
          <a:p>
            <a:endParaRPr lang="en-GB" dirty="0"/>
          </a:p>
          <a:p>
            <a:r>
              <a:rPr lang="en-GB" dirty="0"/>
              <a:t>Refer families to the relevant Privacy Notice on our website and/or hand them a leaflet explaining what we do with their data so that there is no surprises for families when a decision is made to share their information with or without their knowledge. </a:t>
            </a:r>
          </a:p>
        </p:txBody>
      </p:sp>
      <p:sp>
        <p:nvSpPr>
          <p:cNvPr id="4" name="Slide Number Placeholder 3">
            <a:extLst>
              <a:ext uri="{FF2B5EF4-FFF2-40B4-BE49-F238E27FC236}">
                <a16:creationId xmlns:a16="http://schemas.microsoft.com/office/drawing/2014/main" id="{4C3D3055-0074-B500-82D8-1A459D171A04}"/>
              </a:ext>
            </a:extLst>
          </p:cNvPr>
          <p:cNvSpPr>
            <a:spLocks noGrp="1"/>
          </p:cNvSpPr>
          <p:nvPr>
            <p:ph type="sldNum" sz="quarter" idx="5"/>
          </p:nvPr>
        </p:nvSpPr>
        <p:spPr/>
        <p:txBody>
          <a:bodyPr/>
          <a:lstStyle/>
          <a:p>
            <a:fld id="{47B6845A-0062-4244-977A-3781E4182540}" type="slidenum">
              <a:rPr lang="en-GB" smtClean="0"/>
              <a:t>18</a:t>
            </a:fld>
            <a:endParaRPr lang="en-GB" dirty="0"/>
          </a:p>
        </p:txBody>
      </p:sp>
    </p:spTree>
    <p:extLst>
      <p:ext uri="{BB962C8B-B14F-4D97-AF65-F5344CB8AC3E}">
        <p14:creationId xmlns:p14="http://schemas.microsoft.com/office/powerpoint/2010/main" val="1099614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0F474-3738-28DF-3195-2D03E4EE9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CC214-C1ED-68DB-83BF-1FB767F00D12}"/>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464B834C-AF83-A3CD-CA5B-D1BEA23C5D6C}"/>
              </a:ext>
            </a:extLst>
          </p:cNvPr>
          <p:cNvSpPr>
            <a:spLocks noGrp="1"/>
          </p:cNvSpPr>
          <p:nvPr>
            <p:ph type="body" idx="1"/>
          </p:nvPr>
        </p:nvSpPr>
        <p:spPr/>
        <p:txBody>
          <a:bodyPr/>
          <a:lstStyle/>
          <a:p>
            <a:r>
              <a:rPr lang="en-GB" dirty="0"/>
              <a:t>Good recording is not about producing a lengthy legal statement for every routine exchange.  The record should be proportionate to the circumstances. </a:t>
            </a:r>
          </a:p>
          <a:p>
            <a:endParaRPr lang="en-GB" dirty="0"/>
          </a:p>
          <a:p>
            <a:r>
              <a:rPr lang="en-GB" dirty="0"/>
              <a:t>It should show the safeguarding purpose, what was shared, why it was relevant and any consideration of detriment. </a:t>
            </a:r>
          </a:p>
          <a:p>
            <a:endParaRPr lang="en-GB" dirty="0"/>
          </a:p>
          <a:p>
            <a:r>
              <a:rPr lang="en-GB" dirty="0"/>
              <a:t>If information was limited or withheld, identify what was withheld and why. </a:t>
            </a:r>
          </a:p>
          <a:p>
            <a:endParaRPr lang="en-GB" dirty="0"/>
          </a:p>
          <a:p>
            <a:r>
              <a:rPr lang="en-GB" dirty="0"/>
              <a:t>Record whether the child or family was informed and, if not, the reason. </a:t>
            </a:r>
          </a:p>
          <a:p>
            <a:endParaRPr lang="en-GB" dirty="0"/>
          </a:p>
          <a:p>
            <a:r>
              <a:rPr lang="en-GB" dirty="0"/>
              <a:t>In an urgent situation, share promptly through the appropriate secure route and complete the record as soon as possible. </a:t>
            </a:r>
          </a:p>
        </p:txBody>
      </p:sp>
      <p:sp>
        <p:nvSpPr>
          <p:cNvPr id="4" name="Slide Number Placeholder 3">
            <a:extLst>
              <a:ext uri="{FF2B5EF4-FFF2-40B4-BE49-F238E27FC236}">
                <a16:creationId xmlns:a16="http://schemas.microsoft.com/office/drawing/2014/main" id="{4DF0FC5E-9F3D-2C4D-3348-7DE75D41BAE6}"/>
              </a:ext>
            </a:extLst>
          </p:cNvPr>
          <p:cNvSpPr>
            <a:spLocks noGrp="1"/>
          </p:cNvSpPr>
          <p:nvPr>
            <p:ph type="sldNum" sz="quarter" idx="5"/>
          </p:nvPr>
        </p:nvSpPr>
        <p:spPr/>
        <p:txBody>
          <a:bodyPr/>
          <a:lstStyle/>
          <a:p>
            <a:fld id="{47B6845A-0062-4244-977A-3781E4182540}" type="slidenum">
              <a:rPr lang="en-GB" smtClean="0"/>
              <a:t>19</a:t>
            </a:fld>
            <a:endParaRPr lang="en-GB" dirty="0"/>
          </a:p>
        </p:txBody>
      </p:sp>
    </p:spTree>
    <p:extLst>
      <p:ext uri="{BB962C8B-B14F-4D97-AF65-F5344CB8AC3E}">
        <p14:creationId xmlns:p14="http://schemas.microsoft.com/office/powerpoint/2010/main" val="1193211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23D9D-EB1E-451F-5018-9D686F7A81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A020E4-F8AC-EDC6-9196-4D18F2356D08}"/>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D0FE5D1-C646-81D8-8230-E626163CBC3C}"/>
              </a:ext>
            </a:extLst>
          </p:cNvPr>
          <p:cNvSpPr>
            <a:spLocks noGrp="1"/>
          </p:cNvSpPr>
          <p:nvPr>
            <p:ph type="body" idx="1"/>
          </p:nvPr>
        </p:nvSpPr>
        <p:spPr/>
        <p:txBody>
          <a:bodyPr/>
          <a:lstStyle/>
          <a:p>
            <a:r>
              <a:rPr lang="en-GB" dirty="0"/>
              <a:t>Detriment is not the same as upset, disagreement or damage to the professional relationship. Those matters may need careful management but they do not automatically outweigh the child’s welfare. </a:t>
            </a:r>
          </a:p>
          <a:p>
            <a:endParaRPr lang="en-GB" dirty="0"/>
          </a:p>
          <a:p>
            <a:r>
              <a:rPr lang="en-GB" dirty="0"/>
              <a:t>Detriment concerns a far greater adverse consequence for the child resulting from disclosure. </a:t>
            </a:r>
          </a:p>
          <a:p>
            <a:endParaRPr lang="en-GB" dirty="0"/>
          </a:p>
          <a:p>
            <a:r>
              <a:rPr lang="en-GB" dirty="0"/>
              <a:t>For example information revealing the location of a child who is being kept safe from an alleged perpetrator </a:t>
            </a:r>
          </a:p>
          <a:p>
            <a:endParaRPr lang="en-GB" dirty="0"/>
          </a:p>
          <a:p>
            <a:r>
              <a:rPr lang="en-GB" dirty="0"/>
              <a:t>These three questions provide the core practice framework</a:t>
            </a:r>
          </a:p>
          <a:p>
            <a:endParaRPr lang="en-GB" dirty="0"/>
          </a:p>
          <a:p>
            <a:r>
              <a:rPr lang="en-GB" dirty="0"/>
              <a:t>Relevance means that the information bears on safeguarding or promoting the child’s welfare </a:t>
            </a:r>
          </a:p>
          <a:p>
            <a:endParaRPr lang="en-GB" dirty="0"/>
          </a:p>
          <a:p>
            <a:r>
              <a:rPr lang="en-GB" dirty="0"/>
              <a:t>May facilitate does not require certainty that the information will change a decision. The question is whether it could reasonably help the recipient carry out a relevant safeguarding or welfare function. </a:t>
            </a:r>
          </a:p>
          <a:p>
            <a:endParaRPr lang="en-GB" dirty="0"/>
          </a:p>
          <a:p>
            <a:r>
              <a:rPr lang="en-GB" dirty="0"/>
              <a:t>Detriment asks whether sharing would be more harmful to the child than withholding the information. This is a narrow exception. </a:t>
            </a:r>
          </a:p>
          <a:p>
            <a:endParaRPr lang="en-GB" dirty="0"/>
          </a:p>
          <a:p>
            <a:r>
              <a:rPr lang="en-GB" dirty="0"/>
              <a:t>Also consider mitigation. It may be possible to remove a location, limit access, provide a summary or share only with a smaller group rather than withholding everything. </a:t>
            </a:r>
          </a:p>
          <a:p>
            <a:endParaRPr lang="en-GB" dirty="0"/>
          </a:p>
          <a:p>
            <a:endParaRPr lang="en-GB" dirty="0"/>
          </a:p>
        </p:txBody>
      </p:sp>
      <p:sp>
        <p:nvSpPr>
          <p:cNvPr id="4" name="Slide Number Placeholder 3">
            <a:extLst>
              <a:ext uri="{FF2B5EF4-FFF2-40B4-BE49-F238E27FC236}">
                <a16:creationId xmlns:a16="http://schemas.microsoft.com/office/drawing/2014/main" id="{617280A4-504D-5BE7-F3D6-2272B786320A}"/>
              </a:ext>
            </a:extLst>
          </p:cNvPr>
          <p:cNvSpPr>
            <a:spLocks noGrp="1"/>
          </p:cNvSpPr>
          <p:nvPr>
            <p:ph type="sldNum" sz="quarter" idx="5"/>
          </p:nvPr>
        </p:nvSpPr>
        <p:spPr/>
        <p:txBody>
          <a:bodyPr/>
          <a:lstStyle/>
          <a:p>
            <a:fld id="{47B6845A-0062-4244-977A-3781E4182540}" type="slidenum">
              <a:rPr lang="en-GB" smtClean="0"/>
              <a:t>20</a:t>
            </a:fld>
            <a:endParaRPr lang="en-GB" dirty="0"/>
          </a:p>
        </p:txBody>
      </p:sp>
    </p:spTree>
    <p:extLst>
      <p:ext uri="{BB962C8B-B14F-4D97-AF65-F5344CB8AC3E}">
        <p14:creationId xmlns:p14="http://schemas.microsoft.com/office/powerpoint/2010/main" val="514510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8B8BA-67F3-8B4A-0FC6-054071E39E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A8BC7-1CCF-9550-581E-E77D810E593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2231D0F-7C81-978C-9C6A-0E54D16FB095}"/>
              </a:ext>
            </a:extLst>
          </p:cNvPr>
          <p:cNvSpPr>
            <a:spLocks noGrp="1"/>
          </p:cNvSpPr>
          <p:nvPr>
            <p:ph type="body" idx="1"/>
          </p:nvPr>
        </p:nvSpPr>
        <p:spPr/>
        <p:txBody>
          <a:bodyPr/>
          <a:lstStyle/>
          <a:p>
            <a:r>
              <a:rPr lang="en-GB" dirty="0"/>
              <a:t>Give participants two minutes to discuss the questions. (if online – ask for shout outs)</a:t>
            </a:r>
          </a:p>
          <a:p>
            <a:endParaRPr lang="en-GB" dirty="0"/>
          </a:p>
          <a:p>
            <a:r>
              <a:rPr lang="en-GB" dirty="0"/>
              <a:t>Listen for answers focused on relevance and purpose rather than solely on consent, or whether a S47 enquiry is underway </a:t>
            </a:r>
          </a:p>
          <a:p>
            <a:endParaRPr lang="en-GB" dirty="0"/>
          </a:p>
          <a:p>
            <a:r>
              <a:rPr lang="en-GB" dirty="0"/>
              <a:t>If participants say ‘send the whole file’, ask whether every part of the file is necessary and proportionate for the receiving authority’s assessment. </a:t>
            </a:r>
          </a:p>
          <a:p>
            <a:endParaRPr lang="en-GB" dirty="0"/>
          </a:p>
          <a:p>
            <a:r>
              <a:rPr lang="en-GB" dirty="0"/>
              <a:t>Emphasise that cross-boundary movement must not result in relevant safeguarding and welfare information being lost. </a:t>
            </a:r>
          </a:p>
          <a:p>
            <a:endParaRPr lang="en-GB" dirty="0"/>
          </a:p>
        </p:txBody>
      </p:sp>
      <p:sp>
        <p:nvSpPr>
          <p:cNvPr id="4" name="Slide Number Placeholder 3">
            <a:extLst>
              <a:ext uri="{FF2B5EF4-FFF2-40B4-BE49-F238E27FC236}">
                <a16:creationId xmlns:a16="http://schemas.microsoft.com/office/drawing/2014/main" id="{AD7757E4-A686-22E2-F4C9-375FF541EDDE}"/>
              </a:ext>
            </a:extLst>
          </p:cNvPr>
          <p:cNvSpPr>
            <a:spLocks noGrp="1"/>
          </p:cNvSpPr>
          <p:nvPr>
            <p:ph type="sldNum" sz="quarter" idx="5"/>
          </p:nvPr>
        </p:nvSpPr>
        <p:spPr/>
        <p:txBody>
          <a:bodyPr/>
          <a:lstStyle/>
          <a:p>
            <a:fld id="{47B6845A-0062-4244-977A-3781E4182540}" type="slidenum">
              <a:rPr lang="en-GB" smtClean="0"/>
              <a:t>21</a:t>
            </a:fld>
            <a:endParaRPr lang="en-GB" dirty="0"/>
          </a:p>
        </p:txBody>
      </p:sp>
    </p:spTree>
    <p:extLst>
      <p:ext uri="{BB962C8B-B14F-4D97-AF65-F5344CB8AC3E}">
        <p14:creationId xmlns:p14="http://schemas.microsoft.com/office/powerpoint/2010/main" val="2815199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27946-2DB1-A157-869B-FA41735C8D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4DB5C7-7359-CF36-46D9-B04279023717}"/>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FF08A3B0-53F5-E4A0-7DD5-A0ACF15C70DF}"/>
              </a:ext>
            </a:extLst>
          </p:cNvPr>
          <p:cNvSpPr>
            <a:spLocks noGrp="1"/>
          </p:cNvSpPr>
          <p:nvPr>
            <p:ph type="body" idx="1"/>
          </p:nvPr>
        </p:nvSpPr>
        <p:spPr/>
        <p:txBody>
          <a:bodyPr/>
          <a:lstStyle/>
          <a:p>
            <a:r>
              <a:rPr lang="en-GB" dirty="0"/>
              <a:t>The receiving authority is assessing the child’s needs and circumstances. Previous assessments, support and safeguarding history may help it carry out that function. </a:t>
            </a:r>
          </a:p>
          <a:p>
            <a:endParaRPr lang="en-GB" dirty="0"/>
          </a:p>
          <a:p>
            <a:r>
              <a:rPr lang="en-GB" dirty="0"/>
              <a:t>The absence of a data-sharing agreement is not, by itself, a reason not to comply with the duty. Local agreements remain helpful in describing secure routes and processes. </a:t>
            </a:r>
          </a:p>
          <a:p>
            <a:endParaRPr lang="en-GB" dirty="0"/>
          </a:p>
          <a:p>
            <a:r>
              <a:rPr lang="en-GB" dirty="0"/>
              <a:t>The practitioner should consider what is relevant. That may be a summary, selected assessments or particular documents rather than the unfiltered case file. </a:t>
            </a:r>
          </a:p>
          <a:p>
            <a:endParaRPr lang="en-GB" dirty="0"/>
          </a:p>
          <a:p>
            <a:r>
              <a:rPr lang="en-GB" dirty="0"/>
              <a:t>If any information is withheld, the rationale should be recorded. </a:t>
            </a:r>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6278B2FC-B4D6-2A78-1E86-60190B7B9B66}"/>
              </a:ext>
            </a:extLst>
          </p:cNvPr>
          <p:cNvSpPr>
            <a:spLocks noGrp="1"/>
          </p:cNvSpPr>
          <p:nvPr>
            <p:ph type="sldNum" sz="quarter" idx="5"/>
          </p:nvPr>
        </p:nvSpPr>
        <p:spPr/>
        <p:txBody>
          <a:bodyPr/>
          <a:lstStyle/>
          <a:p>
            <a:fld id="{47B6845A-0062-4244-977A-3781E4182540}" type="slidenum">
              <a:rPr lang="en-GB" smtClean="0"/>
              <a:t>22</a:t>
            </a:fld>
            <a:endParaRPr lang="en-GB" dirty="0"/>
          </a:p>
        </p:txBody>
      </p:sp>
    </p:spTree>
    <p:extLst>
      <p:ext uri="{BB962C8B-B14F-4D97-AF65-F5344CB8AC3E}">
        <p14:creationId xmlns:p14="http://schemas.microsoft.com/office/powerpoint/2010/main" val="3392593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EE41F-A4B9-7DBA-2E87-ADC88BD443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F8BB90-E06B-C4E1-2567-731E5ABE00A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22D73198-C867-8808-D88D-767AC7C4B559}"/>
              </a:ext>
            </a:extLst>
          </p:cNvPr>
          <p:cNvSpPr>
            <a:spLocks noGrp="1"/>
          </p:cNvSpPr>
          <p:nvPr>
            <p:ph type="body" idx="1"/>
          </p:nvPr>
        </p:nvSpPr>
        <p:spPr/>
        <p:txBody>
          <a:bodyPr/>
          <a:lstStyle/>
          <a:p>
            <a:r>
              <a:rPr lang="en-GB" dirty="0"/>
              <a:t>Allow two or three minutes for discussion </a:t>
            </a:r>
          </a:p>
          <a:p>
            <a:endParaRPr lang="en-GB" dirty="0"/>
          </a:p>
          <a:p>
            <a:r>
              <a:rPr lang="en-GB" dirty="0"/>
              <a:t>The purpose is not to decide the final level of intervention from the information on the slide. It is to consider its possible relevance when combined with the other information. </a:t>
            </a:r>
          </a:p>
          <a:p>
            <a:endParaRPr lang="en-GB" dirty="0"/>
          </a:p>
          <a:p>
            <a:r>
              <a:rPr lang="en-GB" dirty="0"/>
              <a:t>Encourage participants to recognise that the school does not need to know the full picture or establish a threshold before sharing relevant observations. </a:t>
            </a:r>
          </a:p>
          <a:p>
            <a:endParaRPr lang="en-GB" dirty="0"/>
          </a:p>
          <a:p>
            <a:r>
              <a:rPr lang="en-GB" dirty="0"/>
              <a:t>Also ask what would help the school respond confidently to the request.  The requester should provide sufficient context without disclosing more than is necessary. </a:t>
            </a:r>
          </a:p>
        </p:txBody>
      </p:sp>
      <p:sp>
        <p:nvSpPr>
          <p:cNvPr id="4" name="Slide Number Placeholder 3">
            <a:extLst>
              <a:ext uri="{FF2B5EF4-FFF2-40B4-BE49-F238E27FC236}">
                <a16:creationId xmlns:a16="http://schemas.microsoft.com/office/drawing/2014/main" id="{FB81DC69-6DDF-667B-8C75-9B4CA414BC05}"/>
              </a:ext>
            </a:extLst>
          </p:cNvPr>
          <p:cNvSpPr>
            <a:spLocks noGrp="1"/>
          </p:cNvSpPr>
          <p:nvPr>
            <p:ph type="sldNum" sz="quarter" idx="5"/>
          </p:nvPr>
        </p:nvSpPr>
        <p:spPr/>
        <p:txBody>
          <a:bodyPr/>
          <a:lstStyle/>
          <a:p>
            <a:fld id="{47B6845A-0062-4244-977A-3781E4182540}" type="slidenum">
              <a:rPr lang="en-GB" smtClean="0"/>
              <a:t>23</a:t>
            </a:fld>
            <a:endParaRPr lang="en-GB" dirty="0"/>
          </a:p>
        </p:txBody>
      </p:sp>
    </p:spTree>
    <p:extLst>
      <p:ext uri="{BB962C8B-B14F-4D97-AF65-F5344CB8AC3E}">
        <p14:creationId xmlns:p14="http://schemas.microsoft.com/office/powerpoint/2010/main" val="390937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7A8FF-87C1-63F9-731A-0EFF5BBC83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6E3076-4268-747D-2CEF-F16AB0B4181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231D868F-4664-B743-4379-57799F1237C6}"/>
              </a:ext>
            </a:extLst>
          </p:cNvPr>
          <p:cNvSpPr>
            <a:spLocks noGrp="1"/>
          </p:cNvSpPr>
          <p:nvPr>
            <p:ph type="body" idx="1"/>
          </p:nvPr>
        </p:nvSpPr>
        <p:spPr/>
        <p:txBody>
          <a:bodyPr/>
          <a:lstStyle/>
          <a:p>
            <a:r>
              <a:rPr lang="en-GB" dirty="0"/>
              <a:t>None of these pieces of information necessarily provides the complete explanation. Together, they may justify further assessment, help or action. </a:t>
            </a:r>
          </a:p>
          <a:p>
            <a:endParaRPr lang="en-GB" dirty="0"/>
          </a:p>
          <a:p>
            <a:r>
              <a:rPr lang="en-GB" dirty="0"/>
              <a:t>The important learning is that the significance of information may become apparent only when it is combined with information from another source. </a:t>
            </a:r>
          </a:p>
          <a:p>
            <a:endParaRPr lang="en-GB" dirty="0"/>
          </a:p>
          <a:p>
            <a:r>
              <a:rPr lang="en-GB" dirty="0"/>
              <a:t>Practitioners should avoid treating a referral threshold as the threshold for information sharing. </a:t>
            </a:r>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9417FF35-150A-7A8C-F021-CC842C427EC2}"/>
              </a:ext>
            </a:extLst>
          </p:cNvPr>
          <p:cNvSpPr>
            <a:spLocks noGrp="1"/>
          </p:cNvSpPr>
          <p:nvPr>
            <p:ph type="sldNum" sz="quarter" idx="5"/>
          </p:nvPr>
        </p:nvSpPr>
        <p:spPr/>
        <p:txBody>
          <a:bodyPr/>
          <a:lstStyle/>
          <a:p>
            <a:fld id="{47B6845A-0062-4244-977A-3781E4182540}" type="slidenum">
              <a:rPr lang="en-GB" smtClean="0"/>
              <a:t>24</a:t>
            </a:fld>
            <a:endParaRPr lang="en-GB" dirty="0"/>
          </a:p>
        </p:txBody>
      </p:sp>
    </p:spTree>
    <p:extLst>
      <p:ext uri="{BB962C8B-B14F-4D97-AF65-F5344CB8AC3E}">
        <p14:creationId xmlns:p14="http://schemas.microsoft.com/office/powerpoint/2010/main" val="41521616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299EE-C493-E5CD-89E2-83EE53588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20A3FD-DDC7-2352-31A3-0E70653A5019}"/>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7B105B54-C316-8952-D73D-694BFD8CE36B}"/>
              </a:ext>
            </a:extLst>
          </p:cNvPr>
          <p:cNvSpPr>
            <a:spLocks noGrp="1"/>
          </p:cNvSpPr>
          <p:nvPr>
            <p:ph type="body" idx="1"/>
          </p:nvPr>
        </p:nvSpPr>
        <p:spPr/>
        <p:txBody>
          <a:bodyPr/>
          <a:lstStyle/>
          <a:p>
            <a:r>
              <a:rPr lang="en-GB" dirty="0"/>
              <a:t>This scenario illustrates that several individually ambiguous indicators may become significant when considered together </a:t>
            </a:r>
          </a:p>
          <a:p>
            <a:endParaRPr lang="en-GB" dirty="0"/>
          </a:p>
          <a:p>
            <a:r>
              <a:rPr lang="en-GB" dirty="0"/>
              <a:t>The foster carer does not have to diagnose exploitation or establish a threshold before sharing observations. </a:t>
            </a:r>
          </a:p>
          <a:p>
            <a:endParaRPr lang="en-GB" dirty="0"/>
          </a:p>
          <a:p>
            <a:r>
              <a:rPr lang="en-GB" dirty="0"/>
              <a:t>Ask participants which details are facts, which are reports and which are professional interpretations. </a:t>
            </a:r>
          </a:p>
          <a:p>
            <a:endParaRPr lang="en-GB" dirty="0"/>
          </a:p>
          <a:p>
            <a:r>
              <a:rPr lang="en-GB" dirty="0"/>
              <a:t>Discuss who may need the information and what immediate safeguarding procedures should be followed in relation to the missing episode. </a:t>
            </a:r>
          </a:p>
          <a:p>
            <a:endParaRPr lang="en-GB" dirty="0"/>
          </a:p>
          <a:p>
            <a:endParaRPr lang="en-GB" dirty="0"/>
          </a:p>
        </p:txBody>
      </p:sp>
      <p:sp>
        <p:nvSpPr>
          <p:cNvPr id="4" name="Slide Number Placeholder 3">
            <a:extLst>
              <a:ext uri="{FF2B5EF4-FFF2-40B4-BE49-F238E27FC236}">
                <a16:creationId xmlns:a16="http://schemas.microsoft.com/office/drawing/2014/main" id="{9466F97C-562E-32C9-CF22-0A013C0F9421}"/>
              </a:ext>
            </a:extLst>
          </p:cNvPr>
          <p:cNvSpPr>
            <a:spLocks noGrp="1"/>
          </p:cNvSpPr>
          <p:nvPr>
            <p:ph type="sldNum" sz="quarter" idx="5"/>
          </p:nvPr>
        </p:nvSpPr>
        <p:spPr/>
        <p:txBody>
          <a:bodyPr/>
          <a:lstStyle/>
          <a:p>
            <a:fld id="{47B6845A-0062-4244-977A-3781E4182540}" type="slidenum">
              <a:rPr lang="en-GB" smtClean="0"/>
              <a:t>25</a:t>
            </a:fld>
            <a:endParaRPr lang="en-GB" dirty="0"/>
          </a:p>
        </p:txBody>
      </p:sp>
    </p:spTree>
    <p:extLst>
      <p:ext uri="{BB962C8B-B14F-4D97-AF65-F5344CB8AC3E}">
        <p14:creationId xmlns:p14="http://schemas.microsoft.com/office/powerpoint/2010/main" val="29156501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DF2D7-F813-9EA8-31F3-723B8288AC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DD2F37-EE4B-7357-0549-4A73F79F6AC0}"/>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B619E51-5A01-A01E-027A-B904AB62E9E5}"/>
              </a:ext>
            </a:extLst>
          </p:cNvPr>
          <p:cNvSpPr>
            <a:spLocks noGrp="1"/>
          </p:cNvSpPr>
          <p:nvPr>
            <p:ph type="body" idx="1"/>
          </p:nvPr>
        </p:nvSpPr>
        <p:spPr/>
        <p:txBody>
          <a:bodyPr/>
          <a:lstStyle/>
          <a:p>
            <a:r>
              <a:rPr lang="en-GB" dirty="0"/>
              <a:t>This scenario illustrates that several individually ambiguous indicators may become significant when considered together </a:t>
            </a:r>
          </a:p>
          <a:p>
            <a:endParaRPr lang="en-GB" dirty="0"/>
          </a:p>
          <a:p>
            <a:r>
              <a:rPr lang="en-GB" dirty="0"/>
              <a:t>The foster carer does not have to diagnose exploitation or establish a threshold before sharing observations. </a:t>
            </a:r>
          </a:p>
          <a:p>
            <a:endParaRPr lang="en-GB" dirty="0"/>
          </a:p>
          <a:p>
            <a:r>
              <a:rPr lang="en-GB" dirty="0"/>
              <a:t>Ask participants which details are facts, which are reports and which are professional interpretations. </a:t>
            </a:r>
          </a:p>
          <a:p>
            <a:endParaRPr lang="en-GB" dirty="0"/>
          </a:p>
          <a:p>
            <a:r>
              <a:rPr lang="en-GB" dirty="0"/>
              <a:t>Discuss who may need the information and what immediate safeguarding procedures should be followed in relation to the missing episode. </a:t>
            </a:r>
          </a:p>
          <a:p>
            <a:endParaRPr lang="en-GB" dirty="0"/>
          </a:p>
          <a:p>
            <a:endParaRPr lang="en-GB" dirty="0"/>
          </a:p>
        </p:txBody>
      </p:sp>
      <p:sp>
        <p:nvSpPr>
          <p:cNvPr id="4" name="Slide Number Placeholder 3">
            <a:extLst>
              <a:ext uri="{FF2B5EF4-FFF2-40B4-BE49-F238E27FC236}">
                <a16:creationId xmlns:a16="http://schemas.microsoft.com/office/drawing/2014/main" id="{E56C2658-B40F-81D5-2A17-2AB3745E7623}"/>
              </a:ext>
            </a:extLst>
          </p:cNvPr>
          <p:cNvSpPr>
            <a:spLocks noGrp="1"/>
          </p:cNvSpPr>
          <p:nvPr>
            <p:ph type="sldNum" sz="quarter" idx="5"/>
          </p:nvPr>
        </p:nvSpPr>
        <p:spPr/>
        <p:txBody>
          <a:bodyPr/>
          <a:lstStyle/>
          <a:p>
            <a:fld id="{47B6845A-0062-4244-977A-3781E4182540}" type="slidenum">
              <a:rPr lang="en-GB" smtClean="0"/>
              <a:t>26</a:t>
            </a:fld>
            <a:endParaRPr lang="en-GB" dirty="0"/>
          </a:p>
        </p:txBody>
      </p:sp>
    </p:spTree>
    <p:extLst>
      <p:ext uri="{BB962C8B-B14F-4D97-AF65-F5344CB8AC3E}">
        <p14:creationId xmlns:p14="http://schemas.microsoft.com/office/powerpoint/2010/main" val="37695365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318ED-5C0D-8738-1A98-B2C24AB5DE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37E63A-A851-5D82-D4FB-4153E524FFF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373D4A34-7477-EDCE-4022-6168B7D6DE4E}"/>
              </a:ext>
            </a:extLst>
          </p:cNvPr>
          <p:cNvSpPr>
            <a:spLocks noGrp="1"/>
          </p:cNvSpPr>
          <p:nvPr>
            <p:ph type="body" idx="1"/>
          </p:nvPr>
        </p:nvSpPr>
        <p:spPr/>
        <p:txBody>
          <a:bodyPr/>
          <a:lstStyle/>
          <a:p>
            <a:r>
              <a:rPr lang="en-GB" dirty="0"/>
              <a:t>This scenario illustrates that several individually ambiguous indicators may become significant when considered together </a:t>
            </a:r>
          </a:p>
          <a:p>
            <a:endParaRPr lang="en-GB" dirty="0"/>
          </a:p>
          <a:p>
            <a:r>
              <a:rPr lang="en-GB" dirty="0"/>
              <a:t>The foster carer does not have to diagnose exploitation or establish a threshold before sharing observations. </a:t>
            </a:r>
          </a:p>
          <a:p>
            <a:endParaRPr lang="en-GB" dirty="0"/>
          </a:p>
          <a:p>
            <a:r>
              <a:rPr lang="en-GB" dirty="0"/>
              <a:t>Ask participants which details are facts, which are reports and which are professional interpretations. </a:t>
            </a:r>
          </a:p>
          <a:p>
            <a:endParaRPr lang="en-GB" dirty="0"/>
          </a:p>
          <a:p>
            <a:r>
              <a:rPr lang="en-GB" dirty="0"/>
              <a:t>Discuss who may need the information and what immediate safeguarding procedures should be followed in relation to the missing episode. </a:t>
            </a:r>
          </a:p>
          <a:p>
            <a:endParaRPr lang="en-GB" dirty="0"/>
          </a:p>
          <a:p>
            <a:endParaRPr lang="en-GB" dirty="0"/>
          </a:p>
        </p:txBody>
      </p:sp>
      <p:sp>
        <p:nvSpPr>
          <p:cNvPr id="4" name="Slide Number Placeholder 3">
            <a:extLst>
              <a:ext uri="{FF2B5EF4-FFF2-40B4-BE49-F238E27FC236}">
                <a16:creationId xmlns:a16="http://schemas.microsoft.com/office/drawing/2014/main" id="{DCCBC218-2E71-D7E2-64DF-8FEF26B60877}"/>
              </a:ext>
            </a:extLst>
          </p:cNvPr>
          <p:cNvSpPr>
            <a:spLocks noGrp="1"/>
          </p:cNvSpPr>
          <p:nvPr>
            <p:ph type="sldNum" sz="quarter" idx="5"/>
          </p:nvPr>
        </p:nvSpPr>
        <p:spPr/>
        <p:txBody>
          <a:bodyPr/>
          <a:lstStyle/>
          <a:p>
            <a:fld id="{47B6845A-0062-4244-977A-3781E4182540}" type="slidenum">
              <a:rPr lang="en-GB" smtClean="0"/>
              <a:t>27</a:t>
            </a:fld>
            <a:endParaRPr lang="en-GB" dirty="0"/>
          </a:p>
        </p:txBody>
      </p:sp>
    </p:spTree>
    <p:extLst>
      <p:ext uri="{BB962C8B-B14F-4D97-AF65-F5344CB8AC3E}">
        <p14:creationId xmlns:p14="http://schemas.microsoft.com/office/powerpoint/2010/main" val="27179328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59AA2-92C2-E42B-87E9-5A270C44E1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91F29-AB3B-0E0A-114E-D5F4388D90AD}"/>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014977E6-E5D7-0C52-6089-A35E65AC672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04AE4D9-1B96-E09C-4240-366F8AFC9131}"/>
              </a:ext>
            </a:extLst>
          </p:cNvPr>
          <p:cNvSpPr>
            <a:spLocks noGrp="1"/>
          </p:cNvSpPr>
          <p:nvPr>
            <p:ph type="sldNum" sz="quarter" idx="5"/>
          </p:nvPr>
        </p:nvSpPr>
        <p:spPr/>
        <p:txBody>
          <a:bodyPr/>
          <a:lstStyle/>
          <a:p>
            <a:fld id="{47B6845A-0062-4244-977A-3781E4182540}" type="slidenum">
              <a:rPr lang="en-GB" smtClean="0"/>
              <a:t>28</a:t>
            </a:fld>
            <a:endParaRPr lang="en-GB" dirty="0"/>
          </a:p>
        </p:txBody>
      </p:sp>
    </p:spTree>
    <p:extLst>
      <p:ext uri="{BB962C8B-B14F-4D97-AF65-F5344CB8AC3E}">
        <p14:creationId xmlns:p14="http://schemas.microsoft.com/office/powerpoint/2010/main" val="10038408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5F1BD-6998-991F-D047-90E9AC0B61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F99BC-B61C-A9FB-E787-67671AE937E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D750E986-4C41-3883-281A-8A08E8BBB9C9}"/>
              </a:ext>
            </a:extLst>
          </p:cNvPr>
          <p:cNvSpPr>
            <a:spLocks noGrp="1"/>
          </p:cNvSpPr>
          <p:nvPr>
            <p:ph type="body" idx="1"/>
          </p:nvPr>
        </p:nvSpPr>
        <p:spPr/>
        <p:txBody>
          <a:bodyPr/>
          <a:lstStyle/>
          <a:p>
            <a:r>
              <a:rPr lang="en-GB" dirty="0"/>
              <a:t>This is the practical cultural change we are asking practitioners to make </a:t>
            </a:r>
          </a:p>
          <a:p>
            <a:endParaRPr lang="en-GB" dirty="0"/>
          </a:p>
          <a:p>
            <a:r>
              <a:rPr lang="en-GB" dirty="0"/>
              <a:t>At the beginning of involvement, explain that relevant information may be sought from or shared with partner organisations to understand and respond to the child’s needs. </a:t>
            </a:r>
          </a:p>
          <a:p>
            <a:endParaRPr lang="en-GB" dirty="0"/>
          </a:p>
          <a:p>
            <a:r>
              <a:rPr lang="en-GB" dirty="0"/>
              <a:t>Do not wait until a request is made to introduce information sharing for the first time. </a:t>
            </a:r>
          </a:p>
          <a:p>
            <a:endParaRPr lang="en-GB" dirty="0"/>
          </a:p>
          <a:p>
            <a:r>
              <a:rPr lang="en-GB" dirty="0"/>
              <a:t>The leaflet supports, but does not replace, a conversation tailored to the child and family. </a:t>
            </a:r>
          </a:p>
          <a:p>
            <a:endParaRPr lang="en-GB" dirty="0"/>
          </a:p>
        </p:txBody>
      </p:sp>
      <p:sp>
        <p:nvSpPr>
          <p:cNvPr id="4" name="Slide Number Placeholder 3">
            <a:extLst>
              <a:ext uri="{FF2B5EF4-FFF2-40B4-BE49-F238E27FC236}">
                <a16:creationId xmlns:a16="http://schemas.microsoft.com/office/drawing/2014/main" id="{F099201C-4C98-2CAC-E7F0-3FDA4F26795D}"/>
              </a:ext>
            </a:extLst>
          </p:cNvPr>
          <p:cNvSpPr>
            <a:spLocks noGrp="1"/>
          </p:cNvSpPr>
          <p:nvPr>
            <p:ph type="sldNum" sz="quarter" idx="5"/>
          </p:nvPr>
        </p:nvSpPr>
        <p:spPr/>
        <p:txBody>
          <a:bodyPr/>
          <a:lstStyle/>
          <a:p>
            <a:fld id="{47B6845A-0062-4244-977A-3781E4182540}" type="slidenum">
              <a:rPr lang="en-GB" smtClean="0"/>
              <a:t>29</a:t>
            </a:fld>
            <a:endParaRPr lang="en-GB" dirty="0"/>
          </a:p>
        </p:txBody>
      </p:sp>
    </p:spTree>
    <p:extLst>
      <p:ext uri="{BB962C8B-B14F-4D97-AF65-F5344CB8AC3E}">
        <p14:creationId xmlns:p14="http://schemas.microsoft.com/office/powerpoint/2010/main" val="32041697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These are the key points to retain after the session. </a:t>
            </a:r>
          </a:p>
          <a:p>
            <a:endParaRPr lang="en-GB" dirty="0"/>
          </a:p>
          <a:p>
            <a:r>
              <a:rPr lang="en-GB" dirty="0"/>
              <a:t>The duty is broader than child protection. It supports Early Help, prevention and the identification of unmet need. </a:t>
            </a:r>
          </a:p>
          <a:p>
            <a:endParaRPr lang="en-GB" dirty="0"/>
          </a:p>
          <a:p>
            <a:r>
              <a:rPr lang="en-GB" dirty="0"/>
              <a:t>The correct response is not to share everything or abandon data-protection principles. The correct response is confident, purposeful and proportionate sharing. </a:t>
            </a:r>
          </a:p>
          <a:p>
            <a:endParaRPr lang="en-GB" dirty="0"/>
          </a:p>
          <a:p>
            <a:r>
              <a:rPr lang="en-GB" dirty="0"/>
              <a:t>Use the three tests, communicate openly with families wherever safe, and make a clear record of the decision. </a:t>
            </a:r>
          </a:p>
          <a:p>
            <a:endParaRPr lang="en-GB" dirty="0"/>
          </a:p>
          <a:p>
            <a:endParaRPr lang="en-GB" dirty="0"/>
          </a:p>
        </p:txBody>
      </p:sp>
      <p:sp>
        <p:nvSpPr>
          <p:cNvPr id="4" name="Slide Number Placeholder 3"/>
          <p:cNvSpPr>
            <a:spLocks noGrp="1"/>
          </p:cNvSpPr>
          <p:nvPr>
            <p:ph type="sldNum" sz="quarter" idx="5"/>
          </p:nvPr>
        </p:nvSpPr>
        <p:spPr/>
        <p:txBody>
          <a:bodyPr/>
          <a:lstStyle/>
          <a:p>
            <a:fld id="{47B6845A-0062-4244-977A-3781E4182540}" type="slidenum">
              <a:rPr lang="en-GB" smtClean="0"/>
              <a:t>30</a:t>
            </a:fld>
            <a:endParaRPr lang="en-GB" dirty="0"/>
          </a:p>
        </p:txBody>
      </p:sp>
    </p:spTree>
    <p:extLst>
      <p:ext uri="{BB962C8B-B14F-4D97-AF65-F5344CB8AC3E}">
        <p14:creationId xmlns:p14="http://schemas.microsoft.com/office/powerpoint/2010/main" val="21717945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Return to the confidence score from the opening. Invite participants to share whether the score has changed and what contributed to that change? </a:t>
            </a:r>
          </a:p>
          <a:p>
            <a:endParaRPr lang="en-GB" dirty="0"/>
          </a:p>
          <a:p>
            <a:r>
              <a:rPr lang="en-GB" dirty="0"/>
              <a:t>Ask participants to identify one practical change. Examples might include changing consent language, providing more context in requests, recording the three tests or challenging a thresholds-based refusal. </a:t>
            </a:r>
          </a:p>
          <a:p>
            <a:endParaRPr lang="en-GB" dirty="0"/>
          </a:p>
          <a:p>
            <a:endParaRPr lang="en-GB" dirty="0"/>
          </a:p>
        </p:txBody>
      </p:sp>
      <p:sp>
        <p:nvSpPr>
          <p:cNvPr id="4" name="Slide Number Placeholder 3"/>
          <p:cNvSpPr>
            <a:spLocks noGrp="1"/>
          </p:cNvSpPr>
          <p:nvPr>
            <p:ph type="sldNum" sz="quarter" idx="5"/>
          </p:nvPr>
        </p:nvSpPr>
        <p:spPr/>
        <p:txBody>
          <a:bodyPr/>
          <a:lstStyle/>
          <a:p>
            <a:fld id="{47B6845A-0062-4244-977A-3781E4182540}" type="slidenum">
              <a:rPr lang="en-GB" smtClean="0"/>
              <a:t>31</a:t>
            </a:fld>
            <a:endParaRPr lang="en-GB" dirty="0"/>
          </a:p>
        </p:txBody>
      </p:sp>
    </p:spTree>
    <p:extLst>
      <p:ext uri="{BB962C8B-B14F-4D97-AF65-F5344CB8AC3E}">
        <p14:creationId xmlns:p14="http://schemas.microsoft.com/office/powerpoint/2010/main" val="2020234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39FF0-EC3F-A3B8-60B6-46AB629102A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7C22FEC-03BD-F857-75B9-8BBDADC5BD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3D155FB4-2E75-5ECF-E048-E302F0FF38F0}"/>
              </a:ext>
            </a:extLst>
          </p:cNvPr>
          <p:cNvSpPr>
            <a:spLocks noGrp="1"/>
          </p:cNvSpPr>
          <p:nvPr>
            <p:ph type="dt" sz="half" idx="10"/>
          </p:nvPr>
        </p:nvSpPr>
        <p:spPr/>
        <p:txBody>
          <a:bodyPr/>
          <a:lstStyle/>
          <a:p>
            <a:fld id="{60DD495C-9EC8-4705-BA89-57A7F43AA19C}" type="datetimeFigureOut">
              <a:rPr lang="en-GB" smtClean="0"/>
              <a:t>16/10/2026</a:t>
            </a:fld>
            <a:endParaRPr lang="en-GB" dirty="0"/>
          </a:p>
        </p:txBody>
      </p:sp>
      <p:sp>
        <p:nvSpPr>
          <p:cNvPr id="5" name="Footer Placeholder 4">
            <a:extLst>
              <a:ext uri="{FF2B5EF4-FFF2-40B4-BE49-F238E27FC236}">
                <a16:creationId xmlns:a16="http://schemas.microsoft.com/office/drawing/2014/main" id="{68133349-159B-F775-B772-F3BFC65D5EC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DF479C7-2327-AB4C-B8B2-1A1AB26F3D64}"/>
              </a:ext>
            </a:extLst>
          </p:cNvPr>
          <p:cNvSpPr>
            <a:spLocks noGrp="1"/>
          </p:cNvSpPr>
          <p:nvPr>
            <p:ph type="sldNum" sz="quarter" idx="12"/>
          </p:nvPr>
        </p:nvSpPr>
        <p:spPr/>
        <p:txBody>
          <a:bodyPr/>
          <a:lstStyle/>
          <a:p>
            <a:fld id="{81DD4017-6393-4D95-9040-8FD8FDC54E9B}" type="slidenum">
              <a:rPr lang="en-GB" smtClean="0"/>
              <a:t>‹#›</a:t>
            </a:fld>
            <a:endParaRPr lang="en-GB" dirty="0"/>
          </a:p>
        </p:txBody>
      </p:sp>
    </p:spTree>
    <p:extLst>
      <p:ext uri="{BB962C8B-B14F-4D97-AF65-F5344CB8AC3E}">
        <p14:creationId xmlns:p14="http://schemas.microsoft.com/office/powerpoint/2010/main" val="2086767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D75B3-E8F4-2D9E-0728-9EADAB24381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BC633A1-8CCE-8A5F-0EE9-0AD807C3710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4392CA8-2B55-7A24-B38B-91B8A73AA907}"/>
              </a:ext>
            </a:extLst>
          </p:cNvPr>
          <p:cNvSpPr>
            <a:spLocks noGrp="1"/>
          </p:cNvSpPr>
          <p:nvPr>
            <p:ph type="dt" sz="half" idx="10"/>
          </p:nvPr>
        </p:nvSpPr>
        <p:spPr/>
        <p:txBody>
          <a:bodyPr/>
          <a:lstStyle/>
          <a:p>
            <a:fld id="{60DD495C-9EC8-4705-BA89-57A7F43AA19C}" type="datetimeFigureOut">
              <a:rPr lang="en-GB" smtClean="0"/>
              <a:t>16/10/2026</a:t>
            </a:fld>
            <a:endParaRPr lang="en-GB" dirty="0"/>
          </a:p>
        </p:txBody>
      </p:sp>
      <p:sp>
        <p:nvSpPr>
          <p:cNvPr id="5" name="Footer Placeholder 4">
            <a:extLst>
              <a:ext uri="{FF2B5EF4-FFF2-40B4-BE49-F238E27FC236}">
                <a16:creationId xmlns:a16="http://schemas.microsoft.com/office/drawing/2014/main" id="{308CF528-2F4E-F904-E021-D6C7A0F56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B1608B9-AC0E-72C8-89D5-11676C604A0F}"/>
              </a:ext>
            </a:extLst>
          </p:cNvPr>
          <p:cNvSpPr>
            <a:spLocks noGrp="1"/>
          </p:cNvSpPr>
          <p:nvPr>
            <p:ph type="sldNum" sz="quarter" idx="12"/>
          </p:nvPr>
        </p:nvSpPr>
        <p:spPr/>
        <p:txBody>
          <a:bodyPr/>
          <a:lstStyle/>
          <a:p>
            <a:fld id="{81DD4017-6393-4D95-9040-8FD8FDC54E9B}" type="slidenum">
              <a:rPr lang="en-GB" smtClean="0"/>
              <a:t>‹#›</a:t>
            </a:fld>
            <a:endParaRPr lang="en-GB" dirty="0"/>
          </a:p>
        </p:txBody>
      </p:sp>
    </p:spTree>
    <p:extLst>
      <p:ext uri="{BB962C8B-B14F-4D97-AF65-F5344CB8AC3E}">
        <p14:creationId xmlns:p14="http://schemas.microsoft.com/office/powerpoint/2010/main" val="95982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B1FA8-83DC-F54E-B06E-770358CD8C5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673DEF13-4592-482F-31AB-54308D2A2C4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981D878-62D2-5FC7-3B20-22936D394919}"/>
              </a:ext>
            </a:extLst>
          </p:cNvPr>
          <p:cNvSpPr>
            <a:spLocks noGrp="1"/>
          </p:cNvSpPr>
          <p:nvPr>
            <p:ph type="dt" sz="half" idx="10"/>
          </p:nvPr>
        </p:nvSpPr>
        <p:spPr/>
        <p:txBody>
          <a:bodyPr/>
          <a:lstStyle/>
          <a:p>
            <a:fld id="{60DD495C-9EC8-4705-BA89-57A7F43AA19C}" type="datetimeFigureOut">
              <a:rPr lang="en-GB" smtClean="0"/>
              <a:t>16/10/2026</a:t>
            </a:fld>
            <a:endParaRPr lang="en-GB" dirty="0"/>
          </a:p>
        </p:txBody>
      </p:sp>
      <p:sp>
        <p:nvSpPr>
          <p:cNvPr id="5" name="Footer Placeholder 4">
            <a:extLst>
              <a:ext uri="{FF2B5EF4-FFF2-40B4-BE49-F238E27FC236}">
                <a16:creationId xmlns:a16="http://schemas.microsoft.com/office/drawing/2014/main" id="{E740D6DC-22D1-767C-4B9C-B111C3195CC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915584A-01A9-7721-F934-B635E927D2A0}"/>
              </a:ext>
            </a:extLst>
          </p:cNvPr>
          <p:cNvSpPr>
            <a:spLocks noGrp="1"/>
          </p:cNvSpPr>
          <p:nvPr>
            <p:ph type="sldNum" sz="quarter" idx="12"/>
          </p:nvPr>
        </p:nvSpPr>
        <p:spPr/>
        <p:txBody>
          <a:bodyPr/>
          <a:lstStyle/>
          <a:p>
            <a:fld id="{81DD4017-6393-4D95-9040-8FD8FDC54E9B}" type="slidenum">
              <a:rPr lang="en-GB" smtClean="0"/>
              <a:t>‹#›</a:t>
            </a:fld>
            <a:endParaRPr lang="en-GB" dirty="0"/>
          </a:p>
        </p:txBody>
      </p:sp>
    </p:spTree>
    <p:extLst>
      <p:ext uri="{BB962C8B-B14F-4D97-AF65-F5344CB8AC3E}">
        <p14:creationId xmlns:p14="http://schemas.microsoft.com/office/powerpoint/2010/main" val="2514343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CD9DB-918A-9AB8-8551-BADD4F8BB3F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C78A633-C74D-DD2F-B76D-93D9497A1C0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58D1B829-D51F-1B58-18AE-97736A4C01A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B5ACD479-EC1B-68BD-B1EC-7F1B6C556E6D}"/>
              </a:ext>
            </a:extLst>
          </p:cNvPr>
          <p:cNvSpPr>
            <a:spLocks noGrp="1"/>
          </p:cNvSpPr>
          <p:nvPr>
            <p:ph type="dt" sz="half" idx="10"/>
          </p:nvPr>
        </p:nvSpPr>
        <p:spPr/>
        <p:txBody>
          <a:bodyPr/>
          <a:lstStyle/>
          <a:p>
            <a:fld id="{60DD495C-9EC8-4705-BA89-57A7F43AA19C}" type="datetimeFigureOut">
              <a:rPr lang="en-GB" smtClean="0"/>
              <a:t>16/10/2026</a:t>
            </a:fld>
            <a:endParaRPr lang="en-GB" dirty="0"/>
          </a:p>
        </p:txBody>
      </p:sp>
      <p:sp>
        <p:nvSpPr>
          <p:cNvPr id="6" name="Footer Placeholder 5">
            <a:extLst>
              <a:ext uri="{FF2B5EF4-FFF2-40B4-BE49-F238E27FC236}">
                <a16:creationId xmlns:a16="http://schemas.microsoft.com/office/drawing/2014/main" id="{4D3CA1B8-3BFB-AEF0-F7A8-7F867884C60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C095222-CA8D-DEE7-5D14-03DF286C8323}"/>
              </a:ext>
            </a:extLst>
          </p:cNvPr>
          <p:cNvSpPr>
            <a:spLocks noGrp="1"/>
          </p:cNvSpPr>
          <p:nvPr>
            <p:ph type="sldNum" sz="quarter" idx="12"/>
          </p:nvPr>
        </p:nvSpPr>
        <p:spPr/>
        <p:txBody>
          <a:bodyPr/>
          <a:lstStyle/>
          <a:p>
            <a:fld id="{81DD4017-6393-4D95-9040-8FD8FDC54E9B}" type="slidenum">
              <a:rPr lang="en-GB" smtClean="0"/>
              <a:t>‹#›</a:t>
            </a:fld>
            <a:endParaRPr lang="en-GB" dirty="0"/>
          </a:p>
        </p:txBody>
      </p:sp>
    </p:spTree>
    <p:extLst>
      <p:ext uri="{BB962C8B-B14F-4D97-AF65-F5344CB8AC3E}">
        <p14:creationId xmlns:p14="http://schemas.microsoft.com/office/powerpoint/2010/main" val="236437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5E07A-ECA4-CFE7-8359-7D6CFC9A2635}"/>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BCE9829-C199-6271-7447-3E33360B5A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50BD956-3141-0E96-6F9A-B201607C2FE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93E5F3D0-4D69-11AB-2302-47A4DD3DC1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EB9084B-D0D2-0BA0-C9EA-E926CA94461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E7FEAEE6-248A-AFA1-C000-43A8CF4EA6EA}"/>
              </a:ext>
            </a:extLst>
          </p:cNvPr>
          <p:cNvSpPr>
            <a:spLocks noGrp="1"/>
          </p:cNvSpPr>
          <p:nvPr>
            <p:ph type="dt" sz="half" idx="10"/>
          </p:nvPr>
        </p:nvSpPr>
        <p:spPr/>
        <p:txBody>
          <a:bodyPr/>
          <a:lstStyle/>
          <a:p>
            <a:fld id="{60DD495C-9EC8-4705-BA89-57A7F43AA19C}" type="datetimeFigureOut">
              <a:rPr lang="en-GB" smtClean="0"/>
              <a:t>16/10/2026</a:t>
            </a:fld>
            <a:endParaRPr lang="en-GB" dirty="0"/>
          </a:p>
        </p:txBody>
      </p:sp>
      <p:sp>
        <p:nvSpPr>
          <p:cNvPr id="8" name="Footer Placeholder 7">
            <a:extLst>
              <a:ext uri="{FF2B5EF4-FFF2-40B4-BE49-F238E27FC236}">
                <a16:creationId xmlns:a16="http://schemas.microsoft.com/office/drawing/2014/main" id="{2FC238DF-E872-F239-01A6-55D5168252FB}"/>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CFFDCECA-0BE0-7C70-260F-A0219C2B147D}"/>
              </a:ext>
            </a:extLst>
          </p:cNvPr>
          <p:cNvSpPr>
            <a:spLocks noGrp="1"/>
          </p:cNvSpPr>
          <p:nvPr>
            <p:ph type="sldNum" sz="quarter" idx="12"/>
          </p:nvPr>
        </p:nvSpPr>
        <p:spPr/>
        <p:txBody>
          <a:bodyPr/>
          <a:lstStyle/>
          <a:p>
            <a:fld id="{81DD4017-6393-4D95-9040-8FD8FDC54E9B}" type="slidenum">
              <a:rPr lang="en-GB" smtClean="0"/>
              <a:t>‹#›</a:t>
            </a:fld>
            <a:endParaRPr lang="en-GB" dirty="0"/>
          </a:p>
        </p:txBody>
      </p:sp>
    </p:spTree>
    <p:extLst>
      <p:ext uri="{BB962C8B-B14F-4D97-AF65-F5344CB8AC3E}">
        <p14:creationId xmlns:p14="http://schemas.microsoft.com/office/powerpoint/2010/main" val="1644854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0EF08-6990-7B90-074A-7BEF082ABD3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B2B9927-2CE5-99BB-3D06-ECE50844FEC3}"/>
              </a:ext>
            </a:extLst>
          </p:cNvPr>
          <p:cNvSpPr>
            <a:spLocks noGrp="1"/>
          </p:cNvSpPr>
          <p:nvPr>
            <p:ph type="dt" sz="half" idx="10"/>
          </p:nvPr>
        </p:nvSpPr>
        <p:spPr/>
        <p:txBody>
          <a:bodyPr/>
          <a:lstStyle/>
          <a:p>
            <a:fld id="{60DD495C-9EC8-4705-BA89-57A7F43AA19C}" type="datetimeFigureOut">
              <a:rPr lang="en-GB" smtClean="0"/>
              <a:t>16/10/2026</a:t>
            </a:fld>
            <a:endParaRPr lang="en-GB" dirty="0"/>
          </a:p>
        </p:txBody>
      </p:sp>
      <p:sp>
        <p:nvSpPr>
          <p:cNvPr id="4" name="Footer Placeholder 3">
            <a:extLst>
              <a:ext uri="{FF2B5EF4-FFF2-40B4-BE49-F238E27FC236}">
                <a16:creationId xmlns:a16="http://schemas.microsoft.com/office/drawing/2014/main" id="{68404CCA-66A2-174B-1453-30BE54D6D854}"/>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61D6006B-5FB4-DF31-39A6-8383F98774B5}"/>
              </a:ext>
            </a:extLst>
          </p:cNvPr>
          <p:cNvSpPr>
            <a:spLocks noGrp="1"/>
          </p:cNvSpPr>
          <p:nvPr>
            <p:ph type="sldNum" sz="quarter" idx="12"/>
          </p:nvPr>
        </p:nvSpPr>
        <p:spPr/>
        <p:txBody>
          <a:bodyPr/>
          <a:lstStyle/>
          <a:p>
            <a:fld id="{81DD4017-6393-4D95-9040-8FD8FDC54E9B}" type="slidenum">
              <a:rPr lang="en-GB" smtClean="0"/>
              <a:t>‹#›</a:t>
            </a:fld>
            <a:endParaRPr lang="en-GB" dirty="0"/>
          </a:p>
        </p:txBody>
      </p:sp>
    </p:spTree>
    <p:extLst>
      <p:ext uri="{BB962C8B-B14F-4D97-AF65-F5344CB8AC3E}">
        <p14:creationId xmlns:p14="http://schemas.microsoft.com/office/powerpoint/2010/main" val="3351156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C59D40-4BF0-E215-05D9-AF041F2948EF}"/>
              </a:ext>
            </a:extLst>
          </p:cNvPr>
          <p:cNvSpPr>
            <a:spLocks noGrp="1"/>
          </p:cNvSpPr>
          <p:nvPr>
            <p:ph type="dt" sz="half" idx="10"/>
          </p:nvPr>
        </p:nvSpPr>
        <p:spPr/>
        <p:txBody>
          <a:bodyPr/>
          <a:lstStyle/>
          <a:p>
            <a:fld id="{60DD495C-9EC8-4705-BA89-57A7F43AA19C}" type="datetimeFigureOut">
              <a:rPr lang="en-GB" smtClean="0"/>
              <a:t>16/10/2026</a:t>
            </a:fld>
            <a:endParaRPr lang="en-GB" dirty="0"/>
          </a:p>
        </p:txBody>
      </p:sp>
      <p:sp>
        <p:nvSpPr>
          <p:cNvPr id="3" name="Footer Placeholder 2">
            <a:extLst>
              <a:ext uri="{FF2B5EF4-FFF2-40B4-BE49-F238E27FC236}">
                <a16:creationId xmlns:a16="http://schemas.microsoft.com/office/drawing/2014/main" id="{C7327FAB-23AA-0E22-3554-DB5C69F05258}"/>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3E6B426B-E2E9-EBC2-7464-F8BFAA7A339E}"/>
              </a:ext>
            </a:extLst>
          </p:cNvPr>
          <p:cNvSpPr>
            <a:spLocks noGrp="1"/>
          </p:cNvSpPr>
          <p:nvPr>
            <p:ph type="sldNum" sz="quarter" idx="12"/>
          </p:nvPr>
        </p:nvSpPr>
        <p:spPr/>
        <p:txBody>
          <a:bodyPr/>
          <a:lstStyle/>
          <a:p>
            <a:fld id="{81DD4017-6393-4D95-9040-8FD8FDC54E9B}" type="slidenum">
              <a:rPr lang="en-GB" smtClean="0"/>
              <a:t>‹#›</a:t>
            </a:fld>
            <a:endParaRPr lang="en-GB" dirty="0"/>
          </a:p>
        </p:txBody>
      </p:sp>
    </p:spTree>
    <p:extLst>
      <p:ext uri="{BB962C8B-B14F-4D97-AF65-F5344CB8AC3E}">
        <p14:creationId xmlns:p14="http://schemas.microsoft.com/office/powerpoint/2010/main" val="1882090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E5002-307D-7221-4421-C0DF425AC5B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D297E7C-FB04-5B07-E827-99603D1A6F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0F9F766B-4777-AC4A-FCBA-BE76882CBD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7C247EA-1D59-AB5C-AE82-3C9373CA2FB9}"/>
              </a:ext>
            </a:extLst>
          </p:cNvPr>
          <p:cNvSpPr>
            <a:spLocks noGrp="1"/>
          </p:cNvSpPr>
          <p:nvPr>
            <p:ph type="dt" sz="half" idx="10"/>
          </p:nvPr>
        </p:nvSpPr>
        <p:spPr/>
        <p:txBody>
          <a:bodyPr/>
          <a:lstStyle/>
          <a:p>
            <a:fld id="{60DD495C-9EC8-4705-BA89-57A7F43AA19C}" type="datetimeFigureOut">
              <a:rPr lang="en-GB" smtClean="0"/>
              <a:t>16/10/2026</a:t>
            </a:fld>
            <a:endParaRPr lang="en-GB" dirty="0"/>
          </a:p>
        </p:txBody>
      </p:sp>
      <p:sp>
        <p:nvSpPr>
          <p:cNvPr id="6" name="Footer Placeholder 5">
            <a:extLst>
              <a:ext uri="{FF2B5EF4-FFF2-40B4-BE49-F238E27FC236}">
                <a16:creationId xmlns:a16="http://schemas.microsoft.com/office/drawing/2014/main" id="{234E8029-4651-5C83-CC36-A38B4DC2549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C0DBD7F9-541F-8928-4D57-E6A8D10738C0}"/>
              </a:ext>
            </a:extLst>
          </p:cNvPr>
          <p:cNvSpPr>
            <a:spLocks noGrp="1"/>
          </p:cNvSpPr>
          <p:nvPr>
            <p:ph type="sldNum" sz="quarter" idx="12"/>
          </p:nvPr>
        </p:nvSpPr>
        <p:spPr/>
        <p:txBody>
          <a:bodyPr/>
          <a:lstStyle/>
          <a:p>
            <a:fld id="{81DD4017-6393-4D95-9040-8FD8FDC54E9B}" type="slidenum">
              <a:rPr lang="en-GB" smtClean="0"/>
              <a:t>‹#›</a:t>
            </a:fld>
            <a:endParaRPr lang="en-GB" dirty="0"/>
          </a:p>
        </p:txBody>
      </p:sp>
    </p:spTree>
    <p:extLst>
      <p:ext uri="{BB962C8B-B14F-4D97-AF65-F5344CB8AC3E}">
        <p14:creationId xmlns:p14="http://schemas.microsoft.com/office/powerpoint/2010/main" val="549987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E941C-98BE-3E28-02DD-6F93BDF9C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8D2B8E5-7135-E7A3-14B6-9C63FD7388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49820EA4-5595-0E6A-F0C1-30A9E3519C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DEB4761-1C63-99B7-97D2-E36E7814D01F}"/>
              </a:ext>
            </a:extLst>
          </p:cNvPr>
          <p:cNvSpPr>
            <a:spLocks noGrp="1"/>
          </p:cNvSpPr>
          <p:nvPr>
            <p:ph type="dt" sz="half" idx="10"/>
          </p:nvPr>
        </p:nvSpPr>
        <p:spPr/>
        <p:txBody>
          <a:bodyPr/>
          <a:lstStyle/>
          <a:p>
            <a:fld id="{60DD495C-9EC8-4705-BA89-57A7F43AA19C}" type="datetimeFigureOut">
              <a:rPr lang="en-GB" smtClean="0"/>
              <a:t>16/10/2026</a:t>
            </a:fld>
            <a:endParaRPr lang="en-GB" dirty="0"/>
          </a:p>
        </p:txBody>
      </p:sp>
      <p:sp>
        <p:nvSpPr>
          <p:cNvPr id="6" name="Footer Placeholder 5">
            <a:extLst>
              <a:ext uri="{FF2B5EF4-FFF2-40B4-BE49-F238E27FC236}">
                <a16:creationId xmlns:a16="http://schemas.microsoft.com/office/drawing/2014/main" id="{8FEAF47D-EAB0-D99C-1E23-A8D5289DCBA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7334766-EEAD-2536-DFC5-F0B23A8726FA}"/>
              </a:ext>
            </a:extLst>
          </p:cNvPr>
          <p:cNvSpPr>
            <a:spLocks noGrp="1"/>
          </p:cNvSpPr>
          <p:nvPr>
            <p:ph type="sldNum" sz="quarter" idx="12"/>
          </p:nvPr>
        </p:nvSpPr>
        <p:spPr/>
        <p:txBody>
          <a:bodyPr/>
          <a:lstStyle/>
          <a:p>
            <a:fld id="{81DD4017-6393-4D95-9040-8FD8FDC54E9B}" type="slidenum">
              <a:rPr lang="en-GB" smtClean="0"/>
              <a:t>‹#›</a:t>
            </a:fld>
            <a:endParaRPr lang="en-GB" dirty="0"/>
          </a:p>
        </p:txBody>
      </p:sp>
    </p:spTree>
    <p:extLst>
      <p:ext uri="{BB962C8B-B14F-4D97-AF65-F5344CB8AC3E}">
        <p14:creationId xmlns:p14="http://schemas.microsoft.com/office/powerpoint/2010/main" val="3032329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9726-8DC0-9485-391E-84B95A1392F9}"/>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42A5445-DCB8-9CA1-E616-F84AEC1366A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E38AEDE-CF9A-C57B-C2C2-7D8791EDAE3F}"/>
              </a:ext>
            </a:extLst>
          </p:cNvPr>
          <p:cNvSpPr>
            <a:spLocks noGrp="1"/>
          </p:cNvSpPr>
          <p:nvPr>
            <p:ph type="dt" sz="half" idx="10"/>
          </p:nvPr>
        </p:nvSpPr>
        <p:spPr/>
        <p:txBody>
          <a:bodyPr/>
          <a:lstStyle/>
          <a:p>
            <a:fld id="{60DD495C-9EC8-4705-BA89-57A7F43AA19C}" type="datetimeFigureOut">
              <a:rPr lang="en-GB" smtClean="0"/>
              <a:t>16/10/2026</a:t>
            </a:fld>
            <a:endParaRPr lang="en-GB" dirty="0"/>
          </a:p>
        </p:txBody>
      </p:sp>
      <p:sp>
        <p:nvSpPr>
          <p:cNvPr id="5" name="Footer Placeholder 4">
            <a:extLst>
              <a:ext uri="{FF2B5EF4-FFF2-40B4-BE49-F238E27FC236}">
                <a16:creationId xmlns:a16="http://schemas.microsoft.com/office/drawing/2014/main" id="{AA8C2D78-00BC-0D00-C752-6D4ECD3DC08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5D22041-63F8-2F9A-B1C1-265407040E80}"/>
              </a:ext>
            </a:extLst>
          </p:cNvPr>
          <p:cNvSpPr>
            <a:spLocks noGrp="1"/>
          </p:cNvSpPr>
          <p:nvPr>
            <p:ph type="sldNum" sz="quarter" idx="12"/>
          </p:nvPr>
        </p:nvSpPr>
        <p:spPr/>
        <p:txBody>
          <a:bodyPr/>
          <a:lstStyle/>
          <a:p>
            <a:fld id="{81DD4017-6393-4D95-9040-8FD8FDC54E9B}" type="slidenum">
              <a:rPr lang="en-GB" smtClean="0"/>
              <a:t>‹#›</a:t>
            </a:fld>
            <a:endParaRPr lang="en-GB" dirty="0"/>
          </a:p>
        </p:txBody>
      </p:sp>
    </p:spTree>
    <p:extLst>
      <p:ext uri="{BB962C8B-B14F-4D97-AF65-F5344CB8AC3E}">
        <p14:creationId xmlns:p14="http://schemas.microsoft.com/office/powerpoint/2010/main" val="3691768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E4E685-DD2E-1831-F9CE-6EBDBAF1FBD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527C8BC-48BD-EBE0-CD35-4B749E91767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DD3640F-B6C7-104D-D69C-DCF8C6F8C9D1}"/>
              </a:ext>
            </a:extLst>
          </p:cNvPr>
          <p:cNvSpPr>
            <a:spLocks noGrp="1"/>
          </p:cNvSpPr>
          <p:nvPr>
            <p:ph type="dt" sz="half" idx="10"/>
          </p:nvPr>
        </p:nvSpPr>
        <p:spPr/>
        <p:txBody>
          <a:bodyPr/>
          <a:lstStyle/>
          <a:p>
            <a:fld id="{60DD495C-9EC8-4705-BA89-57A7F43AA19C}" type="datetimeFigureOut">
              <a:rPr lang="en-GB" smtClean="0"/>
              <a:t>16/10/2026</a:t>
            </a:fld>
            <a:endParaRPr lang="en-GB" dirty="0"/>
          </a:p>
        </p:txBody>
      </p:sp>
      <p:sp>
        <p:nvSpPr>
          <p:cNvPr id="5" name="Footer Placeholder 4">
            <a:extLst>
              <a:ext uri="{FF2B5EF4-FFF2-40B4-BE49-F238E27FC236}">
                <a16:creationId xmlns:a16="http://schemas.microsoft.com/office/drawing/2014/main" id="{1690A513-73A2-473F-2CA3-4D4D9945CD0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970772C-9BB6-2CCF-636F-EED19F5872DA}"/>
              </a:ext>
            </a:extLst>
          </p:cNvPr>
          <p:cNvSpPr>
            <a:spLocks noGrp="1"/>
          </p:cNvSpPr>
          <p:nvPr>
            <p:ph type="sldNum" sz="quarter" idx="12"/>
          </p:nvPr>
        </p:nvSpPr>
        <p:spPr/>
        <p:txBody>
          <a:bodyPr/>
          <a:lstStyle/>
          <a:p>
            <a:fld id="{81DD4017-6393-4D95-9040-8FD8FDC54E9B}" type="slidenum">
              <a:rPr lang="en-GB" smtClean="0"/>
              <a:t>‹#›</a:t>
            </a:fld>
            <a:endParaRPr lang="en-GB" dirty="0"/>
          </a:p>
        </p:txBody>
      </p:sp>
    </p:spTree>
    <p:extLst>
      <p:ext uri="{BB962C8B-B14F-4D97-AF65-F5344CB8AC3E}">
        <p14:creationId xmlns:p14="http://schemas.microsoft.com/office/powerpoint/2010/main" val="3825489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3B0A9A-7C15-16F6-4629-4D05D37A78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B2A4C83-B123-C382-A85E-BD1449A300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4320C1C-57DE-460E-11A7-1093136EAA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0DD495C-9EC8-4705-BA89-57A7F43AA19C}" type="datetimeFigureOut">
              <a:rPr lang="en-GB" smtClean="0"/>
              <a:t>16/10/2026</a:t>
            </a:fld>
            <a:endParaRPr lang="en-GB" dirty="0"/>
          </a:p>
        </p:txBody>
      </p:sp>
      <p:sp>
        <p:nvSpPr>
          <p:cNvPr id="5" name="Footer Placeholder 4">
            <a:extLst>
              <a:ext uri="{FF2B5EF4-FFF2-40B4-BE49-F238E27FC236}">
                <a16:creationId xmlns:a16="http://schemas.microsoft.com/office/drawing/2014/main" id="{8B1133F6-2ED4-DA3D-52C3-49DF1E626D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9980E0C4-C970-11AF-C3A4-35F6AEA4EF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1DD4017-6393-4D95-9040-8FD8FDC54E9B}" type="slidenum">
              <a:rPr lang="en-GB" smtClean="0"/>
              <a:t>‹#›</a:t>
            </a:fld>
            <a:endParaRPr lang="en-GB" dirty="0"/>
          </a:p>
        </p:txBody>
      </p:sp>
    </p:spTree>
    <p:extLst>
      <p:ext uri="{BB962C8B-B14F-4D97-AF65-F5344CB8AC3E}">
        <p14:creationId xmlns:p14="http://schemas.microsoft.com/office/powerpoint/2010/main" val="902293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ssets.publishing.service.gov.uk/media/6aa2a5b1c5796a7a179c665a/Information_sharing_duty_statutory_guidance.pdf"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hyperlink" Target="https://creativecommons.org/licenses/by-nc/3.0/" TargetMode="External"/><Relationship Id="rId4" Type="http://schemas.openxmlformats.org/officeDocument/2006/relationships/hyperlink" Target="https://freepngimg.com/png/85458-play-toy-puzzle-jigsaw-puzzles-photography-stock"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hyperlink" Target="https://www.thebluediamondgallery.com/wooden-tile/c/change.html"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1"/><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hyperlink" Target="https://www.rawpixel.com/search/food%20safety"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59D85BE-D920-BB55-6EC7-CC339E7B7A05}"/>
              </a:ext>
            </a:extLst>
          </p:cNvPr>
          <p:cNvSpPr>
            <a:spLocks noGrp="1"/>
          </p:cNvSpPr>
          <p:nvPr>
            <p:ph type="ctrTitle"/>
          </p:nvPr>
        </p:nvSpPr>
        <p:spPr>
          <a:xfrm>
            <a:off x="360947" y="591344"/>
            <a:ext cx="3725414" cy="5585619"/>
          </a:xfrm>
        </p:spPr>
        <p:txBody>
          <a:bodyPr vert="horz" lIns="91440" tIns="45720" rIns="91440" bIns="45720" rtlCol="0" anchor="ctr">
            <a:normAutofit/>
          </a:bodyPr>
          <a:lstStyle/>
          <a:p>
            <a:pPr algn="l"/>
            <a:r>
              <a:rPr lang="en-US" sz="4400" b="1" kern="1200" dirty="0">
                <a:solidFill>
                  <a:srgbClr val="FFFFFF"/>
                </a:solidFill>
                <a:latin typeface="+mj-lt"/>
                <a:ea typeface="+mj-ea"/>
                <a:cs typeface="+mj-cs"/>
              </a:rPr>
              <a:t>RSCP</a:t>
            </a:r>
            <a:br>
              <a:rPr lang="en-US" sz="4400" b="1" kern="1200" dirty="0">
                <a:solidFill>
                  <a:srgbClr val="FFFFFF"/>
                </a:solidFill>
                <a:latin typeface="+mj-lt"/>
                <a:ea typeface="+mj-ea"/>
                <a:cs typeface="+mj-cs"/>
              </a:rPr>
            </a:br>
            <a:r>
              <a:rPr lang="en-US" sz="4400" b="1" kern="1200" dirty="0">
                <a:solidFill>
                  <a:srgbClr val="FFFFFF"/>
                </a:solidFill>
                <a:latin typeface="+mj-lt"/>
                <a:ea typeface="+mj-ea"/>
                <a:cs typeface="+mj-cs"/>
              </a:rPr>
              <a:t>Information Sharing Duty:</a:t>
            </a:r>
            <a:br>
              <a:rPr lang="en-US" sz="4400" kern="1200" dirty="0">
                <a:solidFill>
                  <a:srgbClr val="FFFFFF"/>
                </a:solidFill>
                <a:latin typeface="+mj-lt"/>
                <a:ea typeface="+mj-ea"/>
                <a:cs typeface="+mj-cs"/>
              </a:rPr>
            </a:br>
            <a:br>
              <a:rPr lang="en-US" sz="4400" kern="1200" dirty="0">
                <a:solidFill>
                  <a:srgbClr val="FFFFFF"/>
                </a:solidFill>
                <a:latin typeface="+mj-lt"/>
                <a:ea typeface="+mj-ea"/>
                <a:cs typeface="+mj-cs"/>
              </a:rPr>
            </a:br>
            <a:r>
              <a:rPr lang="en-US" sz="4400" kern="1200" dirty="0">
                <a:solidFill>
                  <a:srgbClr val="FFFFFF"/>
                </a:solidFill>
                <a:latin typeface="+mj-lt"/>
                <a:ea typeface="+mj-ea"/>
                <a:cs typeface="+mj-cs"/>
              </a:rPr>
              <a:t>Information sharing keeps children safe</a:t>
            </a:r>
            <a:br>
              <a:rPr lang="en-US" sz="4400" kern="1200" dirty="0">
                <a:solidFill>
                  <a:srgbClr val="FFFFFF"/>
                </a:solidFill>
                <a:latin typeface="+mj-lt"/>
                <a:ea typeface="+mj-ea"/>
                <a:cs typeface="+mj-cs"/>
              </a:rPr>
            </a:br>
            <a:endParaRPr lang="en-US" sz="4400" kern="1200" dirty="0">
              <a:solidFill>
                <a:srgbClr val="FFFFFF"/>
              </a:solidFill>
              <a:latin typeface="+mj-lt"/>
              <a:ea typeface="+mj-ea"/>
              <a:cs typeface="+mj-cs"/>
            </a:endParaRPr>
          </a:p>
        </p:txBody>
      </p:sp>
      <p:sp>
        <p:nvSpPr>
          <p:cNvPr id="32" name="Arc 3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698FEF02-531B-59F3-8F49-CF3ED3025564}"/>
              </a:ext>
            </a:extLst>
          </p:cNvPr>
          <p:cNvSpPr>
            <a:spLocks noGrp="1"/>
          </p:cNvSpPr>
          <p:nvPr>
            <p:ph type="subTitle" idx="1"/>
          </p:nvPr>
        </p:nvSpPr>
        <p:spPr>
          <a:xfrm>
            <a:off x="4447308" y="591344"/>
            <a:ext cx="7186527" cy="5585619"/>
          </a:xfrm>
        </p:spPr>
        <p:txBody>
          <a:bodyPr vert="horz" lIns="91440" tIns="45720" rIns="91440" bIns="45720" rtlCol="0" anchor="ctr">
            <a:normAutofit/>
          </a:bodyPr>
          <a:lstStyle/>
          <a:p>
            <a:pPr algn="l" fontAlgn="t"/>
            <a:r>
              <a:rPr lang="en-US" sz="3200" b="1" dirty="0">
                <a:solidFill>
                  <a:schemeClr val="tx2">
                    <a:lumMod val="50000"/>
                    <a:lumOff val="50000"/>
                  </a:schemeClr>
                </a:solidFill>
              </a:rPr>
              <a:t>Redbridge Safeguarding Children Partnership</a:t>
            </a:r>
          </a:p>
          <a:p>
            <a:pPr algn="l" fontAlgn="t"/>
            <a:endParaRPr lang="en-US" b="1" dirty="0"/>
          </a:p>
          <a:p>
            <a:pPr algn="l" fontAlgn="t"/>
            <a:r>
              <a:rPr lang="en-US" b="1" dirty="0">
                <a:solidFill>
                  <a:schemeClr val="accent2"/>
                </a:solidFill>
              </a:rPr>
              <a:t>Facilitators</a:t>
            </a:r>
          </a:p>
          <a:p>
            <a:pPr algn="l" fontAlgn="t"/>
            <a:r>
              <a:rPr lang="en-US" b="1" dirty="0">
                <a:solidFill>
                  <a:srgbClr val="FF0000"/>
                </a:solidFill>
              </a:rPr>
              <a:t>[to be added in]</a:t>
            </a:r>
          </a:p>
          <a:p>
            <a:pPr algn="l" fontAlgn="t"/>
            <a:endParaRPr lang="en-US" b="1" dirty="0">
              <a:solidFill>
                <a:srgbClr val="FF0000"/>
              </a:solidFill>
            </a:endParaRPr>
          </a:p>
          <a:p>
            <a:pPr algn="l" fontAlgn="t"/>
            <a:r>
              <a:rPr lang="en-US" b="1" dirty="0">
                <a:solidFill>
                  <a:schemeClr val="accent2">
                    <a:lumMod val="75000"/>
                  </a:schemeClr>
                </a:solidFill>
              </a:rPr>
              <a:t>Date</a:t>
            </a:r>
          </a:p>
          <a:p>
            <a:pPr algn="l" fontAlgn="t"/>
            <a:r>
              <a:rPr lang="en-US" b="1" dirty="0">
                <a:solidFill>
                  <a:srgbClr val="FF0000"/>
                </a:solidFill>
              </a:rPr>
              <a:t>[to be added in]</a:t>
            </a:r>
            <a:endParaRPr lang="en-US" dirty="0">
              <a:solidFill>
                <a:srgbClr val="FF0000"/>
              </a:solidFill>
            </a:endParaRPr>
          </a:p>
          <a:p>
            <a:pPr indent="-228600" algn="l">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0CC40D13-11E6-6495-8A8C-04A305F289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8269" y="316404"/>
            <a:ext cx="2462784" cy="804672"/>
          </a:xfrm>
          <a:prstGeom prst="rect">
            <a:avLst/>
          </a:prstGeom>
        </p:spPr>
      </p:pic>
    </p:spTree>
    <p:extLst>
      <p:ext uri="{BB962C8B-B14F-4D97-AF65-F5344CB8AC3E}">
        <p14:creationId xmlns:p14="http://schemas.microsoft.com/office/powerpoint/2010/main" val="3003740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2D1605FA-E334-EDE4-13D7-7FA91FA4FE06}"/>
              </a:ext>
            </a:extLst>
          </p:cNvPr>
          <p:cNvSpPr txBox="1"/>
          <p:nvPr/>
        </p:nvSpPr>
        <p:spPr>
          <a:xfrm>
            <a:off x="300789" y="591344"/>
            <a:ext cx="3586445" cy="558561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dirty="0">
                <a:solidFill>
                  <a:srgbClr val="FFFFFF"/>
                </a:solidFill>
                <a:latin typeface="+mj-lt"/>
                <a:ea typeface="+mj-ea"/>
                <a:cs typeface="+mj-cs"/>
              </a:rPr>
              <a:t>What is the need for this presentation?</a:t>
            </a:r>
            <a:endParaRPr lang="en-US" sz="4400" kern="1200" dirty="0">
              <a:solidFill>
                <a:srgbClr val="FFFFFF"/>
              </a:solidFill>
              <a:latin typeface="+mj-lt"/>
              <a:ea typeface="+mj-ea"/>
              <a:cs typeface="+mj-cs"/>
            </a:endParaRPr>
          </a:p>
        </p:txBody>
      </p:sp>
      <p:sp>
        <p:nvSpPr>
          <p:cNvPr id="62" name="Arc 6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Box 4">
            <a:extLst>
              <a:ext uri="{FF2B5EF4-FFF2-40B4-BE49-F238E27FC236}">
                <a16:creationId xmlns:a16="http://schemas.microsoft.com/office/drawing/2014/main" id="{6A76F723-6F9C-3C0B-6BBF-4D69994C54AE}"/>
              </a:ext>
            </a:extLst>
          </p:cNvPr>
          <p:cNvSpPr txBox="1"/>
          <p:nvPr/>
        </p:nvSpPr>
        <p:spPr>
          <a:xfrm>
            <a:off x="4447308" y="591344"/>
            <a:ext cx="6906491" cy="5585619"/>
          </a:xfrm>
          <a:prstGeom prst="rect">
            <a:avLst/>
          </a:prstGeom>
        </p:spPr>
        <p:txBody>
          <a:bodyPr vert="horz" lIns="91440" tIns="45720" rIns="91440" bIns="45720" rtlCol="0" anchor="ctr">
            <a:normAutofit/>
          </a:bodyPr>
          <a:lstStyle/>
          <a:p>
            <a:pPr indent="-228600" fontAlgn="t">
              <a:lnSpc>
                <a:spcPct val="90000"/>
              </a:lnSpc>
              <a:spcAft>
                <a:spcPts val="600"/>
              </a:spcAft>
              <a:buFont typeface="Arial" panose="020B0604020202020204" pitchFamily="34" charset="0"/>
              <a:buChar char="•"/>
            </a:pPr>
            <a:endParaRPr lang="en-US" b="0" i="0" dirty="0">
              <a:effectLst/>
            </a:endParaRPr>
          </a:p>
          <a:p>
            <a:pPr fontAlgn="t">
              <a:lnSpc>
                <a:spcPct val="90000"/>
              </a:lnSpc>
              <a:spcAft>
                <a:spcPts val="600"/>
              </a:spcAft>
            </a:pPr>
            <a:r>
              <a:rPr lang="en-US" dirty="0"/>
              <a:t>The </a:t>
            </a:r>
            <a:r>
              <a:rPr lang="en-US" dirty="0">
                <a:hlinkClick r:id="rId3"/>
              </a:rPr>
              <a:t>DfE published Information Sharing Duty – Statutory Guidance for safeguarding organisations and their practitioners, September 2026</a:t>
            </a:r>
            <a:r>
              <a:rPr lang="en-US" dirty="0"/>
              <a:t>.</a:t>
            </a:r>
          </a:p>
          <a:p>
            <a:pPr fontAlgn="t">
              <a:lnSpc>
                <a:spcPct val="90000"/>
              </a:lnSpc>
              <a:spcAft>
                <a:spcPts val="600"/>
              </a:spcAft>
            </a:pPr>
            <a:endParaRPr lang="en-US" dirty="0"/>
          </a:p>
          <a:p>
            <a:pPr fontAlgn="t">
              <a:lnSpc>
                <a:spcPct val="90000"/>
              </a:lnSpc>
              <a:spcAft>
                <a:spcPts val="600"/>
              </a:spcAft>
            </a:pPr>
            <a:r>
              <a:rPr lang="en-US" dirty="0"/>
              <a:t>Many practitioners have told us they are unsure about:</a:t>
            </a:r>
          </a:p>
          <a:p>
            <a:pPr indent="-228600" fontAlgn="t">
              <a:lnSpc>
                <a:spcPct val="90000"/>
              </a:lnSpc>
              <a:spcAft>
                <a:spcPts val="600"/>
              </a:spcAft>
              <a:buFont typeface="Arial" panose="020B0604020202020204" pitchFamily="34" charset="0"/>
              <a:buChar char="•"/>
            </a:pPr>
            <a:endParaRPr lang="en-US" dirty="0"/>
          </a:p>
          <a:p>
            <a:pPr marL="342900" lvl="0" indent="-228600" fontAlgn="t">
              <a:lnSpc>
                <a:spcPct val="90000"/>
              </a:lnSpc>
              <a:spcAft>
                <a:spcPts val="600"/>
              </a:spcAft>
              <a:buFont typeface="Arial" panose="020B0604020202020204" pitchFamily="34" charset="0"/>
              <a:buChar char="•"/>
            </a:pPr>
            <a:r>
              <a:rPr lang="en-US" dirty="0"/>
              <a:t>What information can be shared and with whom?</a:t>
            </a:r>
          </a:p>
          <a:p>
            <a:pPr marL="342900" lvl="0" indent="-228600" fontAlgn="t">
              <a:lnSpc>
                <a:spcPct val="90000"/>
              </a:lnSpc>
              <a:spcAft>
                <a:spcPts val="600"/>
              </a:spcAft>
              <a:buFont typeface="Arial" panose="020B0604020202020204" pitchFamily="34" charset="0"/>
              <a:buChar char="•"/>
            </a:pPr>
            <a:r>
              <a:rPr lang="en-US" dirty="0"/>
              <a:t>Is consent is required?</a:t>
            </a:r>
          </a:p>
          <a:p>
            <a:pPr marL="342900" lvl="0" indent="-228600" fontAlgn="t">
              <a:lnSpc>
                <a:spcPct val="90000"/>
              </a:lnSpc>
              <a:spcAft>
                <a:spcPts val="600"/>
              </a:spcAft>
              <a:buFont typeface="Arial" panose="020B0604020202020204" pitchFamily="34" charset="0"/>
              <a:buChar char="•"/>
            </a:pPr>
            <a:r>
              <a:rPr lang="en-US" dirty="0"/>
              <a:t>Is there a threshold that must be met? </a:t>
            </a:r>
          </a:p>
          <a:p>
            <a:pPr marL="342900" lvl="0" indent="-228600" fontAlgn="t">
              <a:lnSpc>
                <a:spcPct val="90000"/>
              </a:lnSpc>
              <a:spcAft>
                <a:spcPts val="600"/>
              </a:spcAft>
              <a:buFont typeface="Arial" panose="020B0604020202020204" pitchFamily="34" charset="0"/>
              <a:buChar char="•"/>
            </a:pPr>
            <a:r>
              <a:rPr lang="en-US" dirty="0"/>
              <a:t>How should information be requested? </a:t>
            </a:r>
          </a:p>
          <a:p>
            <a:pPr marL="342900" lvl="0" indent="-228600" fontAlgn="t">
              <a:lnSpc>
                <a:spcPct val="90000"/>
              </a:lnSpc>
              <a:spcAft>
                <a:spcPts val="600"/>
              </a:spcAft>
              <a:buFont typeface="Arial" panose="020B0604020202020204" pitchFamily="34" charset="0"/>
              <a:buChar char="•"/>
            </a:pPr>
            <a:r>
              <a:rPr lang="en-US" dirty="0"/>
              <a:t>Does UK GDPR prevent sharing? </a:t>
            </a:r>
          </a:p>
          <a:p>
            <a:pPr marL="342900" lvl="0" indent="-228600" fontAlgn="t">
              <a:lnSpc>
                <a:spcPct val="90000"/>
              </a:lnSpc>
              <a:spcAft>
                <a:spcPts val="600"/>
              </a:spcAft>
              <a:buFont typeface="Arial" panose="020B0604020202020204" pitchFamily="34" charset="0"/>
              <a:buChar char="•"/>
            </a:pPr>
            <a:r>
              <a:rPr lang="en-US" dirty="0"/>
              <a:t>How much information should be shared? </a:t>
            </a:r>
          </a:p>
          <a:p>
            <a:pPr marL="342900" lvl="0" indent="-228600" fontAlgn="t">
              <a:lnSpc>
                <a:spcPct val="90000"/>
              </a:lnSpc>
              <a:spcAft>
                <a:spcPts val="600"/>
              </a:spcAft>
              <a:buFont typeface="Arial" panose="020B0604020202020204" pitchFamily="34" charset="0"/>
              <a:buChar char="•"/>
            </a:pPr>
            <a:r>
              <a:rPr lang="en-US" dirty="0"/>
              <a:t>How to justify requests for information</a:t>
            </a:r>
          </a:p>
          <a:p>
            <a:pPr indent="-228600" fontAlgn="t">
              <a:lnSpc>
                <a:spcPct val="90000"/>
              </a:lnSpc>
              <a:spcAft>
                <a:spcPts val="600"/>
              </a:spcAft>
              <a:buFont typeface="Arial" panose="020B0604020202020204" pitchFamily="34" charset="0"/>
              <a:buChar char="•"/>
            </a:pPr>
            <a:endParaRPr lang="en-US" b="0" i="0" dirty="0">
              <a:effectLst/>
            </a:endParaRPr>
          </a:p>
          <a:p>
            <a:pPr fontAlgn="t">
              <a:lnSpc>
                <a:spcPct val="90000"/>
              </a:lnSpc>
              <a:spcAft>
                <a:spcPts val="600"/>
              </a:spcAft>
            </a:pPr>
            <a:r>
              <a:rPr lang="en-US" dirty="0"/>
              <a:t>The aim:</a:t>
            </a:r>
          </a:p>
          <a:p>
            <a:pPr indent="-228600" fontAlgn="t">
              <a:lnSpc>
                <a:spcPct val="90000"/>
              </a:lnSpc>
              <a:spcAft>
                <a:spcPts val="600"/>
              </a:spcAft>
              <a:buFont typeface="Arial" panose="020B0604020202020204" pitchFamily="34" charset="0"/>
              <a:buChar char="•"/>
            </a:pPr>
            <a:r>
              <a:rPr lang="en-US" dirty="0"/>
              <a:t> Confident, proportionate and defensible practice. </a:t>
            </a:r>
          </a:p>
          <a:p>
            <a:pPr indent="-228600" fontAlgn="t">
              <a:lnSpc>
                <a:spcPct val="90000"/>
              </a:lnSpc>
              <a:spcAft>
                <a:spcPts val="600"/>
              </a:spcAft>
              <a:buFont typeface="Arial" panose="020B0604020202020204" pitchFamily="34" charset="0"/>
              <a:buChar char="•"/>
            </a:pPr>
            <a:endParaRPr lang="en-US" dirty="0"/>
          </a:p>
          <a:p>
            <a:pPr indent="-228600" fontAlgn="t">
              <a:lnSpc>
                <a:spcPct val="90000"/>
              </a:lnSpc>
              <a:spcAft>
                <a:spcPts val="600"/>
              </a:spcAft>
              <a:buFont typeface="Arial" panose="020B0604020202020204" pitchFamily="34" charset="0"/>
              <a:buChar char="•"/>
            </a:pPr>
            <a:endParaRPr lang="en-US" b="0" i="0" dirty="0">
              <a:effectLst/>
            </a:endParaRPr>
          </a:p>
        </p:txBody>
      </p:sp>
    </p:spTree>
    <p:extLst>
      <p:ext uri="{BB962C8B-B14F-4D97-AF65-F5344CB8AC3E}">
        <p14:creationId xmlns:p14="http://schemas.microsoft.com/office/powerpoint/2010/main" val="4202453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8953E74-D241-4DDF-8508-F0365EA13A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4">
            <a:extLst>
              <a:ext uri="{FF2B5EF4-FFF2-40B4-BE49-F238E27FC236}">
                <a16:creationId xmlns:a16="http://schemas.microsoft.com/office/drawing/2014/main" id="{5C3C901A-B2F4-4A3C-BCDD-7C8D587EC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371134"/>
          </a:xfrm>
          <a:custGeom>
            <a:avLst/>
            <a:gdLst>
              <a:gd name="connsiteX0" fmla="*/ 0 w 12192000"/>
              <a:gd name="connsiteY0" fmla="*/ 0 h 2515690"/>
              <a:gd name="connsiteX1" fmla="*/ 170442 w 12192000"/>
              <a:gd name="connsiteY1" fmla="*/ 96074 h 2515690"/>
              <a:gd name="connsiteX2" fmla="*/ 424739 w 12192000"/>
              <a:gd name="connsiteY2" fmla="*/ 224865 h 2515690"/>
              <a:gd name="connsiteX3" fmla="*/ 748273 w 12192000"/>
              <a:gd name="connsiteY3" fmla="*/ 373939 h 2515690"/>
              <a:gd name="connsiteX4" fmla="*/ 1037058 w 12192000"/>
              <a:gd name="connsiteY4" fmla="*/ 499994 h 2515690"/>
              <a:gd name="connsiteX5" fmla="*/ 1101312 w 12192000"/>
              <a:gd name="connsiteY5" fmla="*/ 428540 h 2515690"/>
              <a:gd name="connsiteX6" fmla="*/ 1367071 w 12192000"/>
              <a:gd name="connsiteY6" fmla="*/ 516118 h 2515690"/>
              <a:gd name="connsiteX7" fmla="*/ 2189943 w 12192000"/>
              <a:gd name="connsiteY7" fmla="*/ 794533 h 2515690"/>
              <a:gd name="connsiteX8" fmla="*/ 2390329 w 12192000"/>
              <a:gd name="connsiteY8" fmla="*/ 920897 h 2515690"/>
              <a:gd name="connsiteX9" fmla="*/ 2459570 w 12192000"/>
              <a:gd name="connsiteY9" fmla="*/ 983740 h 2515690"/>
              <a:gd name="connsiteX10" fmla="*/ 2503252 w 12192000"/>
              <a:gd name="connsiteY10" fmla="*/ 1000151 h 2515690"/>
              <a:gd name="connsiteX11" fmla="*/ 2503252 w 12192000"/>
              <a:gd name="connsiteY11" fmla="*/ 1008273 h 2515690"/>
              <a:gd name="connsiteX12" fmla="*/ 2511191 w 12192000"/>
              <a:gd name="connsiteY12" fmla="*/ 1009499 h 2515690"/>
              <a:gd name="connsiteX13" fmla="*/ 2565029 w 12192000"/>
              <a:gd name="connsiteY13" fmla="*/ 1015977 h 2515690"/>
              <a:gd name="connsiteX14" fmla="*/ 2593745 w 12192000"/>
              <a:gd name="connsiteY14" fmla="*/ 1019963 h 2515690"/>
              <a:gd name="connsiteX15" fmla="*/ 2591015 w 12192000"/>
              <a:gd name="connsiteY15" fmla="*/ 1019651 h 2515690"/>
              <a:gd name="connsiteX16" fmla="*/ 2590137 w 12192000"/>
              <a:gd name="connsiteY16" fmla="*/ 1019549 h 2515690"/>
              <a:gd name="connsiteX17" fmla="*/ 2589021 w 12192000"/>
              <a:gd name="connsiteY17" fmla="*/ 1019424 h 2515690"/>
              <a:gd name="connsiteX18" fmla="*/ 2591015 w 12192000"/>
              <a:gd name="connsiteY18" fmla="*/ 1019651 h 2515690"/>
              <a:gd name="connsiteX19" fmla="*/ 2602385 w 12192000"/>
              <a:gd name="connsiteY19" fmla="*/ 1020975 h 2515690"/>
              <a:gd name="connsiteX20" fmla="*/ 2614445 w 12192000"/>
              <a:gd name="connsiteY20" fmla="*/ 1022389 h 2515690"/>
              <a:gd name="connsiteX21" fmla="*/ 2614445 w 12192000"/>
              <a:gd name="connsiteY21" fmla="*/ 1020966 h 2515690"/>
              <a:gd name="connsiteX22" fmla="*/ 2676661 w 12192000"/>
              <a:gd name="connsiteY22" fmla="*/ 1029355 h 2515690"/>
              <a:gd name="connsiteX23" fmla="*/ 2788597 w 12192000"/>
              <a:gd name="connsiteY23" fmla="*/ 1048926 h 2515690"/>
              <a:gd name="connsiteX24" fmla="*/ 2812742 w 12192000"/>
              <a:gd name="connsiteY24" fmla="*/ 1057667 h 2515690"/>
              <a:gd name="connsiteX25" fmla="*/ 2970201 w 12192000"/>
              <a:gd name="connsiteY25" fmla="*/ 949091 h 2515690"/>
              <a:gd name="connsiteX26" fmla="*/ 3030610 w 12192000"/>
              <a:gd name="connsiteY26" fmla="*/ 1049340 h 2515690"/>
              <a:gd name="connsiteX27" fmla="*/ 3058913 w 12192000"/>
              <a:gd name="connsiteY27" fmla="*/ 1048085 h 2515690"/>
              <a:gd name="connsiteX28" fmla="*/ 3072697 w 12192000"/>
              <a:gd name="connsiteY28" fmla="*/ 1045316 h 2515690"/>
              <a:gd name="connsiteX29" fmla="*/ 3083305 w 12192000"/>
              <a:gd name="connsiteY29" fmla="*/ 1040550 h 2515690"/>
              <a:gd name="connsiteX30" fmla="*/ 3125603 w 12192000"/>
              <a:gd name="connsiteY30" fmla="*/ 1004583 h 2515690"/>
              <a:gd name="connsiteX31" fmla="*/ 3385106 w 12192000"/>
              <a:gd name="connsiteY31" fmla="*/ 1042233 h 2515690"/>
              <a:gd name="connsiteX32" fmla="*/ 3424945 w 12192000"/>
              <a:gd name="connsiteY32" fmla="*/ 1065268 h 2515690"/>
              <a:gd name="connsiteX33" fmla="*/ 3436948 w 12192000"/>
              <a:gd name="connsiteY33" fmla="*/ 1068018 h 2515690"/>
              <a:gd name="connsiteX34" fmla="*/ 3466714 w 12192000"/>
              <a:gd name="connsiteY34" fmla="*/ 1063419 h 2515690"/>
              <a:gd name="connsiteX35" fmla="*/ 3550909 w 12192000"/>
              <a:gd name="connsiteY35" fmla="*/ 1044511 h 2515690"/>
              <a:gd name="connsiteX36" fmla="*/ 3555900 w 12192000"/>
              <a:gd name="connsiteY36" fmla="*/ 1041996 h 2515690"/>
              <a:gd name="connsiteX37" fmla="*/ 3625978 w 12192000"/>
              <a:gd name="connsiteY37" fmla="*/ 1023459 h 2515690"/>
              <a:gd name="connsiteX38" fmla="*/ 3632465 w 12192000"/>
              <a:gd name="connsiteY38" fmla="*/ 1023522 h 2515690"/>
              <a:gd name="connsiteX39" fmla="*/ 3649063 w 12192000"/>
              <a:gd name="connsiteY39" fmla="*/ 1018726 h 2515690"/>
              <a:gd name="connsiteX40" fmla="*/ 3805954 w 12192000"/>
              <a:gd name="connsiteY40" fmla="*/ 917517 h 2515690"/>
              <a:gd name="connsiteX41" fmla="*/ 4020506 w 12192000"/>
              <a:gd name="connsiteY41" fmla="*/ 816231 h 2515690"/>
              <a:gd name="connsiteX42" fmla="*/ 4233682 w 12192000"/>
              <a:gd name="connsiteY42" fmla="*/ 799511 h 2515690"/>
              <a:gd name="connsiteX43" fmla="*/ 4306552 w 12192000"/>
              <a:gd name="connsiteY43" fmla="*/ 610207 h 2515690"/>
              <a:gd name="connsiteX44" fmla="*/ 4816604 w 12192000"/>
              <a:gd name="connsiteY44" fmla="*/ 773163 h 2515690"/>
              <a:gd name="connsiteX45" fmla="*/ 4916502 w 12192000"/>
              <a:gd name="connsiteY45" fmla="*/ 788104 h 2515690"/>
              <a:gd name="connsiteX46" fmla="*/ 5224415 w 12192000"/>
              <a:gd name="connsiteY46" fmla="*/ 674418 h 2515690"/>
              <a:gd name="connsiteX47" fmla="*/ 5274077 w 12192000"/>
              <a:gd name="connsiteY47" fmla="*/ 655978 h 2515690"/>
              <a:gd name="connsiteX48" fmla="*/ 5371217 w 12192000"/>
              <a:gd name="connsiteY48" fmla="*/ 614372 h 2515690"/>
              <a:gd name="connsiteX49" fmla="*/ 5364523 w 12192000"/>
              <a:gd name="connsiteY49" fmla="*/ 502501 h 2515690"/>
              <a:gd name="connsiteX50" fmla="*/ 5457871 w 12192000"/>
              <a:gd name="connsiteY50" fmla="*/ 558285 h 2515690"/>
              <a:gd name="connsiteX51" fmla="*/ 5750580 w 12192000"/>
              <a:gd name="connsiteY51" fmla="*/ 663503 h 2515690"/>
              <a:gd name="connsiteX52" fmla="*/ 5976618 w 12192000"/>
              <a:gd name="connsiteY52" fmla="*/ 582652 h 2515690"/>
              <a:gd name="connsiteX53" fmla="*/ 6009346 w 12192000"/>
              <a:gd name="connsiteY53" fmla="*/ 559470 h 2515690"/>
              <a:gd name="connsiteX54" fmla="*/ 6069735 w 12192000"/>
              <a:gd name="connsiteY54" fmla="*/ 587803 h 2515690"/>
              <a:gd name="connsiteX55" fmla="*/ 6270319 w 12192000"/>
              <a:gd name="connsiteY55" fmla="*/ 643982 h 2515690"/>
              <a:gd name="connsiteX56" fmla="*/ 6406781 w 12192000"/>
              <a:gd name="connsiteY56" fmla="*/ 672327 h 2515690"/>
              <a:gd name="connsiteX57" fmla="*/ 6469508 w 12192000"/>
              <a:gd name="connsiteY57" fmla="*/ 708574 h 2515690"/>
              <a:gd name="connsiteX58" fmla="*/ 6515869 w 12192000"/>
              <a:gd name="connsiteY58" fmla="*/ 715738 h 2515690"/>
              <a:gd name="connsiteX59" fmla="*/ 6725938 w 12192000"/>
              <a:gd name="connsiteY59" fmla="*/ 691128 h 2515690"/>
              <a:gd name="connsiteX60" fmla="*/ 6778240 w 12192000"/>
              <a:gd name="connsiteY60" fmla="*/ 678998 h 2515690"/>
              <a:gd name="connsiteX61" fmla="*/ 6806944 w 12192000"/>
              <a:gd name="connsiteY61" fmla="*/ 646178 h 2515690"/>
              <a:gd name="connsiteX62" fmla="*/ 6830632 w 12192000"/>
              <a:gd name="connsiteY62" fmla="*/ 633915 h 2515690"/>
              <a:gd name="connsiteX63" fmla="*/ 6858072 w 12192000"/>
              <a:gd name="connsiteY63" fmla="*/ 646178 h 2515690"/>
              <a:gd name="connsiteX64" fmla="*/ 6891322 w 12192000"/>
              <a:gd name="connsiteY64" fmla="*/ 678998 h 2515690"/>
              <a:gd name="connsiteX65" fmla="*/ 6951905 w 12192000"/>
              <a:gd name="connsiteY65" fmla="*/ 691128 h 2515690"/>
              <a:gd name="connsiteX66" fmla="*/ 7195246 w 12192000"/>
              <a:gd name="connsiteY66" fmla="*/ 715738 h 2515690"/>
              <a:gd name="connsiteX67" fmla="*/ 7248949 w 12192000"/>
              <a:gd name="connsiteY67" fmla="*/ 708574 h 2515690"/>
              <a:gd name="connsiteX68" fmla="*/ 7321609 w 12192000"/>
              <a:gd name="connsiteY68" fmla="*/ 672327 h 2515690"/>
              <a:gd name="connsiteX69" fmla="*/ 7479684 w 12192000"/>
              <a:gd name="connsiteY69" fmla="*/ 643982 h 2515690"/>
              <a:gd name="connsiteX70" fmla="*/ 7712035 w 12192000"/>
              <a:gd name="connsiteY70" fmla="*/ 587803 h 2515690"/>
              <a:gd name="connsiteX71" fmla="*/ 7781987 w 12192000"/>
              <a:gd name="connsiteY71" fmla="*/ 559470 h 2515690"/>
              <a:gd name="connsiteX72" fmla="*/ 7819900 w 12192000"/>
              <a:gd name="connsiteY72" fmla="*/ 582652 h 2515690"/>
              <a:gd name="connsiteX73" fmla="*/ 8081736 w 12192000"/>
              <a:gd name="connsiteY73" fmla="*/ 663503 h 2515690"/>
              <a:gd name="connsiteX74" fmla="*/ 8420801 w 12192000"/>
              <a:gd name="connsiteY74" fmla="*/ 558285 h 2515690"/>
              <a:gd name="connsiteX75" fmla="*/ 8528933 w 12192000"/>
              <a:gd name="connsiteY75" fmla="*/ 502501 h 2515690"/>
              <a:gd name="connsiteX76" fmla="*/ 8521178 w 12192000"/>
              <a:gd name="connsiteY76" fmla="*/ 614372 h 2515690"/>
              <a:gd name="connsiteX77" fmla="*/ 8633702 w 12192000"/>
              <a:gd name="connsiteY77" fmla="*/ 655978 h 2515690"/>
              <a:gd name="connsiteX78" fmla="*/ 8691231 w 12192000"/>
              <a:gd name="connsiteY78" fmla="*/ 674418 h 2515690"/>
              <a:gd name="connsiteX79" fmla="*/ 9047908 w 12192000"/>
              <a:gd name="connsiteY79" fmla="*/ 788104 h 2515690"/>
              <a:gd name="connsiteX80" fmla="*/ 9163628 w 12192000"/>
              <a:gd name="connsiteY80" fmla="*/ 773163 h 2515690"/>
              <a:gd name="connsiteX81" fmla="*/ 9754459 w 12192000"/>
              <a:gd name="connsiteY81" fmla="*/ 610207 h 2515690"/>
              <a:gd name="connsiteX82" fmla="*/ 9838868 w 12192000"/>
              <a:gd name="connsiteY82" fmla="*/ 799511 h 2515690"/>
              <a:gd name="connsiteX83" fmla="*/ 10085808 w 12192000"/>
              <a:gd name="connsiteY83" fmla="*/ 816231 h 2515690"/>
              <a:gd name="connsiteX84" fmla="*/ 10334338 w 12192000"/>
              <a:gd name="connsiteY84" fmla="*/ 917517 h 2515690"/>
              <a:gd name="connsiteX85" fmla="*/ 10516076 w 12192000"/>
              <a:gd name="connsiteY85" fmla="*/ 1018726 h 2515690"/>
              <a:gd name="connsiteX86" fmla="*/ 10535302 w 12192000"/>
              <a:gd name="connsiteY86" fmla="*/ 1023522 h 2515690"/>
              <a:gd name="connsiteX87" fmla="*/ 10542819 w 12192000"/>
              <a:gd name="connsiteY87" fmla="*/ 1023458 h 2515690"/>
              <a:gd name="connsiteX88" fmla="*/ 10623994 w 12192000"/>
              <a:gd name="connsiteY88" fmla="*/ 1041996 h 2515690"/>
              <a:gd name="connsiteX89" fmla="*/ 10629774 w 12192000"/>
              <a:gd name="connsiteY89" fmla="*/ 1044511 h 2515690"/>
              <a:gd name="connsiteX90" fmla="*/ 10727305 w 12192000"/>
              <a:gd name="connsiteY90" fmla="*/ 1063419 h 2515690"/>
              <a:gd name="connsiteX91" fmla="*/ 10761785 w 12192000"/>
              <a:gd name="connsiteY91" fmla="*/ 1068017 h 2515690"/>
              <a:gd name="connsiteX92" fmla="*/ 10775688 w 12192000"/>
              <a:gd name="connsiteY92" fmla="*/ 1065268 h 2515690"/>
              <a:gd name="connsiteX93" fmla="*/ 10821837 w 12192000"/>
              <a:gd name="connsiteY93" fmla="*/ 1042232 h 2515690"/>
              <a:gd name="connsiteX94" fmla="*/ 11122438 w 12192000"/>
              <a:gd name="connsiteY94" fmla="*/ 1004583 h 2515690"/>
              <a:gd name="connsiteX95" fmla="*/ 11171433 w 12192000"/>
              <a:gd name="connsiteY95" fmla="*/ 1040550 h 2515690"/>
              <a:gd name="connsiteX96" fmla="*/ 11183724 w 12192000"/>
              <a:gd name="connsiteY96" fmla="*/ 1045316 h 2515690"/>
              <a:gd name="connsiteX97" fmla="*/ 11199690 w 12192000"/>
              <a:gd name="connsiteY97" fmla="*/ 1048085 h 2515690"/>
              <a:gd name="connsiteX98" fmla="*/ 11232475 w 12192000"/>
              <a:gd name="connsiteY98" fmla="*/ 1049340 h 2515690"/>
              <a:gd name="connsiteX99" fmla="*/ 11302451 w 12192000"/>
              <a:gd name="connsiteY99" fmla="*/ 949091 h 2515690"/>
              <a:gd name="connsiteX100" fmla="*/ 11484849 w 12192000"/>
              <a:gd name="connsiteY100" fmla="*/ 1057667 h 2515690"/>
              <a:gd name="connsiteX101" fmla="*/ 11512818 w 12192000"/>
              <a:gd name="connsiteY101" fmla="*/ 1048926 h 2515690"/>
              <a:gd name="connsiteX102" fmla="*/ 11642481 w 12192000"/>
              <a:gd name="connsiteY102" fmla="*/ 1029355 h 2515690"/>
              <a:gd name="connsiteX103" fmla="*/ 11714551 w 12192000"/>
              <a:gd name="connsiteY103" fmla="*/ 1020966 h 2515690"/>
              <a:gd name="connsiteX104" fmla="*/ 11714551 w 12192000"/>
              <a:gd name="connsiteY104" fmla="*/ 1022389 h 2515690"/>
              <a:gd name="connsiteX105" fmla="*/ 11728519 w 12192000"/>
              <a:gd name="connsiteY105" fmla="*/ 1020975 h 2515690"/>
              <a:gd name="connsiteX106" fmla="*/ 11741691 w 12192000"/>
              <a:gd name="connsiteY106" fmla="*/ 1019651 h 2515690"/>
              <a:gd name="connsiteX107" fmla="*/ 11743999 w 12192000"/>
              <a:gd name="connsiteY107" fmla="*/ 1019424 h 2515690"/>
              <a:gd name="connsiteX108" fmla="*/ 11742709 w 12192000"/>
              <a:gd name="connsiteY108" fmla="*/ 1019549 h 2515690"/>
              <a:gd name="connsiteX109" fmla="*/ 11741691 w 12192000"/>
              <a:gd name="connsiteY109" fmla="*/ 1019651 h 2515690"/>
              <a:gd name="connsiteX110" fmla="*/ 11738529 w 12192000"/>
              <a:gd name="connsiteY110" fmla="*/ 1019963 h 2515690"/>
              <a:gd name="connsiteX111" fmla="*/ 11771791 w 12192000"/>
              <a:gd name="connsiteY111" fmla="*/ 1015977 h 2515690"/>
              <a:gd name="connsiteX112" fmla="*/ 11834157 w 12192000"/>
              <a:gd name="connsiteY112" fmla="*/ 1009499 h 2515690"/>
              <a:gd name="connsiteX113" fmla="*/ 11843354 w 12192000"/>
              <a:gd name="connsiteY113" fmla="*/ 1008273 h 2515690"/>
              <a:gd name="connsiteX114" fmla="*/ 11843354 w 12192000"/>
              <a:gd name="connsiteY114" fmla="*/ 1000151 h 2515690"/>
              <a:gd name="connsiteX115" fmla="*/ 11893955 w 12192000"/>
              <a:gd name="connsiteY115" fmla="*/ 983740 h 2515690"/>
              <a:gd name="connsiteX116" fmla="*/ 11974160 w 12192000"/>
              <a:gd name="connsiteY116" fmla="*/ 920897 h 2515690"/>
              <a:gd name="connsiteX117" fmla="*/ 12143531 w 12192000"/>
              <a:gd name="connsiteY117" fmla="*/ 823664 h 2515690"/>
              <a:gd name="connsiteX118" fmla="*/ 12192000 w 12192000"/>
              <a:gd name="connsiteY118" fmla="*/ 801163 h 2515690"/>
              <a:gd name="connsiteX119" fmla="*/ 12192000 w 12192000"/>
              <a:gd name="connsiteY119" fmla="*/ 2515690 h 2515690"/>
              <a:gd name="connsiteX120" fmla="*/ 0 w 12192000"/>
              <a:gd name="connsiteY120" fmla="*/ 2515690 h 2515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12192000" h="2515690">
                <a:moveTo>
                  <a:pt x="0" y="0"/>
                </a:moveTo>
                <a:lnTo>
                  <a:pt x="170442" y="96074"/>
                </a:lnTo>
                <a:cubicBezTo>
                  <a:pt x="323315" y="179510"/>
                  <a:pt x="418777" y="223899"/>
                  <a:pt x="424739" y="224865"/>
                </a:cubicBezTo>
                <a:cubicBezTo>
                  <a:pt x="573781" y="248496"/>
                  <a:pt x="654649" y="314572"/>
                  <a:pt x="748273" y="373939"/>
                </a:cubicBezTo>
                <a:cubicBezTo>
                  <a:pt x="830321" y="425631"/>
                  <a:pt x="917271" y="480784"/>
                  <a:pt x="1037058" y="499994"/>
                </a:cubicBezTo>
                <a:cubicBezTo>
                  <a:pt x="1195925" y="525362"/>
                  <a:pt x="1048105" y="445478"/>
                  <a:pt x="1101312" y="428540"/>
                </a:cubicBezTo>
                <a:cubicBezTo>
                  <a:pt x="1188473" y="458169"/>
                  <a:pt x="1274625" y="505369"/>
                  <a:pt x="1367071" y="516118"/>
                </a:cubicBezTo>
                <a:cubicBezTo>
                  <a:pt x="1701323" y="554463"/>
                  <a:pt x="1964451" y="648887"/>
                  <a:pt x="2189943" y="794533"/>
                </a:cubicBezTo>
                <a:cubicBezTo>
                  <a:pt x="2255082" y="836300"/>
                  <a:pt x="2357481" y="862342"/>
                  <a:pt x="2390329" y="920897"/>
                </a:cubicBezTo>
                <a:cubicBezTo>
                  <a:pt x="2406050" y="949359"/>
                  <a:pt x="2430126" y="969285"/>
                  <a:pt x="2459570" y="983740"/>
                </a:cubicBezTo>
                <a:lnTo>
                  <a:pt x="2503252" y="1000151"/>
                </a:lnTo>
                <a:lnTo>
                  <a:pt x="2503252" y="1008273"/>
                </a:lnTo>
                <a:lnTo>
                  <a:pt x="2511191" y="1009499"/>
                </a:lnTo>
                <a:cubicBezTo>
                  <a:pt x="2529847" y="1011974"/>
                  <a:pt x="2562849" y="1015701"/>
                  <a:pt x="2565029" y="1015977"/>
                </a:cubicBezTo>
                <a:cubicBezTo>
                  <a:pt x="2610845" y="1021778"/>
                  <a:pt x="2601577" y="1020837"/>
                  <a:pt x="2593745" y="1019963"/>
                </a:cubicBezTo>
                <a:lnTo>
                  <a:pt x="2591015" y="1019651"/>
                </a:lnTo>
                <a:lnTo>
                  <a:pt x="2590137" y="1019549"/>
                </a:lnTo>
                <a:cubicBezTo>
                  <a:pt x="2588203" y="1019326"/>
                  <a:pt x="2588125" y="1019321"/>
                  <a:pt x="2589021" y="1019424"/>
                </a:cubicBezTo>
                <a:lnTo>
                  <a:pt x="2591015" y="1019651"/>
                </a:lnTo>
                <a:lnTo>
                  <a:pt x="2602385" y="1020975"/>
                </a:lnTo>
                <a:lnTo>
                  <a:pt x="2614445" y="1022389"/>
                </a:lnTo>
                <a:lnTo>
                  <a:pt x="2614445" y="1020966"/>
                </a:lnTo>
                <a:lnTo>
                  <a:pt x="2676661" y="1029355"/>
                </a:lnTo>
                <a:cubicBezTo>
                  <a:pt x="2715592" y="1034194"/>
                  <a:pt x="2753901" y="1039695"/>
                  <a:pt x="2788597" y="1048926"/>
                </a:cubicBezTo>
                <a:lnTo>
                  <a:pt x="2812742" y="1057667"/>
                </a:lnTo>
                <a:lnTo>
                  <a:pt x="2970201" y="949091"/>
                </a:lnTo>
                <a:cubicBezTo>
                  <a:pt x="3052785" y="982961"/>
                  <a:pt x="2996105" y="1020057"/>
                  <a:pt x="3030610" y="1049340"/>
                </a:cubicBezTo>
                <a:cubicBezTo>
                  <a:pt x="3039005" y="1048442"/>
                  <a:pt x="3049621" y="1048500"/>
                  <a:pt x="3058913" y="1048085"/>
                </a:cubicBezTo>
                <a:lnTo>
                  <a:pt x="3072697" y="1045316"/>
                </a:lnTo>
                <a:lnTo>
                  <a:pt x="3083305" y="1040550"/>
                </a:lnTo>
                <a:lnTo>
                  <a:pt x="3125603" y="1004583"/>
                </a:lnTo>
                <a:cubicBezTo>
                  <a:pt x="3221669" y="925596"/>
                  <a:pt x="3242489" y="937564"/>
                  <a:pt x="3385106" y="1042233"/>
                </a:cubicBezTo>
                <a:cubicBezTo>
                  <a:pt x="3399403" y="1052670"/>
                  <a:pt x="3412529" y="1060209"/>
                  <a:pt x="3424945" y="1065268"/>
                </a:cubicBezTo>
                <a:lnTo>
                  <a:pt x="3436948" y="1068018"/>
                </a:lnTo>
                <a:lnTo>
                  <a:pt x="3466714" y="1063419"/>
                </a:lnTo>
                <a:lnTo>
                  <a:pt x="3550909" y="1044511"/>
                </a:lnTo>
                <a:lnTo>
                  <a:pt x="3555900" y="1041996"/>
                </a:lnTo>
                <a:cubicBezTo>
                  <a:pt x="3573827" y="1033454"/>
                  <a:pt x="3594382" y="1025941"/>
                  <a:pt x="3625978" y="1023459"/>
                </a:cubicBezTo>
                <a:lnTo>
                  <a:pt x="3632465" y="1023522"/>
                </a:lnTo>
                <a:lnTo>
                  <a:pt x="3649063" y="1018726"/>
                </a:lnTo>
                <a:cubicBezTo>
                  <a:pt x="3741849" y="989371"/>
                  <a:pt x="3810578" y="953657"/>
                  <a:pt x="3805954" y="917517"/>
                </a:cubicBezTo>
                <a:cubicBezTo>
                  <a:pt x="4031729" y="953901"/>
                  <a:pt x="4031729" y="953901"/>
                  <a:pt x="4020506" y="816231"/>
                </a:cubicBezTo>
                <a:cubicBezTo>
                  <a:pt x="4171643" y="865324"/>
                  <a:pt x="4206308" y="864422"/>
                  <a:pt x="4233682" y="799511"/>
                </a:cubicBezTo>
                <a:cubicBezTo>
                  <a:pt x="4260226" y="737017"/>
                  <a:pt x="4254728" y="668575"/>
                  <a:pt x="4306552" y="610207"/>
                </a:cubicBezTo>
                <a:cubicBezTo>
                  <a:pt x="4495313" y="657923"/>
                  <a:pt x="4699922" y="667347"/>
                  <a:pt x="4816604" y="773163"/>
                </a:cubicBezTo>
                <a:cubicBezTo>
                  <a:pt x="4834734" y="789836"/>
                  <a:pt x="4890507" y="799946"/>
                  <a:pt x="4916502" y="788104"/>
                </a:cubicBezTo>
                <a:cubicBezTo>
                  <a:pt x="5013526" y="746101"/>
                  <a:pt x="5238129" y="796871"/>
                  <a:pt x="5224415" y="674418"/>
                </a:cubicBezTo>
                <a:cubicBezTo>
                  <a:pt x="5223051" y="659300"/>
                  <a:pt x="5240524" y="644890"/>
                  <a:pt x="5274077" y="655978"/>
                </a:cubicBezTo>
                <a:cubicBezTo>
                  <a:pt x="5388582" y="694066"/>
                  <a:pt x="5367022" y="644784"/>
                  <a:pt x="5371217" y="614372"/>
                </a:cubicBezTo>
                <a:cubicBezTo>
                  <a:pt x="5375856" y="577567"/>
                  <a:pt x="5319010" y="537578"/>
                  <a:pt x="5364523" y="502501"/>
                </a:cubicBezTo>
                <a:cubicBezTo>
                  <a:pt x="5425408" y="508891"/>
                  <a:pt x="5433299" y="538191"/>
                  <a:pt x="5457871" y="558285"/>
                </a:cubicBezTo>
                <a:cubicBezTo>
                  <a:pt x="5530352" y="617005"/>
                  <a:pt x="5609566" y="664386"/>
                  <a:pt x="5750580" y="663503"/>
                </a:cubicBezTo>
                <a:cubicBezTo>
                  <a:pt x="5864519" y="662926"/>
                  <a:pt x="5966527" y="666650"/>
                  <a:pt x="5976618" y="582652"/>
                </a:cubicBezTo>
                <a:cubicBezTo>
                  <a:pt x="5978145" y="569455"/>
                  <a:pt x="5990792" y="562346"/>
                  <a:pt x="6009346" y="559470"/>
                </a:cubicBezTo>
                <a:cubicBezTo>
                  <a:pt x="6030639" y="568485"/>
                  <a:pt x="6052592" y="577083"/>
                  <a:pt x="6069735" y="587803"/>
                </a:cubicBezTo>
                <a:cubicBezTo>
                  <a:pt x="6126182" y="623812"/>
                  <a:pt x="6196945" y="634730"/>
                  <a:pt x="6270319" y="643982"/>
                </a:cubicBezTo>
                <a:cubicBezTo>
                  <a:pt x="6317101" y="649940"/>
                  <a:pt x="6363466" y="657107"/>
                  <a:pt x="6406781" y="672327"/>
                </a:cubicBezTo>
                <a:cubicBezTo>
                  <a:pt x="6433586" y="681598"/>
                  <a:pt x="6454928" y="693402"/>
                  <a:pt x="6469508" y="708574"/>
                </a:cubicBezTo>
                <a:cubicBezTo>
                  <a:pt x="6482729" y="721786"/>
                  <a:pt x="6496225" y="725422"/>
                  <a:pt x="6515869" y="715738"/>
                </a:cubicBezTo>
                <a:cubicBezTo>
                  <a:pt x="6572200" y="688353"/>
                  <a:pt x="6639257" y="676241"/>
                  <a:pt x="6725938" y="691128"/>
                </a:cubicBezTo>
                <a:cubicBezTo>
                  <a:pt x="6752109" y="695629"/>
                  <a:pt x="6772625" y="691505"/>
                  <a:pt x="6778240" y="678998"/>
                </a:cubicBezTo>
                <a:cubicBezTo>
                  <a:pt x="6784286" y="665981"/>
                  <a:pt x="6794269" y="655280"/>
                  <a:pt x="6806944" y="646178"/>
                </a:cubicBezTo>
                <a:lnTo>
                  <a:pt x="6830632" y="633915"/>
                </a:lnTo>
                <a:lnTo>
                  <a:pt x="6858072" y="646178"/>
                </a:lnTo>
                <a:cubicBezTo>
                  <a:pt x="6872754" y="655280"/>
                  <a:pt x="6884317" y="665981"/>
                  <a:pt x="6891322" y="678998"/>
                </a:cubicBezTo>
                <a:cubicBezTo>
                  <a:pt x="6897826" y="691505"/>
                  <a:pt x="6921592" y="695629"/>
                  <a:pt x="6951905" y="691128"/>
                </a:cubicBezTo>
                <a:cubicBezTo>
                  <a:pt x="7052317" y="676241"/>
                  <a:pt x="7129994" y="688353"/>
                  <a:pt x="7195246" y="715738"/>
                </a:cubicBezTo>
                <a:cubicBezTo>
                  <a:pt x="7217999" y="725422"/>
                  <a:pt x="7233634" y="721786"/>
                  <a:pt x="7248949" y="708574"/>
                </a:cubicBezTo>
                <a:cubicBezTo>
                  <a:pt x="7265838" y="693402"/>
                  <a:pt x="7290560" y="681598"/>
                  <a:pt x="7321609" y="672327"/>
                </a:cubicBezTo>
                <a:cubicBezTo>
                  <a:pt x="7371785" y="657107"/>
                  <a:pt x="7425493" y="649940"/>
                  <a:pt x="7479684" y="643982"/>
                </a:cubicBezTo>
                <a:cubicBezTo>
                  <a:pt x="7564679" y="634730"/>
                  <a:pt x="7646649" y="623812"/>
                  <a:pt x="7712035" y="587803"/>
                </a:cubicBezTo>
                <a:cubicBezTo>
                  <a:pt x="7731892" y="577083"/>
                  <a:pt x="7757322" y="568485"/>
                  <a:pt x="7781987" y="559470"/>
                </a:cubicBezTo>
                <a:cubicBezTo>
                  <a:pt x="7803481" y="562346"/>
                  <a:pt x="7818130" y="569455"/>
                  <a:pt x="7819900" y="582652"/>
                </a:cubicBezTo>
                <a:cubicBezTo>
                  <a:pt x="7831588" y="666650"/>
                  <a:pt x="7949751" y="662926"/>
                  <a:pt x="8081736" y="663503"/>
                </a:cubicBezTo>
                <a:cubicBezTo>
                  <a:pt x="8245081" y="664386"/>
                  <a:pt x="8336842" y="617005"/>
                  <a:pt x="8420801" y="558285"/>
                </a:cubicBezTo>
                <a:cubicBezTo>
                  <a:pt x="8449265" y="538191"/>
                  <a:pt x="8458404" y="508890"/>
                  <a:pt x="8528933" y="502501"/>
                </a:cubicBezTo>
                <a:cubicBezTo>
                  <a:pt x="8581654" y="537578"/>
                  <a:pt x="8515805" y="577567"/>
                  <a:pt x="8521178" y="614372"/>
                </a:cubicBezTo>
                <a:cubicBezTo>
                  <a:pt x="8526038" y="644784"/>
                  <a:pt x="8501063" y="694066"/>
                  <a:pt x="8633702" y="655978"/>
                </a:cubicBezTo>
                <a:cubicBezTo>
                  <a:pt x="8672570" y="644890"/>
                  <a:pt x="8692811" y="659300"/>
                  <a:pt x="8691231" y="674418"/>
                </a:cubicBezTo>
                <a:cubicBezTo>
                  <a:pt x="8675345" y="796871"/>
                  <a:pt x="8935518" y="746101"/>
                  <a:pt x="9047908" y="788104"/>
                </a:cubicBezTo>
                <a:cubicBezTo>
                  <a:pt x="9078021" y="799946"/>
                  <a:pt x="9142627" y="789836"/>
                  <a:pt x="9163628" y="773163"/>
                </a:cubicBezTo>
                <a:cubicBezTo>
                  <a:pt x="9298789" y="667347"/>
                  <a:pt x="9535801" y="657923"/>
                  <a:pt x="9754459" y="610207"/>
                </a:cubicBezTo>
                <a:cubicBezTo>
                  <a:pt x="9814490" y="668575"/>
                  <a:pt x="9808123" y="737017"/>
                  <a:pt x="9838868" y="799511"/>
                </a:cubicBezTo>
                <a:cubicBezTo>
                  <a:pt x="9870579" y="864422"/>
                  <a:pt x="9910733" y="865324"/>
                  <a:pt x="10085808" y="816231"/>
                </a:cubicBezTo>
                <a:cubicBezTo>
                  <a:pt x="10072804" y="953901"/>
                  <a:pt x="10072804" y="953901"/>
                  <a:pt x="10334338" y="917517"/>
                </a:cubicBezTo>
                <a:cubicBezTo>
                  <a:pt x="10328982" y="953657"/>
                  <a:pt x="10408594" y="989371"/>
                  <a:pt x="10516076" y="1018726"/>
                </a:cubicBezTo>
                <a:lnTo>
                  <a:pt x="10535302" y="1023522"/>
                </a:lnTo>
                <a:lnTo>
                  <a:pt x="10542819" y="1023458"/>
                </a:lnTo>
                <a:cubicBezTo>
                  <a:pt x="10579419" y="1025941"/>
                  <a:pt x="10603227" y="1033454"/>
                  <a:pt x="10623994" y="1041996"/>
                </a:cubicBezTo>
                <a:lnTo>
                  <a:pt x="10629774" y="1044511"/>
                </a:lnTo>
                <a:lnTo>
                  <a:pt x="10727305" y="1063419"/>
                </a:lnTo>
                <a:lnTo>
                  <a:pt x="10761785" y="1068017"/>
                </a:lnTo>
                <a:lnTo>
                  <a:pt x="10775688" y="1065268"/>
                </a:lnTo>
                <a:cubicBezTo>
                  <a:pt x="10790070" y="1060209"/>
                  <a:pt x="10805275" y="1052670"/>
                  <a:pt x="10821837" y="1042232"/>
                </a:cubicBezTo>
                <a:cubicBezTo>
                  <a:pt x="10987041" y="937564"/>
                  <a:pt x="11011156" y="925596"/>
                  <a:pt x="11122438" y="1004583"/>
                </a:cubicBezTo>
                <a:lnTo>
                  <a:pt x="11171433" y="1040550"/>
                </a:lnTo>
                <a:lnTo>
                  <a:pt x="11183724" y="1045316"/>
                </a:lnTo>
                <a:lnTo>
                  <a:pt x="11199690" y="1048085"/>
                </a:lnTo>
                <a:cubicBezTo>
                  <a:pt x="11210452" y="1048499"/>
                  <a:pt x="11222752" y="1048442"/>
                  <a:pt x="11232475" y="1049340"/>
                </a:cubicBezTo>
                <a:cubicBezTo>
                  <a:pt x="11272445" y="1020057"/>
                  <a:pt x="11206789" y="982961"/>
                  <a:pt x="11302451" y="949091"/>
                </a:cubicBezTo>
                <a:lnTo>
                  <a:pt x="11484849" y="1057667"/>
                </a:lnTo>
                <a:lnTo>
                  <a:pt x="11512818" y="1048926"/>
                </a:lnTo>
                <a:cubicBezTo>
                  <a:pt x="11553007" y="1039695"/>
                  <a:pt x="11597385" y="1034194"/>
                  <a:pt x="11642481" y="1029355"/>
                </a:cubicBezTo>
                <a:lnTo>
                  <a:pt x="11714551" y="1020966"/>
                </a:lnTo>
                <a:lnTo>
                  <a:pt x="11714551" y="1022389"/>
                </a:lnTo>
                <a:lnTo>
                  <a:pt x="11728519" y="1020975"/>
                </a:lnTo>
                <a:lnTo>
                  <a:pt x="11741691" y="1019651"/>
                </a:lnTo>
                <a:lnTo>
                  <a:pt x="11743999" y="1019424"/>
                </a:lnTo>
                <a:cubicBezTo>
                  <a:pt x="11745037" y="1019320"/>
                  <a:pt x="11744948" y="1019326"/>
                  <a:pt x="11742709" y="1019549"/>
                </a:cubicBezTo>
                <a:lnTo>
                  <a:pt x="11741691" y="1019651"/>
                </a:lnTo>
                <a:lnTo>
                  <a:pt x="11738529" y="1019963"/>
                </a:lnTo>
                <a:cubicBezTo>
                  <a:pt x="11729455" y="1020837"/>
                  <a:pt x="11718720" y="1021778"/>
                  <a:pt x="11771791" y="1015977"/>
                </a:cubicBezTo>
                <a:cubicBezTo>
                  <a:pt x="11774317" y="1015701"/>
                  <a:pt x="11812546" y="1011974"/>
                  <a:pt x="11834157" y="1009499"/>
                </a:cubicBezTo>
                <a:lnTo>
                  <a:pt x="11843354" y="1008273"/>
                </a:lnTo>
                <a:lnTo>
                  <a:pt x="11843354" y="1000151"/>
                </a:lnTo>
                <a:lnTo>
                  <a:pt x="11893955" y="983740"/>
                </a:lnTo>
                <a:cubicBezTo>
                  <a:pt x="11928061" y="969285"/>
                  <a:pt x="11955951" y="949359"/>
                  <a:pt x="11974160" y="920897"/>
                </a:cubicBezTo>
                <a:cubicBezTo>
                  <a:pt x="12002698" y="876981"/>
                  <a:pt x="12076554" y="851353"/>
                  <a:pt x="12143531" y="823664"/>
                </a:cubicBezTo>
                <a:lnTo>
                  <a:pt x="12192000" y="801163"/>
                </a:lnTo>
                <a:lnTo>
                  <a:pt x="12192000" y="2515690"/>
                </a:lnTo>
                <a:lnTo>
                  <a:pt x="0" y="251569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dirty="0">
              <a:solidFill>
                <a:schemeClr val="tx1"/>
              </a:solidFill>
            </a:endParaRPr>
          </a:p>
        </p:txBody>
      </p:sp>
      <p:sp>
        <p:nvSpPr>
          <p:cNvPr id="4" name="TextBox 3">
            <a:extLst>
              <a:ext uri="{FF2B5EF4-FFF2-40B4-BE49-F238E27FC236}">
                <a16:creationId xmlns:a16="http://schemas.microsoft.com/office/drawing/2014/main" id="{3857F369-3852-8C3A-56C3-C130D478EFF3}"/>
              </a:ext>
            </a:extLst>
          </p:cNvPr>
          <p:cNvSpPr txBox="1"/>
          <p:nvPr/>
        </p:nvSpPr>
        <p:spPr>
          <a:xfrm>
            <a:off x="838200" y="365125"/>
            <a:ext cx="10515600" cy="930275"/>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solidFill>
                  <a:schemeClr val="tx1"/>
                </a:solidFill>
                <a:latin typeface="+mj-lt"/>
                <a:ea typeface="+mj-ea"/>
                <a:cs typeface="+mj-cs"/>
              </a:rPr>
              <a:t>Quick Check in </a:t>
            </a:r>
          </a:p>
        </p:txBody>
      </p:sp>
      <p:graphicFrame>
        <p:nvGraphicFramePr>
          <p:cNvPr id="7" name="TextBox 4">
            <a:extLst>
              <a:ext uri="{FF2B5EF4-FFF2-40B4-BE49-F238E27FC236}">
                <a16:creationId xmlns:a16="http://schemas.microsoft.com/office/drawing/2014/main" id="{02D0253F-CBBB-7FF7-D76B-60B87DCA8EDC}"/>
              </a:ext>
            </a:extLst>
          </p:cNvPr>
          <p:cNvGraphicFramePr/>
          <p:nvPr>
            <p:extLst>
              <p:ext uri="{D42A27DB-BD31-4B8C-83A1-F6EECF244321}">
                <p14:modId xmlns:p14="http://schemas.microsoft.com/office/powerpoint/2010/main" val="31340312"/>
              </p:ext>
            </p:extLst>
          </p:nvPr>
        </p:nvGraphicFramePr>
        <p:xfrm>
          <a:off x="635000" y="1397001"/>
          <a:ext cx="10718800" cy="477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7151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32F2FDD5-5168-FB15-D938-68EB2E75C7B0}"/>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8AB018B-8DD5-324A-2FA9-EC4B66EE3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E36CC9C-BFC9-38FB-80CB-90C8F2A6C6A8}"/>
              </a:ext>
            </a:extLst>
          </p:cNvPr>
          <p:cNvSpPr txBox="1"/>
          <p:nvPr/>
        </p:nvSpPr>
        <p:spPr>
          <a:xfrm>
            <a:off x="836676" y="509576"/>
            <a:ext cx="10515600" cy="132956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200" b="1" kern="1200" dirty="0">
                <a:solidFill>
                  <a:schemeClr val="accent2"/>
                </a:solidFill>
                <a:latin typeface="+mj-lt"/>
                <a:ea typeface="+mj-ea"/>
                <a:cs typeface="+mj-cs"/>
              </a:rPr>
              <a:t>Learning Outcomes - Our </a:t>
            </a:r>
            <a:r>
              <a:rPr lang="en-US" sz="4200" b="1" dirty="0">
                <a:solidFill>
                  <a:schemeClr val="accent2"/>
                </a:solidFill>
                <a:latin typeface="+mj-lt"/>
                <a:ea typeface="+mj-ea"/>
                <a:cs typeface="+mj-cs"/>
              </a:rPr>
              <a:t>H</a:t>
            </a:r>
            <a:r>
              <a:rPr lang="en-US" sz="4200" b="1" kern="1200" dirty="0">
                <a:solidFill>
                  <a:schemeClr val="accent2"/>
                </a:solidFill>
                <a:latin typeface="+mj-lt"/>
                <a:ea typeface="+mj-ea"/>
                <a:cs typeface="+mj-cs"/>
              </a:rPr>
              <a:t>opes </a:t>
            </a:r>
            <a:r>
              <a:rPr lang="en-US" sz="4200" b="1" dirty="0">
                <a:solidFill>
                  <a:schemeClr val="accent2"/>
                </a:solidFill>
                <a:latin typeface="+mj-lt"/>
                <a:ea typeface="+mj-ea"/>
                <a:cs typeface="+mj-cs"/>
              </a:rPr>
              <a:t>F</a:t>
            </a:r>
            <a:r>
              <a:rPr lang="en-US" sz="4200" b="1" kern="1200" dirty="0">
                <a:solidFill>
                  <a:schemeClr val="accent2"/>
                </a:solidFill>
                <a:latin typeface="+mj-lt"/>
                <a:ea typeface="+mj-ea"/>
                <a:cs typeface="+mj-cs"/>
              </a:rPr>
              <a:t>or </a:t>
            </a:r>
            <a:r>
              <a:rPr lang="en-US" sz="4200" b="1" dirty="0">
                <a:solidFill>
                  <a:schemeClr val="accent2"/>
                </a:solidFill>
                <a:latin typeface="+mj-lt"/>
                <a:ea typeface="+mj-ea"/>
                <a:cs typeface="+mj-cs"/>
              </a:rPr>
              <a:t>A</a:t>
            </a:r>
            <a:r>
              <a:rPr lang="en-US" sz="4200" b="1" kern="1200" dirty="0">
                <a:solidFill>
                  <a:schemeClr val="accent2"/>
                </a:solidFill>
                <a:latin typeface="+mj-lt"/>
                <a:ea typeface="+mj-ea"/>
                <a:cs typeface="+mj-cs"/>
              </a:rPr>
              <a:t>fter The </a:t>
            </a:r>
            <a:r>
              <a:rPr lang="en-US" sz="4200" b="1" dirty="0">
                <a:solidFill>
                  <a:schemeClr val="accent2"/>
                </a:solidFill>
                <a:latin typeface="+mj-lt"/>
                <a:ea typeface="+mj-ea"/>
                <a:cs typeface="+mj-cs"/>
              </a:rPr>
              <a:t>S</a:t>
            </a:r>
            <a:r>
              <a:rPr lang="en-US" sz="4200" b="1" kern="1200" dirty="0">
                <a:solidFill>
                  <a:schemeClr val="accent2"/>
                </a:solidFill>
                <a:latin typeface="+mj-lt"/>
                <a:ea typeface="+mj-ea"/>
                <a:cs typeface="+mj-cs"/>
              </a:rPr>
              <a:t>ession:</a:t>
            </a:r>
          </a:p>
        </p:txBody>
      </p:sp>
      <p:sp>
        <p:nvSpPr>
          <p:cNvPr id="20" name="sketch line">
            <a:extLst>
              <a:ext uri="{FF2B5EF4-FFF2-40B4-BE49-F238E27FC236}">
                <a16:creationId xmlns:a16="http://schemas.microsoft.com/office/drawing/2014/main" id="{AAE59DA7-2615-5801-4E0C-07C6BC201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00D9D9AD-054A-D6D3-AB7C-875460852F1C}"/>
              </a:ext>
            </a:extLst>
          </p:cNvPr>
          <p:cNvSpPr txBox="1"/>
          <p:nvPr/>
        </p:nvSpPr>
        <p:spPr>
          <a:xfrm>
            <a:off x="838200" y="2196725"/>
            <a:ext cx="9087196" cy="3970318"/>
          </a:xfrm>
          <a:prstGeom prst="rect">
            <a:avLst/>
          </a:prstGeom>
          <a:noFill/>
        </p:spPr>
        <p:txBody>
          <a:bodyPr wrap="square">
            <a:spAutoFit/>
          </a:bodyPr>
          <a:lstStyle/>
          <a:p>
            <a:pPr lvl="0" fontAlgn="t">
              <a:lnSpc>
                <a:spcPct val="100000"/>
              </a:lnSpc>
            </a:pPr>
            <a:r>
              <a:rPr lang="en-GB" b="1" dirty="0"/>
              <a:t>By the end of this session, you should be able to: </a:t>
            </a:r>
          </a:p>
          <a:p>
            <a:pPr marL="342900" lvl="0" indent="-342900" fontAlgn="t">
              <a:lnSpc>
                <a:spcPct val="100000"/>
              </a:lnSpc>
              <a:buFont typeface="Arial" panose="020B0604020202020204" pitchFamily="34" charset="0"/>
              <a:buChar char="•"/>
            </a:pPr>
            <a:endParaRPr lang="en-GB" dirty="0"/>
          </a:p>
          <a:p>
            <a:pPr marL="342900" lvl="0" indent="-342900" fontAlgn="t">
              <a:lnSpc>
                <a:spcPct val="150000"/>
              </a:lnSpc>
              <a:buFont typeface="Arial" panose="020B0604020202020204" pitchFamily="34" charset="0"/>
              <a:buChar char="•"/>
            </a:pPr>
            <a:r>
              <a:rPr lang="en-GB" dirty="0"/>
              <a:t>Explain the new information sharing duty </a:t>
            </a:r>
          </a:p>
          <a:p>
            <a:pPr marL="342900" lvl="0" indent="-342900" fontAlgn="t">
              <a:lnSpc>
                <a:spcPct val="150000"/>
              </a:lnSpc>
              <a:buFont typeface="Arial" panose="020B0604020202020204" pitchFamily="34" charset="0"/>
              <a:buChar char="•"/>
            </a:pPr>
            <a:r>
              <a:rPr lang="en-GB" sz="1800" b="0" i="0" dirty="0">
                <a:effectLst/>
              </a:rPr>
              <a:t>Recognise when the new duty applies</a:t>
            </a:r>
          </a:p>
          <a:p>
            <a:pPr marL="342900" lvl="0" indent="-342900" fontAlgn="t">
              <a:lnSpc>
                <a:spcPct val="150000"/>
              </a:lnSpc>
              <a:buFont typeface="Arial" panose="020B0604020202020204" pitchFamily="34" charset="0"/>
              <a:buChar char="•"/>
            </a:pPr>
            <a:r>
              <a:rPr lang="en-GB" dirty="0"/>
              <a:t>Apply the three statutory tests</a:t>
            </a:r>
          </a:p>
          <a:p>
            <a:pPr marL="342900" lvl="0" indent="-342900" fontAlgn="t">
              <a:lnSpc>
                <a:spcPct val="150000"/>
              </a:lnSpc>
              <a:buFont typeface="Arial" panose="020B0604020202020204" pitchFamily="34" charset="0"/>
              <a:buChar char="•"/>
            </a:pPr>
            <a:r>
              <a:rPr lang="en-GB" sz="1800" b="0" i="0" dirty="0">
                <a:effectLst/>
              </a:rPr>
              <a:t>Share and request information confidently and proportionately</a:t>
            </a:r>
          </a:p>
          <a:p>
            <a:pPr marL="342900" lvl="0" indent="-342900" fontAlgn="t">
              <a:lnSpc>
                <a:spcPct val="150000"/>
              </a:lnSpc>
              <a:buFont typeface="Arial" panose="020B0604020202020204" pitchFamily="34" charset="0"/>
              <a:buChar char="•"/>
            </a:pPr>
            <a:r>
              <a:rPr lang="en-GB" dirty="0"/>
              <a:t>Explain information sharing to children and families </a:t>
            </a:r>
          </a:p>
          <a:p>
            <a:pPr marL="342900" lvl="0" indent="-342900" fontAlgn="t">
              <a:lnSpc>
                <a:spcPct val="150000"/>
              </a:lnSpc>
              <a:buFont typeface="Arial" panose="020B0604020202020204" pitchFamily="34" charset="0"/>
              <a:buChar char="•"/>
            </a:pPr>
            <a:r>
              <a:rPr lang="en-GB" sz="1800" b="0" i="0" dirty="0">
                <a:effectLst/>
              </a:rPr>
              <a:t>Make an appropriate record for the decision </a:t>
            </a:r>
          </a:p>
          <a:p>
            <a:pPr marL="342900" lvl="0" indent="-342900" fontAlgn="t">
              <a:lnSpc>
                <a:spcPct val="150000"/>
              </a:lnSpc>
              <a:buFont typeface="Arial" panose="020B0604020202020204" pitchFamily="34" charset="0"/>
              <a:buChar char="•"/>
            </a:pPr>
            <a:r>
              <a:rPr lang="en-GB" dirty="0"/>
              <a:t>Respond when information sharing is delayed or challenged</a:t>
            </a:r>
          </a:p>
          <a:p>
            <a:pPr marL="342900" lvl="0" indent="-342900" fontAlgn="t">
              <a:lnSpc>
                <a:spcPct val="150000"/>
              </a:lnSpc>
              <a:buFont typeface="Arial" panose="020B0604020202020204" pitchFamily="34" charset="0"/>
              <a:buChar char="•"/>
            </a:pPr>
            <a:r>
              <a:rPr lang="en-GB" sz="1800" b="0" i="0" dirty="0">
                <a:effectLst/>
              </a:rPr>
              <a:t>Know where to obtain further advice </a:t>
            </a:r>
          </a:p>
        </p:txBody>
      </p:sp>
    </p:spTree>
    <p:extLst>
      <p:ext uri="{BB962C8B-B14F-4D97-AF65-F5344CB8AC3E}">
        <p14:creationId xmlns:p14="http://schemas.microsoft.com/office/powerpoint/2010/main" val="1700405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1AD0979-F385-88C9-15A4-2699E3DA4152}"/>
              </a:ext>
            </a:extLst>
          </p:cNvPr>
          <p:cNvSpPr txBox="1"/>
          <p:nvPr/>
        </p:nvSpPr>
        <p:spPr>
          <a:xfrm>
            <a:off x="264695" y="591344"/>
            <a:ext cx="3622539" cy="558561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solidFill>
                  <a:srgbClr val="FFFFFF"/>
                </a:solidFill>
                <a:latin typeface="+mj-lt"/>
                <a:ea typeface="+mj-ea"/>
                <a:cs typeface="+mj-cs"/>
              </a:rPr>
              <a:t>What Changed On 30 September 2026?</a:t>
            </a:r>
          </a:p>
          <a:p>
            <a:pPr>
              <a:lnSpc>
                <a:spcPct val="90000"/>
              </a:lnSpc>
              <a:spcBef>
                <a:spcPct val="0"/>
              </a:spcBef>
              <a:spcAft>
                <a:spcPts val="600"/>
              </a:spcAft>
            </a:pPr>
            <a:endParaRPr lang="en-US" sz="4400" kern="1200" dirty="0">
              <a:solidFill>
                <a:srgbClr val="FFFFFF"/>
              </a:solidFill>
              <a:latin typeface="+mj-lt"/>
              <a:ea typeface="+mj-ea"/>
              <a:cs typeface="+mj-cs"/>
            </a:endParaRPr>
          </a:p>
        </p:txBody>
      </p:sp>
      <p:sp>
        <p:nvSpPr>
          <p:cNvPr id="48" name="Arc 4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TextBox 10">
            <a:extLst>
              <a:ext uri="{FF2B5EF4-FFF2-40B4-BE49-F238E27FC236}">
                <a16:creationId xmlns:a16="http://schemas.microsoft.com/office/drawing/2014/main" id="{24F437F6-68A8-E071-B3D7-D3761B9B66F1}"/>
              </a:ext>
            </a:extLst>
          </p:cNvPr>
          <p:cNvSpPr txBox="1"/>
          <p:nvPr/>
        </p:nvSpPr>
        <p:spPr>
          <a:xfrm>
            <a:off x="4459340" y="500060"/>
            <a:ext cx="6906491" cy="5857875"/>
          </a:xfrm>
          <a:prstGeom prst="rect">
            <a:avLst/>
          </a:prstGeom>
        </p:spPr>
        <p:txBody>
          <a:bodyPr vert="horz" lIns="91440" tIns="45720" rIns="91440" bIns="45720" rtlCol="0" anchor="ctr">
            <a:normAutofit lnSpcReduction="10000"/>
          </a:bodyPr>
          <a:lstStyle/>
          <a:p>
            <a:pPr marL="57150" fontAlgn="t">
              <a:lnSpc>
                <a:spcPct val="90000"/>
              </a:lnSpc>
              <a:spcAft>
                <a:spcPts val="600"/>
              </a:spcAft>
            </a:pPr>
            <a:r>
              <a:rPr lang="en-US" b="0" i="0" dirty="0">
                <a:effectLst/>
              </a:rPr>
              <a:t>The </a:t>
            </a:r>
            <a:r>
              <a:rPr lang="en-US" b="1" i="0" dirty="0">
                <a:effectLst/>
              </a:rPr>
              <a:t>Children's Wellbeing and Schools Act 2026 </a:t>
            </a:r>
            <a:r>
              <a:rPr lang="en-US" b="0" i="0" dirty="0">
                <a:effectLst/>
              </a:rPr>
              <a:t>introduced a new statutory </a:t>
            </a:r>
            <a:r>
              <a:rPr lang="en-US" b="1" i="0" dirty="0">
                <a:effectLst/>
              </a:rPr>
              <a:t>Information Sharing Duty</a:t>
            </a:r>
            <a:r>
              <a:rPr lang="en-US" dirty="0"/>
              <a:t> through section 16LA of the Children Act 2004. </a:t>
            </a:r>
          </a:p>
          <a:p>
            <a:pPr marL="57150" fontAlgn="t">
              <a:lnSpc>
                <a:spcPct val="90000"/>
              </a:lnSpc>
              <a:spcAft>
                <a:spcPts val="600"/>
              </a:spcAft>
            </a:pPr>
            <a:endParaRPr lang="en-US" dirty="0"/>
          </a:p>
          <a:p>
            <a:pPr fontAlgn="t">
              <a:lnSpc>
                <a:spcPct val="90000"/>
              </a:lnSpc>
              <a:spcAft>
                <a:spcPts val="600"/>
              </a:spcAft>
            </a:pPr>
            <a:r>
              <a:rPr lang="en-US" b="0" i="0" dirty="0">
                <a:effectLst/>
              </a:rPr>
              <a:t>The duty applies where:</a:t>
            </a:r>
          </a:p>
          <a:p>
            <a:pPr indent="-228600" fontAlgn="t">
              <a:lnSpc>
                <a:spcPct val="90000"/>
              </a:lnSpc>
              <a:spcAft>
                <a:spcPts val="600"/>
              </a:spcAft>
              <a:buFont typeface="Arial" panose="020B0604020202020204" pitchFamily="34" charset="0"/>
              <a:buChar char="•"/>
            </a:pPr>
            <a:endParaRPr lang="en-US" b="0" i="0" dirty="0">
              <a:effectLst/>
            </a:endParaRPr>
          </a:p>
          <a:p>
            <a:pPr lvl="1" fontAlgn="t">
              <a:lnSpc>
                <a:spcPct val="90000"/>
              </a:lnSpc>
              <a:spcAft>
                <a:spcPts val="600"/>
              </a:spcAft>
            </a:pPr>
            <a:r>
              <a:rPr lang="en-US" b="0" i="1" dirty="0">
                <a:effectLst/>
              </a:rPr>
              <a:t>A safeguarding organisation holds information that may help another safeguarding organisation assess need, make a decision, provide support or take action to safeguard and promote the welfare of a child (unless sharin</a:t>
            </a:r>
            <a:r>
              <a:rPr lang="en-US" i="1" dirty="0"/>
              <a:t>g would be more detrimental to the child than not sharing) </a:t>
            </a:r>
            <a:endParaRPr lang="en-US" b="0" i="1" dirty="0">
              <a:effectLst/>
            </a:endParaRPr>
          </a:p>
          <a:p>
            <a:pPr marL="57150" fontAlgn="t">
              <a:lnSpc>
                <a:spcPct val="90000"/>
              </a:lnSpc>
              <a:spcAft>
                <a:spcPts val="600"/>
              </a:spcAft>
            </a:pPr>
            <a:endParaRPr lang="en-US" b="0" i="0" dirty="0">
              <a:effectLst/>
            </a:endParaRPr>
          </a:p>
          <a:p>
            <a:pPr fontAlgn="t">
              <a:lnSpc>
                <a:spcPct val="90000"/>
              </a:lnSpc>
              <a:spcAft>
                <a:spcPts val="600"/>
              </a:spcAft>
            </a:pPr>
            <a:r>
              <a:rPr lang="en-US" b="1" i="0" dirty="0">
                <a:effectLst/>
              </a:rPr>
              <a:t>The duty applies to safeguarding and promoting welfare and specific safeguarding </a:t>
            </a:r>
            <a:r>
              <a:rPr lang="en-US" b="1" i="0" dirty="0" err="1">
                <a:effectLst/>
              </a:rPr>
              <a:t>organisations</a:t>
            </a:r>
            <a:r>
              <a:rPr lang="en-US" b="1" i="0" dirty="0">
                <a:effectLst/>
              </a:rPr>
              <a:t>, not just child protection.</a:t>
            </a:r>
          </a:p>
          <a:p>
            <a:pPr fontAlgn="t">
              <a:lnSpc>
                <a:spcPct val="90000"/>
              </a:lnSpc>
              <a:spcAft>
                <a:spcPts val="600"/>
              </a:spcAft>
            </a:pPr>
            <a:endParaRPr lang="en-US" b="1" dirty="0"/>
          </a:p>
          <a:p>
            <a:pPr marL="285750" indent="-285750">
              <a:buFont typeface="Arial" panose="020B0604020202020204" pitchFamily="34" charset="0"/>
              <a:buChar char="•"/>
            </a:pPr>
            <a:r>
              <a:rPr lang="en-GB" dirty="0"/>
              <a:t>Local authorities</a:t>
            </a:r>
          </a:p>
          <a:p>
            <a:pPr marL="285750" indent="-285750">
              <a:buFont typeface="Arial" panose="020B0604020202020204" pitchFamily="34" charset="0"/>
              <a:buChar char="•"/>
            </a:pPr>
            <a:r>
              <a:rPr lang="en-GB" dirty="0"/>
              <a:t>Integrated Care Boards and NHS Trusts</a:t>
            </a:r>
          </a:p>
          <a:p>
            <a:pPr marL="285750" indent="-285750">
              <a:buFont typeface="Arial" panose="020B0604020202020204" pitchFamily="34" charset="0"/>
              <a:buChar char="•"/>
            </a:pPr>
            <a:r>
              <a:rPr lang="en-GB" dirty="0"/>
              <a:t>Police, Probation, and Prison Services </a:t>
            </a:r>
          </a:p>
          <a:p>
            <a:pPr marL="285750" indent="-285750">
              <a:buFont typeface="Arial" panose="020B0604020202020204" pitchFamily="34" charset="0"/>
              <a:buChar char="•"/>
            </a:pPr>
            <a:r>
              <a:rPr lang="en-GB" dirty="0"/>
              <a:t>Youth Justice, and youth custody services </a:t>
            </a:r>
          </a:p>
          <a:p>
            <a:pPr marL="285750" indent="-285750">
              <a:buFont typeface="Arial" panose="020B0604020202020204" pitchFamily="34" charset="0"/>
              <a:buChar char="•"/>
            </a:pPr>
            <a:r>
              <a:rPr lang="en-GB" dirty="0"/>
              <a:t>Designated education and childcare agencies</a:t>
            </a:r>
          </a:p>
          <a:p>
            <a:pPr marL="285750" indent="-285750">
              <a:buFont typeface="Arial" panose="020B0604020202020204" pitchFamily="34" charset="0"/>
              <a:buChar char="•"/>
            </a:pPr>
            <a:r>
              <a:rPr lang="en-GB" dirty="0"/>
              <a:t>Relevant providers delivering services on behalf of these organisations</a:t>
            </a:r>
          </a:p>
          <a:p>
            <a:pPr fontAlgn="t">
              <a:lnSpc>
                <a:spcPct val="90000"/>
              </a:lnSpc>
              <a:spcAft>
                <a:spcPts val="600"/>
              </a:spcAft>
            </a:pPr>
            <a:endParaRPr lang="en-US" b="0" i="0" dirty="0">
              <a:effectLst/>
            </a:endParaRPr>
          </a:p>
        </p:txBody>
      </p:sp>
    </p:spTree>
    <p:extLst>
      <p:ext uri="{BB962C8B-B14F-4D97-AF65-F5344CB8AC3E}">
        <p14:creationId xmlns:p14="http://schemas.microsoft.com/office/powerpoint/2010/main" val="1326123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47FBEA-CB4D-E830-6751-8D9F3DEEEDBD}"/>
            </a:ext>
          </a:extLst>
        </p:cNvPr>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B23A3DB6-5B5E-98D3-98B2-21958C4A6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D4D4AB7C-333A-278D-FA00-7F501A9703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170C034-BD3D-2D48-32B4-406E1FBAD8D1}"/>
              </a:ext>
            </a:extLst>
          </p:cNvPr>
          <p:cNvSpPr txBox="1"/>
          <p:nvPr/>
        </p:nvSpPr>
        <p:spPr>
          <a:xfrm>
            <a:off x="336884" y="591344"/>
            <a:ext cx="3550350" cy="558561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a:solidFill>
                  <a:srgbClr val="FFFFFF"/>
                </a:solidFill>
                <a:latin typeface="+mj-lt"/>
                <a:ea typeface="+mj-ea"/>
                <a:cs typeface="+mj-cs"/>
              </a:rPr>
              <a:t>Who Does </a:t>
            </a:r>
            <a:r>
              <a:rPr lang="en-US" sz="4400" b="1" dirty="0">
                <a:solidFill>
                  <a:srgbClr val="FFFFFF"/>
                </a:solidFill>
                <a:latin typeface="+mj-lt"/>
                <a:ea typeface="+mj-ea"/>
                <a:cs typeface="+mj-cs"/>
              </a:rPr>
              <a:t>T</a:t>
            </a:r>
            <a:r>
              <a:rPr lang="en-US" sz="4400" b="1" kern="1200" dirty="0">
                <a:solidFill>
                  <a:srgbClr val="FFFFFF"/>
                </a:solidFill>
                <a:latin typeface="+mj-lt"/>
                <a:ea typeface="+mj-ea"/>
                <a:cs typeface="+mj-cs"/>
              </a:rPr>
              <a:t>he Duty Apply </a:t>
            </a:r>
            <a:r>
              <a:rPr lang="en-US" sz="4400" b="1" dirty="0">
                <a:solidFill>
                  <a:srgbClr val="FFFFFF"/>
                </a:solidFill>
                <a:latin typeface="+mj-lt"/>
                <a:ea typeface="+mj-ea"/>
                <a:cs typeface="+mj-cs"/>
              </a:rPr>
              <a:t>T</a:t>
            </a:r>
            <a:r>
              <a:rPr lang="en-US" sz="4400" b="1" kern="1200" dirty="0">
                <a:solidFill>
                  <a:srgbClr val="FFFFFF"/>
                </a:solidFill>
                <a:latin typeface="+mj-lt"/>
                <a:ea typeface="+mj-ea"/>
                <a:cs typeface="+mj-cs"/>
              </a:rPr>
              <a:t>o? </a:t>
            </a:r>
          </a:p>
          <a:p>
            <a:pPr>
              <a:lnSpc>
                <a:spcPct val="90000"/>
              </a:lnSpc>
              <a:spcBef>
                <a:spcPct val="0"/>
              </a:spcBef>
              <a:spcAft>
                <a:spcPts val="600"/>
              </a:spcAft>
            </a:pPr>
            <a:endParaRPr lang="en-US" sz="4400" kern="1200" dirty="0">
              <a:solidFill>
                <a:srgbClr val="FFFFFF"/>
              </a:solidFill>
              <a:latin typeface="+mj-lt"/>
              <a:ea typeface="+mj-ea"/>
              <a:cs typeface="+mj-cs"/>
            </a:endParaRPr>
          </a:p>
        </p:txBody>
      </p:sp>
      <p:sp>
        <p:nvSpPr>
          <p:cNvPr id="48" name="Arc 47">
            <a:extLst>
              <a:ext uri="{FF2B5EF4-FFF2-40B4-BE49-F238E27FC236}">
                <a16:creationId xmlns:a16="http://schemas.microsoft.com/office/drawing/2014/main" id="{5076699F-0B7F-74E3-05FD-55151F612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TextBox 10">
            <a:extLst>
              <a:ext uri="{FF2B5EF4-FFF2-40B4-BE49-F238E27FC236}">
                <a16:creationId xmlns:a16="http://schemas.microsoft.com/office/drawing/2014/main" id="{CF8CBED0-DAB2-CC33-CD23-3518F57C21DC}"/>
              </a:ext>
            </a:extLst>
          </p:cNvPr>
          <p:cNvSpPr txBox="1"/>
          <p:nvPr/>
        </p:nvSpPr>
        <p:spPr>
          <a:xfrm>
            <a:off x="4447308" y="591344"/>
            <a:ext cx="6906491" cy="5585619"/>
          </a:xfrm>
          <a:prstGeom prst="rect">
            <a:avLst/>
          </a:prstGeom>
        </p:spPr>
        <p:txBody>
          <a:bodyPr vert="horz" lIns="91440" tIns="45720" rIns="91440" bIns="45720" rtlCol="0" anchor="ctr">
            <a:normAutofit/>
          </a:bodyPr>
          <a:lstStyle/>
          <a:p>
            <a:pPr indent="-228600" fontAlgn="t">
              <a:lnSpc>
                <a:spcPct val="90000"/>
              </a:lnSpc>
              <a:spcAft>
                <a:spcPts val="600"/>
              </a:spcAft>
              <a:buFont typeface="Arial" panose="020B0604020202020204" pitchFamily="34" charset="0"/>
              <a:buChar char="•"/>
            </a:pPr>
            <a:endParaRPr lang="en-US" sz="1500" b="0" i="0" dirty="0">
              <a:effectLst/>
            </a:endParaRPr>
          </a:p>
          <a:p>
            <a:pPr marL="57150" fontAlgn="t">
              <a:lnSpc>
                <a:spcPct val="90000"/>
              </a:lnSpc>
              <a:spcAft>
                <a:spcPts val="600"/>
              </a:spcAft>
            </a:pPr>
            <a:endParaRPr lang="en-US" sz="1500" b="0" i="0" dirty="0">
              <a:effectLst/>
            </a:endParaRPr>
          </a:p>
        </p:txBody>
      </p:sp>
      <p:sp>
        <p:nvSpPr>
          <p:cNvPr id="3" name="TextBox 2">
            <a:extLst>
              <a:ext uri="{FF2B5EF4-FFF2-40B4-BE49-F238E27FC236}">
                <a16:creationId xmlns:a16="http://schemas.microsoft.com/office/drawing/2014/main" id="{222483F2-8CF8-DE38-1065-DB1CB3CB2BEB}"/>
              </a:ext>
            </a:extLst>
          </p:cNvPr>
          <p:cNvSpPr txBox="1"/>
          <p:nvPr/>
        </p:nvSpPr>
        <p:spPr>
          <a:xfrm>
            <a:off x="4911434" y="1378175"/>
            <a:ext cx="6442365" cy="3970318"/>
          </a:xfrm>
          <a:prstGeom prst="rect">
            <a:avLst/>
          </a:prstGeom>
          <a:noFill/>
        </p:spPr>
        <p:txBody>
          <a:bodyPr wrap="square" rtlCol="0">
            <a:spAutoFit/>
          </a:bodyPr>
          <a:lstStyle/>
          <a:p>
            <a:r>
              <a:rPr lang="en-GB" dirty="0"/>
              <a:t>The duty applies to specified organisations, including: </a:t>
            </a:r>
          </a:p>
          <a:p>
            <a:endParaRPr lang="en-GB" dirty="0"/>
          </a:p>
          <a:p>
            <a:pPr marL="285750" indent="-285750">
              <a:buFont typeface="Arial" panose="020B0604020202020204" pitchFamily="34" charset="0"/>
              <a:buChar char="•"/>
            </a:pPr>
            <a:r>
              <a:rPr lang="en-GB" dirty="0"/>
              <a:t>Local authorities</a:t>
            </a:r>
          </a:p>
          <a:p>
            <a:pPr marL="285750" indent="-285750">
              <a:buFont typeface="Arial" panose="020B0604020202020204" pitchFamily="34" charset="0"/>
              <a:buChar char="•"/>
            </a:pPr>
            <a:r>
              <a:rPr lang="en-GB" dirty="0"/>
              <a:t>Integrated Care Boards and NHS Trusts</a:t>
            </a:r>
          </a:p>
          <a:p>
            <a:pPr marL="285750" indent="-285750">
              <a:buFont typeface="Arial" panose="020B0604020202020204" pitchFamily="34" charset="0"/>
              <a:buChar char="•"/>
            </a:pPr>
            <a:r>
              <a:rPr lang="en-GB" dirty="0"/>
              <a:t>Police, Probation, and Prison Services </a:t>
            </a:r>
          </a:p>
          <a:p>
            <a:pPr marL="285750" indent="-285750">
              <a:buFont typeface="Arial" panose="020B0604020202020204" pitchFamily="34" charset="0"/>
              <a:buChar char="•"/>
            </a:pPr>
            <a:r>
              <a:rPr lang="en-GB" dirty="0"/>
              <a:t>Youth Justice, and youth custody services </a:t>
            </a:r>
          </a:p>
          <a:p>
            <a:pPr marL="285750" indent="-285750">
              <a:buFont typeface="Arial" panose="020B0604020202020204" pitchFamily="34" charset="0"/>
              <a:buChar char="•"/>
            </a:pPr>
            <a:r>
              <a:rPr lang="en-GB" dirty="0"/>
              <a:t>Designated education and childcare agencies</a:t>
            </a:r>
          </a:p>
          <a:p>
            <a:pPr marL="285750" indent="-285750">
              <a:buFont typeface="Arial" panose="020B0604020202020204" pitchFamily="34" charset="0"/>
              <a:buChar char="•"/>
            </a:pPr>
            <a:r>
              <a:rPr lang="en-GB" dirty="0"/>
              <a:t>Relevant providers delivering services on behalf of these organisations</a:t>
            </a:r>
          </a:p>
          <a:p>
            <a:endParaRPr lang="en-GB" dirty="0"/>
          </a:p>
          <a:p>
            <a:endParaRPr lang="en-GB" dirty="0"/>
          </a:p>
          <a:p>
            <a:r>
              <a:rPr lang="en-GB" dirty="0"/>
              <a:t>The guidance identifies organisations within S16LA(4), while noting that organisations outside the duty may still find the guidance useful and may still share information lawfully. </a:t>
            </a:r>
          </a:p>
        </p:txBody>
      </p:sp>
    </p:spTree>
    <p:extLst>
      <p:ext uri="{BB962C8B-B14F-4D97-AF65-F5344CB8AC3E}">
        <p14:creationId xmlns:p14="http://schemas.microsoft.com/office/powerpoint/2010/main" val="3431248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E39DEE-B4CA-EEBA-B753-EA14523CF5D2}"/>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89C17FB-11D6-0466-6A3F-828FC0DC1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E459839-B6ED-F811-F572-2469B03766F9}"/>
              </a:ext>
            </a:extLst>
          </p:cNvPr>
          <p:cNvSpPr txBox="1"/>
          <p:nvPr/>
        </p:nvSpPr>
        <p:spPr>
          <a:xfrm>
            <a:off x="836676" y="845898"/>
            <a:ext cx="10515600" cy="86892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200" b="1" kern="1200" dirty="0">
                <a:solidFill>
                  <a:schemeClr val="accent2"/>
                </a:solidFill>
                <a:latin typeface="+mj-lt"/>
                <a:ea typeface="+mj-ea"/>
                <a:cs typeface="+mj-cs"/>
              </a:rPr>
              <a:t>What does this mean for practitioners?</a:t>
            </a:r>
          </a:p>
        </p:txBody>
      </p:sp>
      <p:sp>
        <p:nvSpPr>
          <p:cNvPr id="20" name="sketch line">
            <a:extLst>
              <a:ext uri="{FF2B5EF4-FFF2-40B4-BE49-F238E27FC236}">
                <a16:creationId xmlns:a16="http://schemas.microsoft.com/office/drawing/2014/main" id="{D4B69579-BE7A-59C0-CA8F-B92C0605B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810D66B9-8EF7-A3AC-624D-89702D12E1BB}"/>
              </a:ext>
            </a:extLst>
          </p:cNvPr>
          <p:cNvSpPr txBox="1"/>
          <p:nvPr/>
        </p:nvSpPr>
        <p:spPr>
          <a:xfrm>
            <a:off x="838199" y="2246389"/>
            <a:ext cx="10515599" cy="2031325"/>
          </a:xfrm>
          <a:prstGeom prst="rect">
            <a:avLst/>
          </a:prstGeom>
          <a:noFill/>
        </p:spPr>
        <p:txBody>
          <a:bodyPr wrap="square" rtlCol="0">
            <a:spAutoFit/>
          </a:bodyPr>
          <a:lstStyle/>
          <a:p>
            <a:r>
              <a:rPr lang="en-GB" dirty="0"/>
              <a:t>Historically, practitioners and managers may have (and may still)  asked themselves: </a:t>
            </a:r>
          </a:p>
          <a:p>
            <a:endParaRPr lang="en-GB" dirty="0"/>
          </a:p>
          <a:p>
            <a:r>
              <a:rPr lang="en-GB" dirty="0"/>
              <a:t>Do I have consent? </a:t>
            </a:r>
          </a:p>
          <a:p>
            <a:r>
              <a:rPr lang="en-GB" dirty="0"/>
              <a:t>Is this  a S47 enquiry? </a:t>
            </a:r>
          </a:p>
          <a:p>
            <a:r>
              <a:rPr lang="en-GB" dirty="0"/>
              <a:t>Does the concern meet threshold? </a:t>
            </a:r>
          </a:p>
          <a:p>
            <a:r>
              <a:rPr lang="en-GB" dirty="0"/>
              <a:t>Is it serious enough? </a:t>
            </a:r>
          </a:p>
          <a:p>
            <a:r>
              <a:rPr lang="en-GB" dirty="0"/>
              <a:t>Will sharing damage the relationship? </a:t>
            </a:r>
          </a:p>
        </p:txBody>
      </p:sp>
      <p:graphicFrame>
        <p:nvGraphicFramePr>
          <p:cNvPr id="4" name="Table 3">
            <a:extLst>
              <a:ext uri="{FF2B5EF4-FFF2-40B4-BE49-F238E27FC236}">
                <a16:creationId xmlns:a16="http://schemas.microsoft.com/office/drawing/2014/main" id="{2E3097E9-E5D9-6173-1582-D4E57BDD6D53}"/>
              </a:ext>
            </a:extLst>
          </p:cNvPr>
          <p:cNvGraphicFramePr>
            <a:graphicFrameLocks noGrp="1"/>
          </p:cNvGraphicFramePr>
          <p:nvPr>
            <p:extLst>
              <p:ext uri="{D42A27DB-BD31-4B8C-83A1-F6EECF244321}">
                <p14:modId xmlns:p14="http://schemas.microsoft.com/office/powerpoint/2010/main" val="178754729"/>
              </p:ext>
            </p:extLst>
          </p:nvPr>
        </p:nvGraphicFramePr>
        <p:xfrm>
          <a:off x="838198" y="4640502"/>
          <a:ext cx="10515600" cy="1371600"/>
        </p:xfrm>
        <a:graphic>
          <a:graphicData uri="http://schemas.openxmlformats.org/drawingml/2006/table">
            <a:tbl>
              <a:tblPr firstRow="1" bandRow="1">
                <a:tableStyleId>{21E4AEA4-8DFA-4A89-87EB-49C32662AFE0}</a:tableStyleId>
              </a:tblPr>
              <a:tblGrid>
                <a:gridCol w="5257800">
                  <a:extLst>
                    <a:ext uri="{9D8B030D-6E8A-4147-A177-3AD203B41FA5}">
                      <a16:colId xmlns:a16="http://schemas.microsoft.com/office/drawing/2014/main" val="1493176333"/>
                    </a:ext>
                  </a:extLst>
                </a:gridCol>
                <a:gridCol w="5257800">
                  <a:extLst>
                    <a:ext uri="{9D8B030D-6E8A-4147-A177-3AD203B41FA5}">
                      <a16:colId xmlns:a16="http://schemas.microsoft.com/office/drawing/2014/main" val="1026949126"/>
                    </a:ext>
                  </a:extLst>
                </a:gridCol>
              </a:tblGrid>
              <a:tr h="255129">
                <a:tc>
                  <a:txBody>
                    <a:bodyPr/>
                    <a:lstStyle/>
                    <a:p>
                      <a:r>
                        <a:rPr lang="en-GB" dirty="0"/>
                        <a:t>Old starting question </a:t>
                      </a:r>
                    </a:p>
                  </a:txBody>
                  <a:tcPr/>
                </a:tc>
                <a:tc>
                  <a:txBody>
                    <a:bodyPr/>
                    <a:lstStyle/>
                    <a:p>
                      <a:r>
                        <a:rPr lang="en-GB" dirty="0"/>
                        <a:t>New starting question </a:t>
                      </a:r>
                    </a:p>
                  </a:txBody>
                  <a:tcPr/>
                </a:tc>
                <a:extLst>
                  <a:ext uri="{0D108BD9-81ED-4DB2-BD59-A6C34878D82A}">
                    <a16:rowId xmlns:a16="http://schemas.microsoft.com/office/drawing/2014/main" val="2407971939"/>
                  </a:ext>
                </a:extLst>
              </a:tr>
              <a:tr h="446476">
                <a:tc>
                  <a:txBody>
                    <a:bodyPr/>
                    <a:lstStyle/>
                    <a:p>
                      <a:r>
                        <a:rPr lang="en-GB" dirty="0"/>
                        <a:t>Am I allowed to share? </a:t>
                      </a:r>
                    </a:p>
                  </a:txBody>
                  <a:tcPr/>
                </a:tc>
                <a:tc>
                  <a:txBody>
                    <a:bodyPr/>
                    <a:lstStyle/>
                    <a:p>
                      <a:r>
                        <a:rPr lang="en-GB" dirty="0"/>
                        <a:t>Could this information help safeguard or promote the welfare of a child? </a:t>
                      </a:r>
                    </a:p>
                  </a:txBody>
                  <a:tcPr/>
                </a:tc>
                <a:extLst>
                  <a:ext uri="{0D108BD9-81ED-4DB2-BD59-A6C34878D82A}">
                    <a16:rowId xmlns:a16="http://schemas.microsoft.com/office/drawing/2014/main" val="3786656759"/>
                  </a:ext>
                </a:extLst>
              </a:tr>
              <a:tr h="255129">
                <a:tc>
                  <a:txBody>
                    <a:bodyPr/>
                    <a:lstStyle/>
                    <a:p>
                      <a:endParaRPr lang="en-GB" dirty="0"/>
                    </a:p>
                  </a:txBody>
                  <a:tcPr/>
                </a:tc>
                <a:tc>
                  <a:txBody>
                    <a:bodyPr/>
                    <a:lstStyle/>
                    <a:p>
                      <a:r>
                        <a:rPr lang="en-GB" dirty="0"/>
                        <a:t>If yes, consider 3 key tests :</a:t>
                      </a:r>
                    </a:p>
                  </a:txBody>
                  <a:tcPr/>
                </a:tc>
                <a:extLst>
                  <a:ext uri="{0D108BD9-81ED-4DB2-BD59-A6C34878D82A}">
                    <a16:rowId xmlns:a16="http://schemas.microsoft.com/office/drawing/2014/main" val="3045844757"/>
                  </a:ext>
                </a:extLst>
              </a:tr>
            </a:tbl>
          </a:graphicData>
        </a:graphic>
      </p:graphicFrame>
    </p:spTree>
    <p:extLst>
      <p:ext uri="{BB962C8B-B14F-4D97-AF65-F5344CB8AC3E}">
        <p14:creationId xmlns:p14="http://schemas.microsoft.com/office/powerpoint/2010/main" val="4278895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377380-474F-AA71-29E3-6E57D872A0C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5BB2009-D6AD-88DE-BA9A-1F7F3DE9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5888388B-A162-DFFE-0340-1310440ADE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E4085C18-54E2-CA56-3DD5-DA4B1DA6C0CA}"/>
              </a:ext>
            </a:extLst>
          </p:cNvPr>
          <p:cNvSpPr txBox="1"/>
          <p:nvPr/>
        </p:nvSpPr>
        <p:spPr>
          <a:xfrm>
            <a:off x="669036" y="769884"/>
            <a:ext cx="10595864" cy="523220"/>
          </a:xfrm>
          <a:prstGeom prst="rect">
            <a:avLst/>
          </a:prstGeom>
          <a:noFill/>
        </p:spPr>
        <p:txBody>
          <a:bodyPr wrap="square" rtlCol="0">
            <a:spAutoFit/>
          </a:bodyPr>
          <a:lstStyle/>
          <a:p>
            <a:pPr fontAlgn="t">
              <a:lnSpc>
                <a:spcPct val="100000"/>
              </a:lnSpc>
              <a:buNone/>
            </a:pPr>
            <a:r>
              <a:rPr lang="en-GB" sz="2800" b="1" dirty="0"/>
              <a:t>Applying The New Duty – Three Key Questions</a:t>
            </a:r>
          </a:p>
        </p:txBody>
      </p:sp>
      <p:sp>
        <p:nvSpPr>
          <p:cNvPr id="3" name="TextBox 2">
            <a:extLst>
              <a:ext uri="{FF2B5EF4-FFF2-40B4-BE49-F238E27FC236}">
                <a16:creationId xmlns:a16="http://schemas.microsoft.com/office/drawing/2014/main" id="{0AABF80C-7354-C753-76AB-1866B936C4E3}"/>
              </a:ext>
            </a:extLst>
          </p:cNvPr>
          <p:cNvSpPr txBox="1"/>
          <p:nvPr/>
        </p:nvSpPr>
        <p:spPr>
          <a:xfrm>
            <a:off x="558800" y="1995357"/>
            <a:ext cx="10964164" cy="4524315"/>
          </a:xfrm>
          <a:prstGeom prst="rect">
            <a:avLst/>
          </a:prstGeom>
          <a:noFill/>
        </p:spPr>
        <p:txBody>
          <a:bodyPr wrap="square" rtlCol="0">
            <a:spAutoFit/>
          </a:bodyPr>
          <a:lstStyle/>
          <a:p>
            <a:pPr fontAlgn="t">
              <a:lnSpc>
                <a:spcPct val="100000"/>
              </a:lnSpc>
              <a:buNone/>
            </a:pPr>
            <a:r>
              <a:rPr lang="en-GB" dirty="0"/>
              <a:t>The guidance provides three key tests when considering sharing information.</a:t>
            </a:r>
          </a:p>
          <a:p>
            <a:pPr fontAlgn="t">
              <a:lnSpc>
                <a:spcPct val="100000"/>
              </a:lnSpc>
              <a:buNone/>
            </a:pPr>
            <a:endParaRPr lang="en-GB" dirty="0"/>
          </a:p>
          <a:p>
            <a:pPr fontAlgn="t">
              <a:lnSpc>
                <a:spcPct val="100000"/>
              </a:lnSpc>
              <a:buNone/>
            </a:pPr>
            <a:r>
              <a:rPr lang="en-GB" b="1" dirty="0"/>
              <a:t>1. Relevance</a:t>
            </a:r>
          </a:p>
          <a:p>
            <a:pPr fontAlgn="t">
              <a:lnSpc>
                <a:spcPct val="100000"/>
              </a:lnSpc>
              <a:buNone/>
            </a:pPr>
            <a:r>
              <a:rPr lang="en-GB" dirty="0"/>
              <a:t>Does the information have a bearing on safeguarding or promoting the child's welfare?</a:t>
            </a:r>
          </a:p>
          <a:p>
            <a:pPr fontAlgn="t">
              <a:lnSpc>
                <a:spcPct val="100000"/>
              </a:lnSpc>
              <a:buNone/>
            </a:pPr>
            <a:endParaRPr lang="en-GB" dirty="0"/>
          </a:p>
          <a:p>
            <a:pPr fontAlgn="t">
              <a:lnSpc>
                <a:spcPct val="100000"/>
              </a:lnSpc>
              <a:buNone/>
            </a:pPr>
            <a:r>
              <a:rPr lang="en-GB" b="1" dirty="0"/>
              <a:t>2. May Facilitate</a:t>
            </a:r>
          </a:p>
          <a:p>
            <a:pPr fontAlgn="t">
              <a:lnSpc>
                <a:spcPct val="100000"/>
              </a:lnSpc>
              <a:buNone/>
            </a:pPr>
            <a:r>
              <a:rPr lang="en-GB" dirty="0"/>
              <a:t>Could sharing the information help another agency assess need or risk, make a decision provide support or take action? </a:t>
            </a:r>
          </a:p>
          <a:p>
            <a:pPr lvl="0" fontAlgn="t">
              <a:lnSpc>
                <a:spcPct val="100000"/>
              </a:lnSpc>
            </a:pPr>
            <a:endParaRPr lang="en-GB" dirty="0"/>
          </a:p>
          <a:p>
            <a:pPr fontAlgn="t">
              <a:lnSpc>
                <a:spcPct val="100000"/>
              </a:lnSpc>
              <a:buNone/>
            </a:pPr>
            <a:r>
              <a:rPr lang="en-GB" b="1" dirty="0"/>
              <a:t>3. Detriment</a:t>
            </a:r>
          </a:p>
          <a:p>
            <a:pPr fontAlgn="t">
              <a:lnSpc>
                <a:spcPct val="100000"/>
              </a:lnSpc>
              <a:buNone/>
            </a:pPr>
            <a:r>
              <a:rPr lang="en-GB" dirty="0"/>
              <a:t>Would sharing be more detrimental to the child than not sharing? Can potential harm be mitigated? </a:t>
            </a:r>
          </a:p>
          <a:p>
            <a:pPr fontAlgn="t">
              <a:lnSpc>
                <a:spcPct val="100000"/>
              </a:lnSpc>
              <a:buNone/>
            </a:pPr>
            <a:endParaRPr lang="en-GB" dirty="0"/>
          </a:p>
          <a:p>
            <a:pPr fontAlgn="t">
              <a:lnSpc>
                <a:spcPct val="100000"/>
              </a:lnSpc>
              <a:buNone/>
            </a:pPr>
            <a:r>
              <a:rPr lang="en-GB" b="1" dirty="0"/>
              <a:t>If the first two tests are met and sharing would not be more detrimental to the child, the information must be shared.  </a:t>
            </a:r>
          </a:p>
          <a:p>
            <a:pPr fontAlgn="t">
              <a:lnSpc>
                <a:spcPct val="100000"/>
              </a:lnSpc>
              <a:buNone/>
            </a:pPr>
            <a:endParaRPr lang="en-GB" b="1" dirty="0"/>
          </a:p>
          <a:p>
            <a:pPr fontAlgn="t">
              <a:lnSpc>
                <a:spcPct val="100000"/>
              </a:lnSpc>
              <a:buNone/>
            </a:pPr>
            <a:r>
              <a:rPr lang="en-GB" dirty="0"/>
              <a:t>The guidance uses these three tests when deciding what to share. </a:t>
            </a:r>
          </a:p>
        </p:txBody>
      </p:sp>
    </p:spTree>
    <p:extLst>
      <p:ext uri="{BB962C8B-B14F-4D97-AF65-F5344CB8AC3E}">
        <p14:creationId xmlns:p14="http://schemas.microsoft.com/office/powerpoint/2010/main" val="97629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BB8069-16CB-C576-E61B-59D5E40495B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8715AD-1F72-6C23-F04A-5F6B9EDF1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4D49D78A-2CFA-1913-D8D6-8FC9B9765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DB9050E-4449-E9B6-250F-1FDFDF4B79A2}"/>
              </a:ext>
            </a:extLst>
          </p:cNvPr>
          <p:cNvSpPr txBox="1"/>
          <p:nvPr/>
        </p:nvSpPr>
        <p:spPr>
          <a:xfrm>
            <a:off x="669036" y="728596"/>
            <a:ext cx="10595864" cy="707886"/>
          </a:xfrm>
          <a:prstGeom prst="rect">
            <a:avLst/>
          </a:prstGeom>
          <a:noFill/>
        </p:spPr>
        <p:txBody>
          <a:bodyPr wrap="square" rtlCol="0">
            <a:spAutoFit/>
          </a:bodyPr>
          <a:lstStyle/>
          <a:p>
            <a:pPr fontAlgn="t">
              <a:lnSpc>
                <a:spcPct val="100000"/>
              </a:lnSpc>
              <a:buNone/>
            </a:pPr>
            <a:r>
              <a:rPr lang="en-GB" sz="4000" b="1" dirty="0">
                <a:solidFill>
                  <a:schemeClr val="accent2"/>
                </a:solidFill>
              </a:rPr>
              <a:t>Making an effective Information Request</a:t>
            </a:r>
          </a:p>
        </p:txBody>
      </p:sp>
      <p:sp>
        <p:nvSpPr>
          <p:cNvPr id="3" name="TextBox 2">
            <a:extLst>
              <a:ext uri="{FF2B5EF4-FFF2-40B4-BE49-F238E27FC236}">
                <a16:creationId xmlns:a16="http://schemas.microsoft.com/office/drawing/2014/main" id="{10BB96FC-FC9F-EAB9-DD87-410DCD7A3077}"/>
              </a:ext>
            </a:extLst>
          </p:cNvPr>
          <p:cNvSpPr txBox="1"/>
          <p:nvPr/>
        </p:nvSpPr>
        <p:spPr>
          <a:xfrm>
            <a:off x="669036" y="1900132"/>
            <a:ext cx="10953469" cy="4801314"/>
          </a:xfrm>
          <a:prstGeom prst="rect">
            <a:avLst/>
          </a:prstGeom>
          <a:noFill/>
        </p:spPr>
        <p:txBody>
          <a:bodyPr wrap="square" rtlCol="0">
            <a:spAutoFit/>
          </a:bodyPr>
          <a:lstStyle/>
          <a:p>
            <a:pPr fontAlgn="t">
              <a:lnSpc>
                <a:spcPct val="100000"/>
              </a:lnSpc>
              <a:buNone/>
            </a:pPr>
            <a:r>
              <a:rPr lang="en-GB" b="1" dirty="0"/>
              <a:t>Include:</a:t>
            </a:r>
          </a:p>
          <a:p>
            <a:pPr marL="800100" lvl="1" indent="-342900" fontAlgn="t">
              <a:buFont typeface="+mj-lt"/>
              <a:buAutoNum type="arabicPeriod"/>
            </a:pPr>
            <a:r>
              <a:rPr lang="en-GB" dirty="0"/>
              <a:t>Who you are and your role </a:t>
            </a:r>
          </a:p>
          <a:p>
            <a:pPr marL="800100" lvl="1" indent="-342900" fontAlgn="t">
              <a:buFont typeface="+mj-lt"/>
              <a:buAutoNum type="arabicPeriod"/>
            </a:pPr>
            <a:r>
              <a:rPr lang="en-GB" dirty="0"/>
              <a:t>The child’s identifying details</a:t>
            </a:r>
          </a:p>
          <a:p>
            <a:pPr marL="800100" lvl="1" indent="-342900" fontAlgn="t">
              <a:buFont typeface="+mj-lt"/>
              <a:buAutoNum type="arabicPeriod"/>
            </a:pPr>
            <a:r>
              <a:rPr lang="en-GB" dirty="0"/>
              <a:t>The safeguarding or welfare purpose </a:t>
            </a:r>
          </a:p>
          <a:p>
            <a:pPr marL="800100" lvl="1" indent="-342900" fontAlgn="t">
              <a:buFont typeface="+mj-lt"/>
              <a:buAutoNum type="arabicPeriod"/>
            </a:pPr>
            <a:r>
              <a:rPr lang="en-GB" dirty="0"/>
              <a:t>Relevant and proportionate context </a:t>
            </a:r>
          </a:p>
          <a:p>
            <a:pPr marL="800100" lvl="1" indent="-342900" fontAlgn="t">
              <a:buFont typeface="+mj-lt"/>
              <a:buAutoNum type="arabicPeriod"/>
            </a:pPr>
            <a:r>
              <a:rPr lang="en-GB" dirty="0"/>
              <a:t>What you are assessing, deciding or seeking to do </a:t>
            </a:r>
          </a:p>
          <a:p>
            <a:pPr marL="800100" lvl="1" indent="-342900" fontAlgn="t">
              <a:buFont typeface="+mj-lt"/>
              <a:buAutoNum type="arabicPeriod"/>
            </a:pPr>
            <a:r>
              <a:rPr lang="en-GB" dirty="0"/>
              <a:t>Why the recipient may hold relevant information</a:t>
            </a:r>
          </a:p>
          <a:p>
            <a:pPr marL="800100" lvl="1" indent="-342900" fontAlgn="t">
              <a:buFont typeface="+mj-lt"/>
              <a:buAutoNum type="arabicPeriod"/>
            </a:pPr>
            <a:r>
              <a:rPr lang="en-GB" dirty="0"/>
              <a:t>The information being requested </a:t>
            </a:r>
          </a:p>
          <a:p>
            <a:pPr marL="800100" lvl="1" indent="-342900" fontAlgn="t">
              <a:buFont typeface="+mj-lt"/>
              <a:buAutoNum type="arabicPeriod"/>
            </a:pPr>
            <a:r>
              <a:rPr lang="en-GB" dirty="0"/>
              <a:t>Urgency and return date </a:t>
            </a:r>
          </a:p>
          <a:p>
            <a:pPr marL="800100" lvl="1" indent="-342900" fontAlgn="t">
              <a:buFont typeface="+mj-lt"/>
              <a:buAutoNum type="arabicPeriod"/>
            </a:pPr>
            <a:r>
              <a:rPr lang="en-GB" dirty="0"/>
              <a:t>A secure response route </a:t>
            </a:r>
          </a:p>
          <a:p>
            <a:pPr marL="342900" indent="-342900" fontAlgn="t">
              <a:lnSpc>
                <a:spcPct val="100000"/>
              </a:lnSpc>
              <a:buFont typeface="+mj-lt"/>
              <a:buAutoNum type="arabicPeriod"/>
            </a:pPr>
            <a:endParaRPr lang="en-GB" dirty="0"/>
          </a:p>
          <a:p>
            <a:pPr fontAlgn="t">
              <a:lnSpc>
                <a:spcPct val="100000"/>
              </a:lnSpc>
            </a:pPr>
            <a:r>
              <a:rPr lang="en-GB" i="1" dirty="0"/>
              <a:t>Eg: I am requesting information to support our assessment of risk of this child’s needs and welfare. The information may help us to understand  [brief context] and decide [purpose/action]. Please consider what relevant and proportionate information your service holds.</a:t>
            </a:r>
            <a:r>
              <a:rPr lang="en-GB" dirty="0"/>
              <a:t> </a:t>
            </a:r>
          </a:p>
          <a:p>
            <a:pPr fontAlgn="t">
              <a:lnSpc>
                <a:spcPct val="100000"/>
              </a:lnSpc>
            </a:pPr>
            <a:endParaRPr lang="en-GB" dirty="0"/>
          </a:p>
          <a:p>
            <a:pPr fontAlgn="t">
              <a:lnSpc>
                <a:spcPct val="100000"/>
              </a:lnSpc>
            </a:pPr>
            <a:r>
              <a:rPr lang="en-GB" i="1" dirty="0">
                <a:solidFill>
                  <a:schemeClr val="accent1"/>
                </a:solidFill>
              </a:rPr>
              <a:t>The guidance says requests should contain enough contextual information for the recipient to determine whether the duty applies and what information is appropriate to share. </a:t>
            </a:r>
          </a:p>
        </p:txBody>
      </p:sp>
    </p:spTree>
    <p:extLst>
      <p:ext uri="{BB962C8B-B14F-4D97-AF65-F5344CB8AC3E}">
        <p14:creationId xmlns:p14="http://schemas.microsoft.com/office/powerpoint/2010/main" val="2008787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6C9660-2119-419D-8A2B-853A4E3E4DC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DD15888-D370-AD91-944B-602A0368D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57A98A59-6DEC-CE21-3C0C-B63436CA1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4FFFA53D-2DB7-73DD-5751-C0A710E3997F}"/>
              </a:ext>
            </a:extLst>
          </p:cNvPr>
          <p:cNvSpPr txBox="1"/>
          <p:nvPr/>
        </p:nvSpPr>
        <p:spPr>
          <a:xfrm>
            <a:off x="669036" y="769884"/>
            <a:ext cx="10595864" cy="523220"/>
          </a:xfrm>
          <a:prstGeom prst="rect">
            <a:avLst/>
          </a:prstGeom>
          <a:noFill/>
        </p:spPr>
        <p:txBody>
          <a:bodyPr wrap="square" rtlCol="0">
            <a:spAutoFit/>
          </a:bodyPr>
          <a:lstStyle/>
          <a:p>
            <a:pPr fontAlgn="t">
              <a:lnSpc>
                <a:spcPct val="100000"/>
              </a:lnSpc>
              <a:buNone/>
            </a:pPr>
            <a:r>
              <a:rPr lang="en-GB" sz="2800" b="1" dirty="0">
                <a:solidFill>
                  <a:schemeClr val="accent2"/>
                </a:solidFill>
              </a:rPr>
              <a:t>What if another organisation refuses or delays? </a:t>
            </a:r>
          </a:p>
        </p:txBody>
      </p:sp>
      <p:sp>
        <p:nvSpPr>
          <p:cNvPr id="5" name="TextBox 4">
            <a:extLst>
              <a:ext uri="{FF2B5EF4-FFF2-40B4-BE49-F238E27FC236}">
                <a16:creationId xmlns:a16="http://schemas.microsoft.com/office/drawing/2014/main" id="{408B1631-8E91-3C0A-44F9-0C2ACCC55EC6}"/>
              </a:ext>
            </a:extLst>
          </p:cNvPr>
          <p:cNvSpPr txBox="1"/>
          <p:nvPr/>
        </p:nvSpPr>
        <p:spPr>
          <a:xfrm>
            <a:off x="669036" y="1840799"/>
            <a:ext cx="11141964" cy="4801314"/>
          </a:xfrm>
          <a:prstGeom prst="rect">
            <a:avLst/>
          </a:prstGeom>
          <a:noFill/>
        </p:spPr>
        <p:txBody>
          <a:bodyPr wrap="square">
            <a:spAutoFit/>
          </a:bodyPr>
          <a:lstStyle/>
          <a:p>
            <a:pPr fontAlgn="t">
              <a:lnSpc>
                <a:spcPct val="100000"/>
              </a:lnSpc>
              <a:buNone/>
            </a:pPr>
            <a:r>
              <a:rPr lang="en-GB" b="1" dirty="0"/>
              <a:t>What is preventing information being shared? </a:t>
            </a:r>
          </a:p>
          <a:p>
            <a:pPr fontAlgn="t">
              <a:lnSpc>
                <a:spcPct val="100000"/>
              </a:lnSpc>
              <a:buNone/>
            </a:pPr>
            <a:br>
              <a:rPr lang="en-GB" dirty="0"/>
            </a:br>
            <a:r>
              <a:rPr lang="en-GB" dirty="0"/>
              <a:t>Is the issue: </a:t>
            </a:r>
          </a:p>
          <a:p>
            <a:pPr marL="742950" lvl="1" indent="-285750" fontAlgn="t">
              <a:buFont typeface="Arial" panose="020B0604020202020204" pitchFamily="34" charset="0"/>
              <a:buChar char="•"/>
            </a:pPr>
            <a:r>
              <a:rPr lang="en-GB" i="0" dirty="0">
                <a:effectLst/>
                <a:latin typeface="+mn-lt"/>
              </a:rPr>
              <a:t>Relevance? </a:t>
            </a:r>
          </a:p>
          <a:p>
            <a:pPr marL="742950" lvl="1" indent="-285750" fontAlgn="t">
              <a:buFont typeface="Arial" panose="020B0604020202020204" pitchFamily="34" charset="0"/>
              <a:buChar char="•"/>
            </a:pPr>
            <a:r>
              <a:rPr lang="en-GB" dirty="0"/>
              <a:t>Insufficient context? </a:t>
            </a:r>
          </a:p>
          <a:p>
            <a:pPr marL="742950" lvl="1" indent="-285750" fontAlgn="t">
              <a:buFont typeface="Arial" panose="020B0604020202020204" pitchFamily="34" charset="0"/>
              <a:buChar char="•"/>
            </a:pPr>
            <a:r>
              <a:rPr lang="en-GB" i="0" dirty="0">
                <a:effectLst/>
                <a:latin typeface="+mn-lt"/>
              </a:rPr>
              <a:t>Proportionality? </a:t>
            </a:r>
          </a:p>
          <a:p>
            <a:pPr marL="742950" lvl="1" indent="-285750" fontAlgn="t">
              <a:buFont typeface="Arial" panose="020B0604020202020204" pitchFamily="34" charset="0"/>
              <a:buChar char="•"/>
            </a:pPr>
            <a:r>
              <a:rPr lang="en-GB" dirty="0"/>
              <a:t>Security? </a:t>
            </a:r>
          </a:p>
          <a:p>
            <a:pPr marL="742950" lvl="1" indent="-285750" fontAlgn="t">
              <a:buFont typeface="Arial" panose="020B0604020202020204" pitchFamily="34" charset="0"/>
              <a:buChar char="•"/>
            </a:pPr>
            <a:r>
              <a:rPr lang="en-GB" i="0" dirty="0">
                <a:effectLst/>
                <a:latin typeface="+mn-lt"/>
              </a:rPr>
              <a:t>Det</a:t>
            </a:r>
            <a:r>
              <a:rPr lang="en-GB" dirty="0"/>
              <a:t>riment to the child? </a:t>
            </a:r>
          </a:p>
          <a:p>
            <a:pPr marL="742950" lvl="1" indent="-285750" fontAlgn="t">
              <a:buFont typeface="Arial" panose="020B0604020202020204" pitchFamily="34" charset="0"/>
              <a:buChar char="•"/>
            </a:pPr>
            <a:r>
              <a:rPr lang="en-GB" i="0" dirty="0">
                <a:effectLst/>
                <a:latin typeface="+mn-lt"/>
              </a:rPr>
              <a:t>Whether the org</a:t>
            </a:r>
            <a:r>
              <a:rPr lang="en-GB" dirty="0"/>
              <a:t>anisation is within scope? </a:t>
            </a:r>
          </a:p>
          <a:p>
            <a:pPr fontAlgn="t"/>
            <a:br>
              <a:rPr lang="en-GB" dirty="0"/>
            </a:br>
            <a:r>
              <a:rPr lang="en-GB" dirty="0"/>
              <a:t>Then</a:t>
            </a:r>
          </a:p>
          <a:p>
            <a:pPr marL="742950" lvl="1" indent="-285750" fontAlgn="t">
              <a:buFont typeface="Arial" panose="020B0604020202020204" pitchFamily="34" charset="0"/>
              <a:buChar char="•"/>
            </a:pPr>
            <a:r>
              <a:rPr lang="en-GB" i="0" dirty="0">
                <a:effectLst/>
                <a:latin typeface="+mn-lt"/>
              </a:rPr>
              <a:t>Clarify or narrow the request </a:t>
            </a:r>
          </a:p>
          <a:p>
            <a:pPr marL="742950" lvl="1" indent="-285750" fontAlgn="t">
              <a:buFont typeface="Arial" panose="020B0604020202020204" pitchFamily="34" charset="0"/>
              <a:buChar char="•"/>
            </a:pPr>
            <a:r>
              <a:rPr lang="en-GB" dirty="0"/>
              <a:t>Explain what the information may help you assess or do</a:t>
            </a:r>
          </a:p>
          <a:p>
            <a:pPr marL="742950" lvl="1" indent="-285750" fontAlgn="t">
              <a:buFont typeface="Arial" panose="020B0604020202020204" pitchFamily="34" charset="0"/>
              <a:buChar char="•"/>
            </a:pPr>
            <a:r>
              <a:rPr lang="en-GB" i="0" dirty="0">
                <a:effectLst/>
                <a:latin typeface="+mn-lt"/>
              </a:rPr>
              <a:t>Escalate through managers or safeguarding leads</a:t>
            </a:r>
          </a:p>
          <a:p>
            <a:pPr marL="742950" lvl="1" indent="-285750" fontAlgn="t">
              <a:buFont typeface="Arial" panose="020B0604020202020204" pitchFamily="34" charset="0"/>
              <a:buChar char="•"/>
            </a:pPr>
            <a:r>
              <a:rPr lang="en-GB" dirty="0"/>
              <a:t>Seek Information Governance or Caldicott Advice where necessary </a:t>
            </a:r>
          </a:p>
          <a:p>
            <a:pPr marL="742950" lvl="1" indent="-285750" fontAlgn="t">
              <a:buFont typeface="Arial" panose="020B0604020202020204" pitchFamily="34" charset="0"/>
              <a:buChar char="•"/>
            </a:pPr>
            <a:r>
              <a:rPr lang="en-GB" i="0" dirty="0">
                <a:effectLst/>
                <a:latin typeface="+mn-lt"/>
              </a:rPr>
              <a:t>Record the request, response and escalation </a:t>
            </a:r>
          </a:p>
          <a:p>
            <a:pPr marL="742950" lvl="1" indent="-285750" fontAlgn="t">
              <a:buFont typeface="Arial" panose="020B0604020202020204" pitchFamily="34" charset="0"/>
              <a:buChar char="•"/>
            </a:pPr>
            <a:r>
              <a:rPr lang="en-GB" dirty="0"/>
              <a:t>Use urgent safeguarding routes where delay may increase risk. </a:t>
            </a:r>
            <a:endParaRPr lang="en-GB" sz="1800" b="0" i="0" dirty="0">
              <a:effectLst/>
              <a:latin typeface="Segoe UI" panose="020B0502040204020203" pitchFamily="34" charset="0"/>
            </a:endParaRPr>
          </a:p>
        </p:txBody>
      </p:sp>
    </p:spTree>
    <p:extLst>
      <p:ext uri="{BB962C8B-B14F-4D97-AF65-F5344CB8AC3E}">
        <p14:creationId xmlns:p14="http://schemas.microsoft.com/office/powerpoint/2010/main" val="1688353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Freeform: Shape 27">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4" name="Arc 4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TextBox 3">
            <a:extLst>
              <a:ext uri="{FF2B5EF4-FFF2-40B4-BE49-F238E27FC236}">
                <a16:creationId xmlns:a16="http://schemas.microsoft.com/office/drawing/2014/main" id="{A3ABD844-98D3-E553-5C6E-0C79B6B1EF5A}"/>
              </a:ext>
            </a:extLst>
          </p:cNvPr>
          <p:cNvSpPr txBox="1"/>
          <p:nvPr/>
        </p:nvSpPr>
        <p:spPr>
          <a:xfrm>
            <a:off x="838200" y="591344"/>
            <a:ext cx="10505561" cy="4737661"/>
          </a:xfrm>
          <a:prstGeom prst="rect">
            <a:avLst/>
          </a:prstGeom>
        </p:spPr>
        <p:txBody>
          <a:bodyPr vert="horz" lIns="91440" tIns="45720" rIns="91440" bIns="45720" rtlCol="0">
            <a:normAutofit fontScale="92500" lnSpcReduction="10000"/>
          </a:bodyPr>
          <a:lstStyle/>
          <a:p>
            <a:pPr fontAlgn="t">
              <a:lnSpc>
                <a:spcPct val="90000"/>
              </a:lnSpc>
              <a:spcAft>
                <a:spcPts val="600"/>
              </a:spcAft>
            </a:pPr>
            <a:r>
              <a:rPr lang="en-US" sz="4300" b="1" i="0" dirty="0">
                <a:solidFill>
                  <a:schemeClr val="accent2"/>
                </a:solidFill>
                <a:effectLst/>
              </a:rPr>
              <a:t>Effective information sharing is essential</a:t>
            </a:r>
          </a:p>
          <a:p>
            <a:pPr indent="-228600" fontAlgn="t">
              <a:lnSpc>
                <a:spcPct val="90000"/>
              </a:lnSpc>
              <a:spcAft>
                <a:spcPts val="600"/>
              </a:spcAft>
              <a:buFont typeface="Arial" panose="020B0604020202020204" pitchFamily="34" charset="0"/>
              <a:buChar char="•"/>
            </a:pPr>
            <a:endParaRPr lang="en-US" b="1" i="0" u="sng" dirty="0">
              <a:effectLst/>
            </a:endParaRPr>
          </a:p>
          <a:p>
            <a:pPr fontAlgn="t">
              <a:lnSpc>
                <a:spcPct val="90000"/>
              </a:lnSpc>
              <a:spcAft>
                <a:spcPts val="600"/>
              </a:spcAft>
            </a:pPr>
            <a:r>
              <a:rPr lang="en-US" b="1" dirty="0">
                <a:effectLst/>
              </a:rPr>
              <a:t>The guidance states:</a:t>
            </a:r>
            <a:endParaRPr lang="en-US" b="0" i="0" dirty="0">
              <a:effectLst/>
            </a:endParaRPr>
          </a:p>
          <a:p>
            <a:pPr fontAlgn="t">
              <a:lnSpc>
                <a:spcPct val="90000"/>
              </a:lnSpc>
              <a:spcAft>
                <a:spcPts val="600"/>
              </a:spcAft>
            </a:pPr>
            <a:r>
              <a:rPr lang="en-US" b="0" i="1" dirty="0">
                <a:solidFill>
                  <a:schemeClr val="accent2"/>
                </a:solidFill>
                <a:effectLst/>
              </a:rPr>
              <a:t>"Effective information sharing is essential to safeguarding and promoting the welfare of children.“</a:t>
            </a:r>
            <a:br>
              <a:rPr lang="en-US" b="0" i="1" dirty="0">
                <a:effectLst/>
              </a:rPr>
            </a:br>
            <a:endParaRPr lang="en-US" b="0" i="0" dirty="0">
              <a:effectLst/>
            </a:endParaRPr>
          </a:p>
          <a:p>
            <a:pPr fontAlgn="t">
              <a:lnSpc>
                <a:spcPct val="90000"/>
              </a:lnSpc>
              <a:spcAft>
                <a:spcPts val="600"/>
              </a:spcAft>
            </a:pPr>
            <a:r>
              <a:rPr lang="en-US" b="1" i="0" dirty="0">
                <a:effectLst/>
              </a:rPr>
              <a:t>The guidance recognises that:</a:t>
            </a:r>
            <a:endParaRPr lang="en-US" b="0" i="0" dirty="0">
              <a:effectLst/>
            </a:endParaRPr>
          </a:p>
          <a:p>
            <a:pPr marL="800100" lvl="1" indent="-228600" fontAlgn="t">
              <a:lnSpc>
                <a:spcPct val="150000"/>
              </a:lnSpc>
              <a:spcAft>
                <a:spcPts val="600"/>
              </a:spcAft>
              <a:buFont typeface="Arial" panose="020B0604020202020204" pitchFamily="34" charset="0"/>
              <a:buChar char="•"/>
            </a:pPr>
            <a:r>
              <a:rPr lang="en-US" b="0" i="0" dirty="0">
                <a:effectLst/>
              </a:rPr>
              <a:t>No single agency holds the whole picture</a:t>
            </a:r>
          </a:p>
          <a:p>
            <a:pPr marL="800100" lvl="1" indent="-228600" fontAlgn="t">
              <a:lnSpc>
                <a:spcPct val="150000"/>
              </a:lnSpc>
              <a:spcAft>
                <a:spcPts val="600"/>
              </a:spcAft>
              <a:buFont typeface="Arial" panose="020B0604020202020204" pitchFamily="34" charset="0"/>
              <a:buChar char="•"/>
            </a:pPr>
            <a:r>
              <a:rPr lang="en-US" b="0" i="0" dirty="0">
                <a:effectLst/>
              </a:rPr>
              <a:t>Needs and risks are often identified through information held by multiple agencies</a:t>
            </a:r>
          </a:p>
          <a:p>
            <a:pPr marL="800100" lvl="1" indent="-228600" fontAlgn="t">
              <a:lnSpc>
                <a:spcPct val="150000"/>
              </a:lnSpc>
              <a:spcAft>
                <a:spcPts val="600"/>
              </a:spcAft>
              <a:buFont typeface="Arial" panose="020B0604020202020204" pitchFamily="34" charset="0"/>
              <a:buChar char="•"/>
            </a:pPr>
            <a:r>
              <a:rPr lang="en-US" b="0" i="0" dirty="0">
                <a:effectLst/>
              </a:rPr>
              <a:t>Practitioners need access to relevant information to make informed decisions</a:t>
            </a:r>
          </a:p>
          <a:p>
            <a:pPr marL="800100" lvl="1" indent="-228600" fontAlgn="t">
              <a:lnSpc>
                <a:spcPct val="150000"/>
              </a:lnSpc>
              <a:spcAft>
                <a:spcPts val="600"/>
              </a:spcAft>
              <a:buFont typeface="Arial" panose="020B0604020202020204" pitchFamily="34" charset="0"/>
              <a:buChar char="•"/>
            </a:pPr>
            <a:r>
              <a:rPr lang="en-US" b="0" i="0" dirty="0">
                <a:effectLst/>
              </a:rPr>
              <a:t>Early information sharing can prevent escalation and harm</a:t>
            </a:r>
          </a:p>
          <a:p>
            <a:pPr marL="800100" lvl="1" indent="-228600" fontAlgn="t">
              <a:lnSpc>
                <a:spcPct val="150000"/>
              </a:lnSpc>
              <a:spcAft>
                <a:spcPts val="600"/>
              </a:spcAft>
              <a:buFont typeface="Arial" panose="020B0604020202020204" pitchFamily="34" charset="0"/>
              <a:buChar char="•"/>
            </a:pPr>
            <a:r>
              <a:rPr lang="en-US" b="0" i="0" dirty="0">
                <a:effectLst/>
              </a:rPr>
              <a:t>Better Information sharing supports more accurate assessments and plans </a:t>
            </a:r>
          </a:p>
          <a:p>
            <a:pPr marL="800100" lvl="1" indent="-228600" fontAlgn="t">
              <a:lnSpc>
                <a:spcPct val="150000"/>
              </a:lnSpc>
              <a:spcAft>
                <a:spcPts val="600"/>
              </a:spcAft>
              <a:buFont typeface="Arial" panose="020B0604020202020204" pitchFamily="34" charset="0"/>
              <a:buChar char="•"/>
            </a:pPr>
            <a:r>
              <a:rPr lang="en-US" dirty="0"/>
              <a:t>Information sharing is key to multi-agency joined up working</a:t>
            </a:r>
            <a:endParaRPr lang="en-US" b="0" i="0" dirty="0">
              <a:effectLst/>
            </a:endParaRPr>
          </a:p>
          <a:p>
            <a:pPr marL="342900" lvl="0" indent="-228600" fontAlgn="t">
              <a:lnSpc>
                <a:spcPct val="90000"/>
              </a:lnSpc>
              <a:spcAft>
                <a:spcPts val="600"/>
              </a:spcAft>
              <a:buFont typeface="Arial" panose="020B0604020202020204" pitchFamily="34" charset="0"/>
              <a:buChar char="•"/>
            </a:pPr>
            <a:endParaRPr lang="en-US" dirty="0"/>
          </a:p>
          <a:p>
            <a:pPr lvl="0" indent="-228600" fontAlgn="t">
              <a:lnSpc>
                <a:spcPct val="90000"/>
              </a:lnSpc>
              <a:spcAft>
                <a:spcPts val="600"/>
              </a:spcAft>
              <a:buFont typeface="Arial" panose="020B0604020202020204" pitchFamily="34" charset="0"/>
              <a:buChar char="•"/>
            </a:pPr>
            <a:endParaRPr lang="en-US" sz="1100" b="0" i="0" dirty="0">
              <a:effectLst/>
            </a:endParaRPr>
          </a:p>
        </p:txBody>
      </p:sp>
      <p:sp>
        <p:nvSpPr>
          <p:cNvPr id="3" name="TextBox 2">
            <a:extLst>
              <a:ext uri="{FF2B5EF4-FFF2-40B4-BE49-F238E27FC236}">
                <a16:creationId xmlns:a16="http://schemas.microsoft.com/office/drawing/2014/main" id="{4EB60676-9EC5-E219-5067-D02F518C380C}"/>
              </a:ext>
            </a:extLst>
          </p:cNvPr>
          <p:cNvSpPr txBox="1"/>
          <p:nvPr/>
        </p:nvSpPr>
        <p:spPr>
          <a:xfrm>
            <a:off x="4289415" y="5487271"/>
            <a:ext cx="3613169" cy="1200329"/>
          </a:xfrm>
          <a:prstGeom prst="rect">
            <a:avLst/>
          </a:prstGeom>
          <a:solidFill>
            <a:schemeClr val="accent2"/>
          </a:solidFill>
        </p:spPr>
        <p:txBody>
          <a:bodyPr wrap="none" rtlCol="0">
            <a:spAutoFit/>
          </a:bodyPr>
          <a:lstStyle/>
          <a:p>
            <a:r>
              <a:rPr lang="en-GB" b="1" dirty="0">
                <a:solidFill>
                  <a:schemeClr val="bg1"/>
                </a:solidFill>
              </a:rPr>
              <a:t>School: </a:t>
            </a:r>
            <a:r>
              <a:rPr lang="en-GB" dirty="0">
                <a:solidFill>
                  <a:schemeClr val="bg1"/>
                </a:solidFill>
              </a:rPr>
              <a:t>declining attendance</a:t>
            </a:r>
          </a:p>
          <a:p>
            <a:r>
              <a:rPr lang="en-GB" b="1" dirty="0">
                <a:solidFill>
                  <a:schemeClr val="bg1"/>
                </a:solidFill>
              </a:rPr>
              <a:t>GP: </a:t>
            </a:r>
            <a:r>
              <a:rPr lang="en-GB" dirty="0">
                <a:solidFill>
                  <a:schemeClr val="bg1"/>
                </a:solidFill>
              </a:rPr>
              <a:t>anxiety and poor sleep </a:t>
            </a:r>
          </a:p>
          <a:p>
            <a:r>
              <a:rPr lang="en-GB" b="1" dirty="0">
                <a:solidFill>
                  <a:schemeClr val="bg1"/>
                </a:solidFill>
              </a:rPr>
              <a:t>Housing: </a:t>
            </a:r>
            <a:r>
              <a:rPr lang="en-GB" dirty="0">
                <a:solidFill>
                  <a:schemeClr val="bg1"/>
                </a:solidFill>
              </a:rPr>
              <a:t>rent arrears</a:t>
            </a:r>
          </a:p>
          <a:p>
            <a:r>
              <a:rPr lang="en-GB" b="1" dirty="0">
                <a:solidFill>
                  <a:schemeClr val="bg1"/>
                </a:solidFill>
              </a:rPr>
              <a:t>Together: </a:t>
            </a:r>
            <a:r>
              <a:rPr lang="en-GB" dirty="0">
                <a:solidFill>
                  <a:schemeClr val="bg1"/>
                </a:solidFill>
              </a:rPr>
              <a:t>a clearer picture of need</a:t>
            </a:r>
          </a:p>
        </p:txBody>
      </p:sp>
    </p:spTree>
    <p:extLst>
      <p:ext uri="{BB962C8B-B14F-4D97-AF65-F5344CB8AC3E}">
        <p14:creationId xmlns:p14="http://schemas.microsoft.com/office/powerpoint/2010/main" val="1239299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3E8EF1AB-C27D-0F65-9C18-2A285D3372B6}"/>
              </a:ext>
            </a:extLst>
          </p:cNvPr>
          <p:cNvSpPr txBox="1"/>
          <p:nvPr/>
        </p:nvSpPr>
        <p:spPr>
          <a:xfrm>
            <a:off x="669035" y="2049833"/>
            <a:ext cx="10853927" cy="4251960"/>
          </a:xfrm>
          <a:prstGeom prst="rect">
            <a:avLst/>
          </a:prstGeom>
        </p:spPr>
        <p:txBody>
          <a:bodyPr vert="horz" lIns="91440" tIns="45720" rIns="91440" bIns="45720" rtlCol="0">
            <a:noAutofit/>
          </a:bodyPr>
          <a:lstStyle/>
          <a:p>
            <a:pPr fontAlgn="t">
              <a:lnSpc>
                <a:spcPct val="90000"/>
              </a:lnSpc>
              <a:spcAft>
                <a:spcPts val="600"/>
              </a:spcAft>
            </a:pPr>
            <a:r>
              <a:rPr lang="en-US" b="0" i="0" dirty="0">
                <a:effectLst/>
              </a:rPr>
              <a:t>The guidance states:</a:t>
            </a:r>
          </a:p>
          <a:p>
            <a:pPr fontAlgn="t">
              <a:lnSpc>
                <a:spcPct val="90000"/>
              </a:lnSpc>
              <a:spcAft>
                <a:spcPts val="600"/>
              </a:spcAft>
            </a:pPr>
            <a:endParaRPr lang="en-US" b="0" i="0" dirty="0">
              <a:effectLst/>
            </a:endParaRPr>
          </a:p>
          <a:p>
            <a:pPr fontAlgn="t">
              <a:lnSpc>
                <a:spcPct val="90000"/>
              </a:lnSpc>
              <a:spcAft>
                <a:spcPts val="600"/>
              </a:spcAft>
            </a:pPr>
            <a:r>
              <a:rPr lang="en-US" b="0" i="1" dirty="0">
                <a:effectLst/>
              </a:rPr>
              <a:t>"There is no requirement for a child to meet a particular statutory threshold before information can be shared.“</a:t>
            </a:r>
          </a:p>
          <a:p>
            <a:pPr fontAlgn="t">
              <a:lnSpc>
                <a:spcPct val="90000"/>
              </a:lnSpc>
              <a:spcAft>
                <a:spcPts val="600"/>
              </a:spcAft>
            </a:pPr>
            <a:endParaRPr lang="en-US" dirty="0"/>
          </a:p>
          <a:p>
            <a:pPr fontAlgn="t">
              <a:lnSpc>
                <a:spcPct val="90000"/>
              </a:lnSpc>
              <a:spcAft>
                <a:spcPts val="600"/>
              </a:spcAft>
            </a:pPr>
            <a:r>
              <a:rPr lang="en-US" b="0" i="0" dirty="0">
                <a:effectLst/>
              </a:rPr>
              <a:t>You do not need to wait for: </a:t>
            </a:r>
          </a:p>
          <a:p>
            <a:pPr marL="285750" indent="-285750" fontAlgn="t">
              <a:lnSpc>
                <a:spcPct val="90000"/>
              </a:lnSpc>
              <a:spcAft>
                <a:spcPts val="600"/>
              </a:spcAft>
              <a:buFont typeface="Arial" panose="020B0604020202020204" pitchFamily="34" charset="0"/>
              <a:buChar char="•"/>
            </a:pPr>
            <a:r>
              <a:rPr lang="en-US" dirty="0"/>
              <a:t>Significant harm</a:t>
            </a:r>
          </a:p>
          <a:p>
            <a:pPr marL="285750" indent="-285750" fontAlgn="t">
              <a:lnSpc>
                <a:spcPct val="90000"/>
              </a:lnSpc>
              <a:spcAft>
                <a:spcPts val="600"/>
              </a:spcAft>
              <a:buFont typeface="Arial" panose="020B0604020202020204" pitchFamily="34" charset="0"/>
              <a:buChar char="•"/>
            </a:pPr>
            <a:r>
              <a:rPr lang="en-US" b="0" i="0" dirty="0">
                <a:effectLst/>
              </a:rPr>
              <a:t>A S47 enquiry </a:t>
            </a:r>
          </a:p>
          <a:p>
            <a:pPr marL="285750" indent="-285750" fontAlgn="t">
              <a:lnSpc>
                <a:spcPct val="90000"/>
              </a:lnSpc>
              <a:spcAft>
                <a:spcPts val="600"/>
              </a:spcAft>
              <a:buFont typeface="Arial" panose="020B0604020202020204" pitchFamily="34" charset="0"/>
              <a:buChar char="•"/>
            </a:pPr>
            <a:r>
              <a:rPr lang="en-US" b="0" i="0" dirty="0">
                <a:effectLst/>
              </a:rPr>
              <a:t>A chil</a:t>
            </a:r>
            <a:r>
              <a:rPr lang="en-US" dirty="0"/>
              <a:t>d protection plan </a:t>
            </a:r>
          </a:p>
          <a:p>
            <a:pPr marL="285750" indent="-285750" fontAlgn="t">
              <a:lnSpc>
                <a:spcPct val="90000"/>
              </a:lnSpc>
              <a:spcAft>
                <a:spcPts val="600"/>
              </a:spcAft>
              <a:buFont typeface="Arial" panose="020B0604020202020204" pitchFamily="34" charset="0"/>
              <a:buChar char="•"/>
            </a:pPr>
            <a:r>
              <a:rPr lang="en-US" b="0" i="0" dirty="0">
                <a:effectLst/>
              </a:rPr>
              <a:t>A referral threshold to be met, or</a:t>
            </a:r>
          </a:p>
          <a:p>
            <a:pPr marL="285750" indent="-285750" fontAlgn="t">
              <a:lnSpc>
                <a:spcPct val="90000"/>
              </a:lnSpc>
              <a:spcAft>
                <a:spcPts val="600"/>
              </a:spcAft>
              <a:buFont typeface="Arial" panose="020B0604020202020204" pitchFamily="34" charset="0"/>
              <a:buChar char="•"/>
            </a:pPr>
            <a:r>
              <a:rPr lang="en-US" dirty="0"/>
              <a:t>Certainty about the complete picture</a:t>
            </a:r>
            <a:endParaRPr lang="en-US" b="0" i="0" dirty="0">
              <a:effectLst/>
            </a:endParaRPr>
          </a:p>
          <a:p>
            <a:pPr indent="-228600" fontAlgn="t">
              <a:lnSpc>
                <a:spcPct val="90000"/>
              </a:lnSpc>
              <a:spcAft>
                <a:spcPts val="600"/>
              </a:spcAft>
              <a:buFont typeface="Arial" panose="020B0604020202020204" pitchFamily="34" charset="0"/>
              <a:buChar char="•"/>
            </a:pPr>
            <a:endParaRPr lang="en-US" b="0" i="0" dirty="0">
              <a:effectLst/>
            </a:endParaRPr>
          </a:p>
          <a:p>
            <a:pPr algn="ctr" fontAlgn="t">
              <a:lnSpc>
                <a:spcPct val="90000"/>
              </a:lnSpc>
              <a:spcAft>
                <a:spcPts val="600"/>
              </a:spcAft>
            </a:pPr>
            <a:r>
              <a:rPr lang="en-US" b="1" i="0" dirty="0">
                <a:solidFill>
                  <a:schemeClr val="accent2"/>
                </a:solidFill>
                <a:effectLst/>
              </a:rPr>
              <a:t>Information may need to be shared precisely because the full picture is not yet known.  </a:t>
            </a:r>
            <a:endParaRPr lang="en-US" b="0" i="0" dirty="0">
              <a:solidFill>
                <a:schemeClr val="accent2"/>
              </a:solidFill>
              <a:effectLst/>
            </a:endParaRPr>
          </a:p>
        </p:txBody>
      </p:sp>
      <p:sp>
        <p:nvSpPr>
          <p:cNvPr id="2" name="TextBox 1">
            <a:extLst>
              <a:ext uri="{FF2B5EF4-FFF2-40B4-BE49-F238E27FC236}">
                <a16:creationId xmlns:a16="http://schemas.microsoft.com/office/drawing/2014/main" id="{FFE51D4A-9FD2-B984-79E8-39BED6FC6C89}"/>
              </a:ext>
            </a:extLst>
          </p:cNvPr>
          <p:cNvSpPr txBox="1"/>
          <p:nvPr/>
        </p:nvSpPr>
        <p:spPr>
          <a:xfrm>
            <a:off x="669035" y="655585"/>
            <a:ext cx="10515600" cy="738664"/>
          </a:xfrm>
          <a:prstGeom prst="rect">
            <a:avLst/>
          </a:prstGeom>
          <a:noFill/>
        </p:spPr>
        <p:txBody>
          <a:bodyPr wrap="square" rtlCol="0">
            <a:spAutoFit/>
          </a:bodyPr>
          <a:lstStyle/>
          <a:p>
            <a:r>
              <a:rPr lang="en-GB" sz="4200" b="1" dirty="0">
                <a:solidFill>
                  <a:schemeClr val="accent2"/>
                </a:solidFill>
              </a:rPr>
              <a:t>There is no threshold requirement </a:t>
            </a:r>
          </a:p>
        </p:txBody>
      </p:sp>
    </p:spTree>
    <p:extLst>
      <p:ext uri="{BB962C8B-B14F-4D97-AF65-F5344CB8AC3E}">
        <p14:creationId xmlns:p14="http://schemas.microsoft.com/office/powerpoint/2010/main" val="3197120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93D0BABF-7AB7-0288-D17D-FE507505C6E3}"/>
              </a:ext>
            </a:extLst>
          </p:cNvPr>
          <p:cNvSpPr txBox="1"/>
          <p:nvPr/>
        </p:nvSpPr>
        <p:spPr>
          <a:xfrm>
            <a:off x="669036" y="1917351"/>
            <a:ext cx="10515600" cy="4627827"/>
          </a:xfrm>
          <a:prstGeom prst="rect">
            <a:avLst/>
          </a:prstGeom>
        </p:spPr>
        <p:txBody>
          <a:bodyPr vert="horz" lIns="91440" tIns="45720" rIns="91440" bIns="45720" rtlCol="0">
            <a:noAutofit/>
          </a:bodyPr>
          <a:lstStyle/>
          <a:p>
            <a:pPr fontAlgn="t">
              <a:lnSpc>
                <a:spcPct val="90000"/>
              </a:lnSpc>
              <a:spcAft>
                <a:spcPts val="600"/>
              </a:spcAft>
            </a:pPr>
            <a:r>
              <a:rPr lang="en-US" sz="1600" b="0" i="0" dirty="0">
                <a:effectLst/>
              </a:rPr>
              <a:t>The guidance states that information may be relevant even if it is:</a:t>
            </a:r>
          </a:p>
          <a:p>
            <a:pPr marL="342900" lvl="0" indent="-228600" fontAlgn="t">
              <a:lnSpc>
                <a:spcPct val="90000"/>
              </a:lnSpc>
              <a:spcAft>
                <a:spcPts val="600"/>
              </a:spcAft>
              <a:buFont typeface="Arial" panose="020B0604020202020204" pitchFamily="34" charset="0"/>
              <a:buChar char="•"/>
            </a:pPr>
            <a:r>
              <a:rPr lang="en-US" sz="1600" b="0" i="0" dirty="0">
                <a:effectLst/>
              </a:rPr>
              <a:t>Contextual</a:t>
            </a:r>
          </a:p>
          <a:p>
            <a:pPr marL="342900" lvl="0" indent="-228600" fontAlgn="t">
              <a:lnSpc>
                <a:spcPct val="90000"/>
              </a:lnSpc>
              <a:spcAft>
                <a:spcPts val="600"/>
              </a:spcAft>
              <a:buFont typeface="Arial" panose="020B0604020202020204" pitchFamily="34" charset="0"/>
              <a:buChar char="•"/>
            </a:pPr>
            <a:r>
              <a:rPr lang="en-US" sz="1600" b="0" i="0" dirty="0">
                <a:effectLst/>
              </a:rPr>
              <a:t>Partial</a:t>
            </a:r>
          </a:p>
          <a:p>
            <a:pPr marL="342900" lvl="0" indent="-228600" fontAlgn="t">
              <a:lnSpc>
                <a:spcPct val="90000"/>
              </a:lnSpc>
              <a:spcAft>
                <a:spcPts val="600"/>
              </a:spcAft>
              <a:buFont typeface="Arial" panose="020B0604020202020204" pitchFamily="34" charset="0"/>
              <a:buChar char="•"/>
            </a:pPr>
            <a:r>
              <a:rPr lang="en-US" sz="1600" b="0" i="0" dirty="0">
                <a:effectLst/>
              </a:rPr>
              <a:t>Historical</a:t>
            </a:r>
          </a:p>
          <a:p>
            <a:pPr marL="342900" lvl="0" indent="-228600" fontAlgn="t">
              <a:lnSpc>
                <a:spcPct val="90000"/>
              </a:lnSpc>
              <a:spcAft>
                <a:spcPts val="600"/>
              </a:spcAft>
              <a:buFont typeface="Arial" panose="020B0604020202020204" pitchFamily="34" charset="0"/>
              <a:buChar char="•"/>
            </a:pPr>
            <a:r>
              <a:rPr lang="en-US" sz="1600" b="0" i="0" dirty="0">
                <a:effectLst/>
              </a:rPr>
              <a:t>Pattern-based</a:t>
            </a:r>
          </a:p>
          <a:p>
            <a:pPr marL="342900" lvl="0" indent="-228600" fontAlgn="t">
              <a:lnSpc>
                <a:spcPct val="90000"/>
              </a:lnSpc>
              <a:spcAft>
                <a:spcPts val="600"/>
              </a:spcAft>
              <a:buFont typeface="Arial" panose="020B0604020202020204" pitchFamily="34" charset="0"/>
              <a:buChar char="•"/>
            </a:pPr>
            <a:r>
              <a:rPr lang="en-US" sz="1600" b="0" i="0" dirty="0">
                <a:effectLst/>
              </a:rPr>
              <a:t>Emerging</a:t>
            </a:r>
          </a:p>
          <a:p>
            <a:pPr marL="342900" lvl="0" indent="-228600" fontAlgn="t">
              <a:lnSpc>
                <a:spcPct val="90000"/>
              </a:lnSpc>
              <a:spcAft>
                <a:spcPts val="600"/>
              </a:spcAft>
              <a:buFont typeface="Arial" panose="020B0604020202020204" pitchFamily="34" charset="0"/>
              <a:buChar char="•"/>
            </a:pPr>
            <a:r>
              <a:rPr lang="en-US" sz="1600" b="0" i="0" dirty="0">
                <a:effectLst/>
              </a:rPr>
              <a:t>Indirect</a:t>
            </a:r>
          </a:p>
          <a:p>
            <a:pPr marL="342900" lvl="0" indent="-228600" fontAlgn="t">
              <a:lnSpc>
                <a:spcPct val="90000"/>
              </a:lnSpc>
              <a:spcAft>
                <a:spcPts val="600"/>
              </a:spcAft>
              <a:buFont typeface="Arial" panose="020B0604020202020204" pitchFamily="34" charset="0"/>
              <a:buChar char="•"/>
            </a:pPr>
            <a:endParaRPr lang="en-US" sz="1600" b="0" i="0" dirty="0">
              <a:effectLst/>
            </a:endParaRPr>
          </a:p>
          <a:p>
            <a:pPr indent="-228600" fontAlgn="t">
              <a:lnSpc>
                <a:spcPct val="90000"/>
              </a:lnSpc>
              <a:spcAft>
                <a:spcPts val="600"/>
              </a:spcAft>
              <a:buFont typeface="Arial" panose="020B0604020202020204" pitchFamily="34" charset="0"/>
              <a:buChar char="•"/>
            </a:pPr>
            <a:r>
              <a:rPr lang="en-US" sz="1600" b="0" i="0" dirty="0">
                <a:effectLst/>
              </a:rPr>
              <a:t>Examples include:</a:t>
            </a:r>
          </a:p>
          <a:p>
            <a:pPr marL="342900" lvl="0" indent="-228600" fontAlgn="t">
              <a:lnSpc>
                <a:spcPct val="90000"/>
              </a:lnSpc>
              <a:spcAft>
                <a:spcPts val="600"/>
              </a:spcAft>
              <a:buFont typeface="Arial" panose="020B0604020202020204" pitchFamily="34" charset="0"/>
              <a:buChar char="•"/>
            </a:pPr>
            <a:r>
              <a:rPr lang="en-US" sz="1600" b="0" i="0" dirty="0">
                <a:effectLst/>
              </a:rPr>
              <a:t>Attendance concerns</a:t>
            </a:r>
          </a:p>
          <a:p>
            <a:pPr marL="342900" lvl="0" indent="-228600" fontAlgn="t">
              <a:lnSpc>
                <a:spcPct val="90000"/>
              </a:lnSpc>
              <a:spcAft>
                <a:spcPts val="600"/>
              </a:spcAft>
              <a:buFont typeface="Arial" panose="020B0604020202020204" pitchFamily="34" charset="0"/>
              <a:buChar char="•"/>
            </a:pPr>
            <a:r>
              <a:rPr lang="en-US" sz="1600" b="0" i="0" dirty="0">
                <a:effectLst/>
              </a:rPr>
              <a:t>Behavioural changes</a:t>
            </a:r>
          </a:p>
          <a:p>
            <a:pPr marL="342900" lvl="0" indent="-228600" fontAlgn="t">
              <a:lnSpc>
                <a:spcPct val="90000"/>
              </a:lnSpc>
              <a:spcAft>
                <a:spcPts val="600"/>
              </a:spcAft>
              <a:buFont typeface="Arial" panose="020B0604020202020204" pitchFamily="34" charset="0"/>
              <a:buChar char="•"/>
            </a:pPr>
            <a:r>
              <a:rPr lang="en-US" sz="1600" b="0" i="0" dirty="0">
                <a:effectLst/>
              </a:rPr>
              <a:t>Emerging neglect</a:t>
            </a:r>
          </a:p>
          <a:p>
            <a:pPr marL="342900" lvl="0" indent="-228600" fontAlgn="t">
              <a:lnSpc>
                <a:spcPct val="90000"/>
              </a:lnSpc>
              <a:spcAft>
                <a:spcPts val="600"/>
              </a:spcAft>
              <a:buFont typeface="Arial" panose="020B0604020202020204" pitchFamily="34" charset="0"/>
              <a:buChar char="•"/>
            </a:pPr>
            <a:r>
              <a:rPr lang="en-US" sz="1600" b="0" i="0" dirty="0">
                <a:effectLst/>
              </a:rPr>
              <a:t>Low-level concerns that are building over time</a:t>
            </a:r>
          </a:p>
          <a:p>
            <a:pPr marL="342900" lvl="0" indent="-228600" fontAlgn="t">
              <a:lnSpc>
                <a:spcPct val="90000"/>
              </a:lnSpc>
              <a:spcAft>
                <a:spcPts val="600"/>
              </a:spcAft>
              <a:buFont typeface="Arial" panose="020B0604020202020204" pitchFamily="34" charset="0"/>
              <a:buChar char="•"/>
            </a:pPr>
            <a:r>
              <a:rPr lang="en-US" sz="1600" b="0" i="0" dirty="0">
                <a:effectLst/>
              </a:rPr>
              <a:t>Information that may become significant when combined with information held elsewhere</a:t>
            </a:r>
          </a:p>
          <a:p>
            <a:pPr indent="-228600" fontAlgn="t">
              <a:lnSpc>
                <a:spcPct val="90000"/>
              </a:lnSpc>
              <a:spcAft>
                <a:spcPts val="600"/>
              </a:spcAft>
              <a:buFont typeface="Arial" panose="020B0604020202020204" pitchFamily="34" charset="0"/>
              <a:buChar char="•"/>
            </a:pPr>
            <a:r>
              <a:rPr lang="en-US" sz="1600" b="0" i="0" dirty="0">
                <a:effectLst/>
              </a:rPr>
              <a:t>You do not need to know the full safeguarding picture before sharing information.</a:t>
            </a:r>
          </a:p>
        </p:txBody>
      </p:sp>
      <p:sp>
        <p:nvSpPr>
          <p:cNvPr id="2" name="TextBox 1">
            <a:extLst>
              <a:ext uri="{FF2B5EF4-FFF2-40B4-BE49-F238E27FC236}">
                <a16:creationId xmlns:a16="http://schemas.microsoft.com/office/drawing/2014/main" id="{93CC7F9D-51B1-59D3-E1D4-C4E7305F4586}"/>
              </a:ext>
            </a:extLst>
          </p:cNvPr>
          <p:cNvSpPr txBox="1"/>
          <p:nvPr/>
        </p:nvSpPr>
        <p:spPr>
          <a:xfrm>
            <a:off x="669036" y="718838"/>
            <a:ext cx="8754000" cy="707886"/>
          </a:xfrm>
          <a:prstGeom prst="rect">
            <a:avLst/>
          </a:prstGeom>
          <a:noFill/>
        </p:spPr>
        <p:txBody>
          <a:bodyPr wrap="none" rtlCol="0">
            <a:spAutoFit/>
          </a:bodyPr>
          <a:lstStyle/>
          <a:p>
            <a:r>
              <a:rPr lang="en-GB" sz="4000" b="1" dirty="0">
                <a:solidFill>
                  <a:schemeClr val="accent2"/>
                </a:solidFill>
              </a:rPr>
              <a:t>What information should be shared? </a:t>
            </a:r>
          </a:p>
        </p:txBody>
      </p:sp>
      <p:sp>
        <p:nvSpPr>
          <p:cNvPr id="3" name="TextBox 2">
            <a:extLst>
              <a:ext uri="{FF2B5EF4-FFF2-40B4-BE49-F238E27FC236}">
                <a16:creationId xmlns:a16="http://schemas.microsoft.com/office/drawing/2014/main" id="{37D13D47-3AA8-DC74-EA2F-3A3455E9EC5B}"/>
              </a:ext>
            </a:extLst>
          </p:cNvPr>
          <p:cNvSpPr txBox="1"/>
          <p:nvPr/>
        </p:nvSpPr>
        <p:spPr>
          <a:xfrm>
            <a:off x="7676145" y="2399346"/>
            <a:ext cx="3846818" cy="923330"/>
          </a:xfrm>
          <a:prstGeom prst="rect">
            <a:avLst/>
          </a:prstGeom>
          <a:solidFill>
            <a:schemeClr val="accent2"/>
          </a:solidFill>
        </p:spPr>
        <p:txBody>
          <a:bodyPr wrap="square" rtlCol="0">
            <a:spAutoFit/>
          </a:bodyPr>
          <a:lstStyle/>
          <a:p>
            <a:r>
              <a:rPr lang="en-GB" b="1" dirty="0">
                <a:solidFill>
                  <a:schemeClr val="bg1"/>
                </a:solidFill>
              </a:rPr>
              <a:t>NB: Share relevant and proportionate information, not automatically the entire record.</a:t>
            </a:r>
          </a:p>
        </p:txBody>
      </p:sp>
      <p:sp>
        <p:nvSpPr>
          <p:cNvPr id="5" name="TextBox 4">
            <a:extLst>
              <a:ext uri="{FF2B5EF4-FFF2-40B4-BE49-F238E27FC236}">
                <a16:creationId xmlns:a16="http://schemas.microsoft.com/office/drawing/2014/main" id="{1121530D-89A0-04EF-4E26-CC5CD767C91E}"/>
              </a:ext>
            </a:extLst>
          </p:cNvPr>
          <p:cNvSpPr txBox="1"/>
          <p:nvPr/>
        </p:nvSpPr>
        <p:spPr>
          <a:xfrm>
            <a:off x="7676145" y="4472262"/>
            <a:ext cx="3846817" cy="923330"/>
          </a:xfrm>
          <a:prstGeom prst="rect">
            <a:avLst/>
          </a:prstGeom>
          <a:solidFill>
            <a:schemeClr val="accent2"/>
          </a:solidFill>
        </p:spPr>
        <p:txBody>
          <a:bodyPr wrap="square" rtlCol="0">
            <a:spAutoFit/>
          </a:bodyPr>
          <a:lstStyle/>
          <a:p>
            <a:r>
              <a:rPr lang="en-GB" b="1" dirty="0">
                <a:solidFill>
                  <a:schemeClr val="bg1"/>
                </a:solidFill>
              </a:rPr>
              <a:t>Think: could it help another organisation understand the child’s needs, circumstances early?</a:t>
            </a:r>
          </a:p>
        </p:txBody>
      </p:sp>
    </p:spTree>
    <p:extLst>
      <p:ext uri="{BB962C8B-B14F-4D97-AF65-F5344CB8AC3E}">
        <p14:creationId xmlns:p14="http://schemas.microsoft.com/office/powerpoint/2010/main" val="1659084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26BEB1-F783-81E1-FD04-CCB5767F868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84E512-F9C8-0B75-B8C0-21DE55FBFB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265EFCB4-4FEC-C961-7653-2F5E60E1CC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D0CAC77F-5F5E-6B7E-1E12-CE73C964DB91}"/>
              </a:ext>
            </a:extLst>
          </p:cNvPr>
          <p:cNvSpPr txBox="1"/>
          <p:nvPr/>
        </p:nvSpPr>
        <p:spPr>
          <a:xfrm>
            <a:off x="838200" y="1929384"/>
            <a:ext cx="10515600" cy="4251960"/>
          </a:xfrm>
          <a:prstGeom prst="rect">
            <a:avLst/>
          </a:prstGeom>
        </p:spPr>
        <p:txBody>
          <a:bodyPr vert="horz" lIns="91440" tIns="45720" rIns="91440" bIns="45720" rtlCol="0">
            <a:normAutofit/>
          </a:bodyPr>
          <a:lstStyle/>
          <a:p>
            <a:pPr fontAlgn="t">
              <a:lnSpc>
                <a:spcPct val="90000"/>
              </a:lnSpc>
              <a:spcAft>
                <a:spcPts val="600"/>
              </a:spcAft>
            </a:pPr>
            <a:endParaRPr lang="en-US" sz="1500" b="0" i="0" dirty="0">
              <a:effectLst/>
            </a:endParaRPr>
          </a:p>
        </p:txBody>
      </p:sp>
      <p:sp>
        <p:nvSpPr>
          <p:cNvPr id="2" name="TextBox 1">
            <a:extLst>
              <a:ext uri="{FF2B5EF4-FFF2-40B4-BE49-F238E27FC236}">
                <a16:creationId xmlns:a16="http://schemas.microsoft.com/office/drawing/2014/main" id="{A35DE895-3C05-DD26-6868-1457F411306F}"/>
              </a:ext>
            </a:extLst>
          </p:cNvPr>
          <p:cNvSpPr txBox="1"/>
          <p:nvPr/>
        </p:nvSpPr>
        <p:spPr>
          <a:xfrm>
            <a:off x="669036" y="212137"/>
            <a:ext cx="10853928" cy="1323439"/>
          </a:xfrm>
          <a:prstGeom prst="rect">
            <a:avLst/>
          </a:prstGeom>
          <a:noFill/>
        </p:spPr>
        <p:txBody>
          <a:bodyPr wrap="square" rtlCol="0">
            <a:spAutoFit/>
          </a:bodyPr>
          <a:lstStyle/>
          <a:p>
            <a:r>
              <a:rPr lang="en-GB" sz="4000" b="1" dirty="0">
                <a:solidFill>
                  <a:schemeClr val="accent2"/>
                </a:solidFill>
              </a:rPr>
              <a:t>Information about adults and other connected people matters too</a:t>
            </a:r>
          </a:p>
        </p:txBody>
      </p:sp>
      <p:sp>
        <p:nvSpPr>
          <p:cNvPr id="7" name="TextBox 6">
            <a:extLst>
              <a:ext uri="{FF2B5EF4-FFF2-40B4-BE49-F238E27FC236}">
                <a16:creationId xmlns:a16="http://schemas.microsoft.com/office/drawing/2014/main" id="{769721F6-81E4-145B-9620-722038511C81}"/>
              </a:ext>
            </a:extLst>
          </p:cNvPr>
          <p:cNvSpPr txBox="1"/>
          <p:nvPr/>
        </p:nvSpPr>
        <p:spPr>
          <a:xfrm>
            <a:off x="669036" y="2037528"/>
            <a:ext cx="10618217" cy="3970318"/>
          </a:xfrm>
          <a:prstGeom prst="rect">
            <a:avLst/>
          </a:prstGeom>
          <a:noFill/>
        </p:spPr>
        <p:txBody>
          <a:bodyPr wrap="square">
            <a:spAutoFit/>
          </a:bodyPr>
          <a:lstStyle/>
          <a:p>
            <a:pPr fontAlgn="t">
              <a:lnSpc>
                <a:spcPct val="100000"/>
              </a:lnSpc>
              <a:buNone/>
            </a:pPr>
            <a:r>
              <a:rPr lang="en-GB" sz="1800" b="0" i="0" dirty="0">
                <a:effectLst/>
                <a:latin typeface="+mn-lt"/>
              </a:rPr>
              <a:t>Information does not need to relate exclusively to the child.  The duty also covers information about adults connected to a child where </a:t>
            </a:r>
            <a:r>
              <a:rPr lang="en-GB" sz="1800" b="1" i="1" dirty="0">
                <a:effectLst/>
                <a:latin typeface="+mn-lt"/>
              </a:rPr>
              <a:t>relevant</a:t>
            </a:r>
            <a:r>
              <a:rPr lang="en-GB" sz="1800" b="0" i="0" dirty="0">
                <a:effectLst/>
                <a:latin typeface="+mn-lt"/>
              </a:rPr>
              <a:t> to their welfare.</a:t>
            </a:r>
          </a:p>
          <a:p>
            <a:pPr fontAlgn="t">
              <a:lnSpc>
                <a:spcPct val="100000"/>
              </a:lnSpc>
              <a:buNone/>
            </a:pPr>
            <a:endParaRPr lang="en-GB" sz="1800" b="0" i="0" dirty="0">
              <a:effectLst/>
              <a:latin typeface="+mn-lt"/>
            </a:endParaRPr>
          </a:p>
          <a:p>
            <a:pPr fontAlgn="t">
              <a:lnSpc>
                <a:spcPct val="100000"/>
              </a:lnSpc>
              <a:buNone/>
            </a:pPr>
            <a:r>
              <a:rPr lang="en-GB" sz="1800" b="0" i="0" dirty="0">
                <a:effectLst/>
                <a:latin typeface="+mn-lt"/>
              </a:rPr>
              <a:t>Examples may include:</a:t>
            </a:r>
          </a:p>
          <a:p>
            <a:pPr marL="342900" lvl="0" indent="-342900" fontAlgn="t">
              <a:lnSpc>
                <a:spcPct val="100000"/>
              </a:lnSpc>
              <a:buFont typeface="Arial" panose="020B0604020202020204" pitchFamily="34" charset="0"/>
              <a:buChar char="•"/>
            </a:pPr>
            <a:r>
              <a:rPr lang="en-GB" sz="1800" b="0" i="0" dirty="0">
                <a:effectLst/>
                <a:latin typeface="+mn-lt"/>
              </a:rPr>
              <a:t>Parental </a:t>
            </a:r>
            <a:r>
              <a:rPr lang="en-GB" dirty="0"/>
              <a:t>mental or physical </a:t>
            </a:r>
            <a:r>
              <a:rPr lang="en-GB" sz="1800" b="0" i="0" dirty="0">
                <a:effectLst/>
                <a:latin typeface="+mn-lt"/>
              </a:rPr>
              <a:t>health affecting care</a:t>
            </a:r>
          </a:p>
          <a:p>
            <a:pPr marL="342900" lvl="0" indent="-342900" fontAlgn="t">
              <a:lnSpc>
                <a:spcPct val="100000"/>
              </a:lnSpc>
              <a:buFont typeface="Arial" panose="020B0604020202020204" pitchFamily="34" charset="0"/>
              <a:buChar char="•"/>
            </a:pPr>
            <a:r>
              <a:rPr lang="en-GB" sz="1800" b="0" i="0" dirty="0">
                <a:effectLst/>
                <a:latin typeface="+mn-lt"/>
              </a:rPr>
              <a:t>Domestic abuse or coercive control</a:t>
            </a:r>
          </a:p>
          <a:p>
            <a:pPr marL="342900" lvl="0" indent="-342900" fontAlgn="t">
              <a:lnSpc>
                <a:spcPct val="100000"/>
              </a:lnSpc>
              <a:buFont typeface="Arial" panose="020B0604020202020204" pitchFamily="34" charset="0"/>
              <a:buChar char="•"/>
            </a:pPr>
            <a:r>
              <a:rPr lang="en-GB" sz="1800" b="0" i="0" dirty="0">
                <a:effectLst/>
                <a:latin typeface="+mn-lt"/>
              </a:rPr>
              <a:t>Substance misuse</a:t>
            </a:r>
          </a:p>
          <a:p>
            <a:pPr marL="342900" lvl="0" indent="-342900" fontAlgn="t">
              <a:lnSpc>
                <a:spcPct val="100000"/>
              </a:lnSpc>
              <a:buFont typeface="Arial" panose="020B0604020202020204" pitchFamily="34" charset="0"/>
              <a:buChar char="•"/>
            </a:pPr>
            <a:r>
              <a:rPr lang="en-GB" sz="1800" b="0" i="0" dirty="0">
                <a:effectLst/>
                <a:latin typeface="+mn-lt"/>
              </a:rPr>
              <a:t>Imprisonment or offending </a:t>
            </a:r>
          </a:p>
          <a:p>
            <a:pPr marL="342900" lvl="0" indent="-342900" fontAlgn="t">
              <a:lnSpc>
                <a:spcPct val="100000"/>
              </a:lnSpc>
              <a:buFont typeface="Arial" panose="020B0604020202020204" pitchFamily="34" charset="0"/>
              <a:buChar char="•"/>
            </a:pPr>
            <a:r>
              <a:rPr lang="en-GB" sz="1800" b="0" i="0" dirty="0">
                <a:effectLst/>
                <a:latin typeface="+mn-lt"/>
              </a:rPr>
              <a:t>Exploitation or organised crime </a:t>
            </a:r>
          </a:p>
          <a:p>
            <a:pPr marL="342900" lvl="0" indent="-342900" fontAlgn="t">
              <a:lnSpc>
                <a:spcPct val="100000"/>
              </a:lnSpc>
              <a:buFont typeface="Arial" panose="020B0604020202020204" pitchFamily="34" charset="0"/>
              <a:buChar char="•"/>
            </a:pPr>
            <a:r>
              <a:rPr lang="en-GB" dirty="0"/>
              <a:t>Information about an adult, sibling or peer  who may pose a risk </a:t>
            </a:r>
            <a:endParaRPr lang="en-GB" sz="1800" b="0" i="0" dirty="0">
              <a:effectLst/>
              <a:latin typeface="+mn-lt"/>
            </a:endParaRPr>
          </a:p>
          <a:p>
            <a:pPr fontAlgn="t">
              <a:lnSpc>
                <a:spcPct val="100000"/>
              </a:lnSpc>
              <a:buNone/>
            </a:pPr>
            <a:endParaRPr lang="en-GB" sz="1800" b="0" i="0" dirty="0">
              <a:effectLst/>
              <a:latin typeface="+mn-lt"/>
            </a:endParaRPr>
          </a:p>
          <a:p>
            <a:pPr fontAlgn="t">
              <a:lnSpc>
                <a:spcPct val="100000"/>
              </a:lnSpc>
              <a:buNone/>
            </a:pPr>
            <a:endParaRPr lang="en-GB" sz="1800" b="0" i="0" dirty="0">
              <a:effectLst/>
              <a:latin typeface="+mn-lt"/>
            </a:endParaRPr>
          </a:p>
          <a:p>
            <a:pPr fontAlgn="t">
              <a:lnSpc>
                <a:spcPct val="100000"/>
              </a:lnSpc>
              <a:buNone/>
            </a:pPr>
            <a:r>
              <a:rPr lang="en-GB" b="1" dirty="0">
                <a:solidFill>
                  <a:schemeClr val="accent2"/>
                </a:solidFill>
              </a:rPr>
              <a:t>NB: </a:t>
            </a:r>
            <a:r>
              <a:rPr lang="en-GB" b="1" dirty="0"/>
              <a:t>Do not </a:t>
            </a:r>
            <a:r>
              <a:rPr lang="en-GB" sz="1800" b="1" i="0" dirty="0">
                <a:effectLst/>
                <a:latin typeface="+mn-lt"/>
              </a:rPr>
              <a:t>assume that the presence of an illness, disability or other characteristic means a parent cannot care safely. Relevance depends on its impact on the child’s circumstances. </a:t>
            </a:r>
            <a:endParaRPr lang="en-GB" sz="1800" b="0" i="0" dirty="0">
              <a:effectLst/>
              <a:latin typeface="Segoe UI" panose="020B0502040204020203" pitchFamily="34" charset="0"/>
            </a:endParaRPr>
          </a:p>
        </p:txBody>
      </p:sp>
    </p:spTree>
    <p:extLst>
      <p:ext uri="{BB962C8B-B14F-4D97-AF65-F5344CB8AC3E}">
        <p14:creationId xmlns:p14="http://schemas.microsoft.com/office/powerpoint/2010/main" val="208542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CC7D52-40DE-286D-1DB1-011746BAE1B1}"/>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883958B9-B066-B078-0722-3E52F4A8F20C}"/>
              </a:ext>
            </a:extLst>
          </p:cNvPr>
          <p:cNvSpPr txBox="1"/>
          <p:nvPr/>
        </p:nvSpPr>
        <p:spPr>
          <a:xfrm>
            <a:off x="572702" y="878784"/>
            <a:ext cx="5455920" cy="82942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dirty="0">
                <a:solidFill>
                  <a:schemeClr val="accent2"/>
                </a:solidFill>
                <a:latin typeface="+mj-lt"/>
                <a:ea typeface="+mj-ea"/>
                <a:cs typeface="+mj-cs"/>
              </a:rPr>
              <a:t>Building a fuller picture </a:t>
            </a:r>
          </a:p>
        </p:txBody>
      </p:sp>
      <p:sp>
        <p:nvSpPr>
          <p:cNvPr id="1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22C5F38B-9056-871F-8A42-591673EA954E}"/>
              </a:ext>
            </a:extLst>
          </p:cNvPr>
          <p:cNvSpPr txBox="1"/>
          <p:nvPr/>
        </p:nvSpPr>
        <p:spPr>
          <a:xfrm>
            <a:off x="624174" y="2731533"/>
            <a:ext cx="7084195" cy="4000215"/>
          </a:xfrm>
          <a:prstGeom prst="rect">
            <a:avLst/>
          </a:prstGeom>
        </p:spPr>
        <p:txBody>
          <a:bodyPr vert="horz" lIns="91440" tIns="45720" rIns="91440" bIns="45720" rtlCol="0">
            <a:noAutofit/>
          </a:bodyPr>
          <a:lstStyle/>
          <a:p>
            <a:pPr fontAlgn="t">
              <a:lnSpc>
                <a:spcPct val="90000"/>
              </a:lnSpc>
              <a:spcAft>
                <a:spcPts val="600"/>
              </a:spcAft>
            </a:pPr>
            <a:r>
              <a:rPr lang="en-US" dirty="0"/>
              <a:t>The guidance states:</a:t>
            </a:r>
          </a:p>
          <a:p>
            <a:pPr fontAlgn="t">
              <a:lnSpc>
                <a:spcPct val="90000"/>
              </a:lnSpc>
              <a:spcAft>
                <a:spcPts val="600"/>
              </a:spcAft>
            </a:pPr>
            <a:r>
              <a:rPr lang="en-US" dirty="0"/>
              <a:t>"It is only when these pieces of information are put together that practitioners can fully understand what life is like for a child.“</a:t>
            </a:r>
          </a:p>
          <a:p>
            <a:pPr fontAlgn="t">
              <a:lnSpc>
                <a:spcPct val="90000"/>
              </a:lnSpc>
              <a:spcAft>
                <a:spcPts val="600"/>
              </a:spcAft>
            </a:pPr>
            <a:br>
              <a:rPr lang="en-US" dirty="0"/>
            </a:br>
            <a:r>
              <a:rPr lang="en-US" b="1" dirty="0"/>
              <a:t>School: </a:t>
            </a:r>
            <a:r>
              <a:rPr lang="en-US" dirty="0"/>
              <a:t>attendance and presentation </a:t>
            </a:r>
          </a:p>
          <a:p>
            <a:pPr fontAlgn="t">
              <a:lnSpc>
                <a:spcPct val="90000"/>
              </a:lnSpc>
              <a:spcAft>
                <a:spcPts val="600"/>
              </a:spcAft>
            </a:pPr>
            <a:r>
              <a:rPr lang="en-US" b="1" dirty="0"/>
              <a:t>Health: </a:t>
            </a:r>
            <a:r>
              <a:rPr lang="en-US" dirty="0"/>
              <a:t>development and wellbeing </a:t>
            </a:r>
          </a:p>
          <a:p>
            <a:pPr fontAlgn="t">
              <a:lnSpc>
                <a:spcPct val="90000"/>
              </a:lnSpc>
              <a:spcAft>
                <a:spcPts val="600"/>
              </a:spcAft>
            </a:pPr>
            <a:r>
              <a:rPr lang="en-US" b="1" dirty="0"/>
              <a:t>Housing: </a:t>
            </a:r>
            <a:r>
              <a:rPr lang="en-US" dirty="0"/>
              <a:t>home circumstances</a:t>
            </a:r>
          </a:p>
          <a:p>
            <a:pPr fontAlgn="t">
              <a:lnSpc>
                <a:spcPct val="90000"/>
              </a:lnSpc>
              <a:spcAft>
                <a:spcPts val="600"/>
              </a:spcAft>
            </a:pPr>
            <a:r>
              <a:rPr lang="en-US" b="1" dirty="0"/>
              <a:t>Police: </a:t>
            </a:r>
            <a:r>
              <a:rPr lang="en-US" dirty="0"/>
              <a:t>incidents and intelligence </a:t>
            </a:r>
          </a:p>
          <a:p>
            <a:pPr fontAlgn="t">
              <a:lnSpc>
                <a:spcPct val="90000"/>
              </a:lnSpc>
              <a:spcAft>
                <a:spcPts val="600"/>
              </a:spcAft>
            </a:pPr>
            <a:r>
              <a:rPr lang="en-US" b="1" dirty="0"/>
              <a:t>Early Help: </a:t>
            </a:r>
            <a:r>
              <a:rPr lang="en-US" dirty="0"/>
              <a:t>family strengths and needs </a:t>
            </a:r>
          </a:p>
          <a:p>
            <a:pPr fontAlgn="t">
              <a:lnSpc>
                <a:spcPct val="90000"/>
              </a:lnSpc>
              <a:spcAft>
                <a:spcPts val="600"/>
              </a:spcAft>
            </a:pPr>
            <a:r>
              <a:rPr lang="en-US" b="1" dirty="0"/>
              <a:t>Children’s Social Care: </a:t>
            </a:r>
            <a:r>
              <a:rPr lang="en-US" dirty="0"/>
              <a:t>history and assessment. </a:t>
            </a:r>
          </a:p>
          <a:p>
            <a:pPr fontAlgn="t">
              <a:lnSpc>
                <a:spcPct val="90000"/>
              </a:lnSpc>
              <a:spcAft>
                <a:spcPts val="600"/>
              </a:spcAft>
            </a:pPr>
            <a:endParaRPr lang="en-US" dirty="0"/>
          </a:p>
          <a:p>
            <a:pPr fontAlgn="t">
              <a:lnSpc>
                <a:spcPct val="90000"/>
              </a:lnSpc>
              <a:spcAft>
                <a:spcPts val="600"/>
              </a:spcAft>
            </a:pPr>
            <a:r>
              <a:rPr lang="en-US" b="1" dirty="0">
                <a:solidFill>
                  <a:schemeClr val="accent2"/>
                </a:solidFill>
              </a:rPr>
              <a:t>No single practitioner can see the whole picture alone.</a:t>
            </a:r>
          </a:p>
          <a:p>
            <a:pPr indent="-228600" fontAlgn="t">
              <a:lnSpc>
                <a:spcPct val="90000"/>
              </a:lnSpc>
              <a:spcAft>
                <a:spcPts val="600"/>
              </a:spcAft>
              <a:buFont typeface="Arial" panose="020B0604020202020204" pitchFamily="34" charset="0"/>
              <a:buChar char="•"/>
            </a:pPr>
            <a:endParaRPr lang="en-US" dirty="0"/>
          </a:p>
        </p:txBody>
      </p:sp>
      <p:pic>
        <p:nvPicPr>
          <p:cNvPr id="6" name="Picture 5">
            <a:extLst>
              <a:ext uri="{FF2B5EF4-FFF2-40B4-BE49-F238E27FC236}">
                <a16:creationId xmlns:a16="http://schemas.microsoft.com/office/drawing/2014/main" id="{A5744B93-D158-70F1-CA92-D283C842300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 b="1551"/>
          <a:stretch>
            <a:fillRect/>
          </a:stretch>
        </p:blipFill>
        <p:spPr>
          <a:xfrm>
            <a:off x="7494342" y="2046951"/>
            <a:ext cx="4486277" cy="4472721"/>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xtBox 3">
            <a:extLst>
              <a:ext uri="{FF2B5EF4-FFF2-40B4-BE49-F238E27FC236}">
                <a16:creationId xmlns:a16="http://schemas.microsoft.com/office/drawing/2014/main" id="{F8D9B2D9-007C-F94D-83DF-646B1AE797E8}"/>
              </a:ext>
            </a:extLst>
          </p:cNvPr>
          <p:cNvSpPr txBox="1"/>
          <p:nvPr/>
        </p:nvSpPr>
        <p:spPr>
          <a:xfrm>
            <a:off x="838200" y="1929384"/>
            <a:ext cx="10515600" cy="4251960"/>
          </a:xfrm>
          <a:prstGeom prst="rect">
            <a:avLst/>
          </a:prstGeom>
        </p:spPr>
        <p:txBody>
          <a:bodyPr vert="horz" lIns="91440" tIns="45720" rIns="91440" bIns="45720" rtlCol="0">
            <a:normAutofit/>
          </a:bodyPr>
          <a:lstStyle/>
          <a:p>
            <a:pPr fontAlgn="t">
              <a:lnSpc>
                <a:spcPct val="90000"/>
              </a:lnSpc>
              <a:spcAft>
                <a:spcPts val="600"/>
              </a:spcAft>
            </a:pPr>
            <a:endParaRPr lang="en-US" sz="1500" b="0" i="0" dirty="0">
              <a:effectLst/>
            </a:endParaRPr>
          </a:p>
        </p:txBody>
      </p:sp>
      <p:sp>
        <p:nvSpPr>
          <p:cNvPr id="8" name="TextBox 7">
            <a:extLst>
              <a:ext uri="{FF2B5EF4-FFF2-40B4-BE49-F238E27FC236}">
                <a16:creationId xmlns:a16="http://schemas.microsoft.com/office/drawing/2014/main" id="{A0FE724B-ECB9-32EC-E0BA-571331A5600B}"/>
              </a:ext>
            </a:extLst>
          </p:cNvPr>
          <p:cNvSpPr txBox="1"/>
          <p:nvPr/>
        </p:nvSpPr>
        <p:spPr>
          <a:xfrm>
            <a:off x="9737482" y="6657945"/>
            <a:ext cx="2454518" cy="200055"/>
          </a:xfrm>
          <a:prstGeom prst="rect">
            <a:avLst/>
          </a:prstGeom>
          <a:solidFill>
            <a:srgbClr val="000000"/>
          </a:solidFill>
        </p:spPr>
        <p:txBody>
          <a:bodyPr wrap="square" rtlCol="0">
            <a:spAutoFit/>
          </a:bodyPr>
          <a:lstStyle/>
          <a:p>
            <a:pPr algn="r">
              <a:spcAft>
                <a:spcPts val="600"/>
              </a:spcAft>
            </a:pPr>
            <a:r>
              <a:rPr lang="en-GB" sz="700" dirty="0">
                <a:solidFill>
                  <a:srgbClr val="FFFFFF"/>
                </a:solidFill>
                <a:hlinkClick r:id="rId4" tooltip="https://freepngimg.com/png/85458-play-toy-puzzle-jigsaw-puzzles-photography-stock">
                  <a:extLst>
                    <a:ext uri="{A12FA001-AC4F-418D-AE19-62706E023703}">
                      <ahyp:hlinkClr xmlns:ahyp="http://schemas.microsoft.com/office/drawing/2018/hyperlinkcolor" val="tx"/>
                    </a:ext>
                  </a:extLst>
                </a:hlinkClick>
              </a:rPr>
              <a:t>This Photo</a:t>
            </a:r>
            <a:r>
              <a:rPr lang="en-GB" sz="700" dirty="0">
                <a:solidFill>
                  <a:srgbClr val="FFFFFF"/>
                </a:solidFill>
              </a:rPr>
              <a:t> by Unknown Author is licensed under </a:t>
            </a:r>
            <a:r>
              <a:rPr lang="en-GB" sz="700" dirty="0">
                <a:solidFill>
                  <a:srgbClr val="FFFFFF"/>
                </a:solidFill>
                <a:hlinkClick r:id="rId5" tooltip="https://creativecommons.org/licenses/by-nc/3.0/">
                  <a:extLst>
                    <a:ext uri="{A12FA001-AC4F-418D-AE19-62706E023703}">
                      <ahyp:hlinkClr xmlns:ahyp="http://schemas.microsoft.com/office/drawing/2018/hyperlinkcolor" val="tx"/>
                    </a:ext>
                  </a:extLst>
                </a:hlinkClick>
              </a:rPr>
              <a:t>CC BY-NC</a:t>
            </a:r>
            <a:endParaRPr lang="en-GB" sz="700" dirty="0">
              <a:solidFill>
                <a:srgbClr val="FFFFFF"/>
              </a:solidFill>
            </a:endParaRPr>
          </a:p>
        </p:txBody>
      </p:sp>
      <p:sp>
        <p:nvSpPr>
          <p:cNvPr id="10" name="TextBox 9">
            <a:extLst>
              <a:ext uri="{FF2B5EF4-FFF2-40B4-BE49-F238E27FC236}">
                <a16:creationId xmlns:a16="http://schemas.microsoft.com/office/drawing/2014/main" id="{E50279E5-DE6F-FB19-E3B0-E18D81BC1D89}"/>
              </a:ext>
            </a:extLst>
          </p:cNvPr>
          <p:cNvSpPr txBox="1"/>
          <p:nvPr/>
        </p:nvSpPr>
        <p:spPr>
          <a:xfrm>
            <a:off x="8176990" y="1740928"/>
            <a:ext cx="3120983" cy="369332"/>
          </a:xfrm>
          <a:prstGeom prst="rect">
            <a:avLst/>
          </a:prstGeom>
          <a:noFill/>
        </p:spPr>
        <p:txBody>
          <a:bodyPr wrap="none" rtlCol="0">
            <a:spAutoFit/>
          </a:bodyPr>
          <a:lstStyle/>
          <a:p>
            <a:r>
              <a:rPr lang="en-GB" b="1" dirty="0"/>
              <a:t>The child’s lived experience </a:t>
            </a:r>
          </a:p>
        </p:txBody>
      </p:sp>
    </p:spTree>
    <p:extLst>
      <p:ext uri="{BB962C8B-B14F-4D97-AF65-F5344CB8AC3E}">
        <p14:creationId xmlns:p14="http://schemas.microsoft.com/office/powerpoint/2010/main" val="3808857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800DB4-0F0F-DF20-42A5-4145899FE28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1F9E8E0-78B5-2D8E-7C08-847DDA241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43DFE1EA-4282-F2DD-931F-764268F9E4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16705AE8-6D3A-8AFA-3120-A80F06CAF5DE}"/>
              </a:ext>
            </a:extLst>
          </p:cNvPr>
          <p:cNvSpPr txBox="1"/>
          <p:nvPr/>
        </p:nvSpPr>
        <p:spPr>
          <a:xfrm>
            <a:off x="838200" y="1929384"/>
            <a:ext cx="10515600" cy="4251960"/>
          </a:xfrm>
          <a:prstGeom prst="rect">
            <a:avLst/>
          </a:prstGeom>
        </p:spPr>
        <p:txBody>
          <a:bodyPr vert="horz" lIns="91440" tIns="45720" rIns="91440" bIns="45720" rtlCol="0">
            <a:normAutofit/>
          </a:bodyPr>
          <a:lstStyle/>
          <a:p>
            <a:pPr fontAlgn="t">
              <a:lnSpc>
                <a:spcPct val="90000"/>
              </a:lnSpc>
              <a:spcAft>
                <a:spcPts val="600"/>
              </a:spcAft>
            </a:pPr>
            <a:endParaRPr lang="en-US" sz="1500" b="0" i="0" dirty="0">
              <a:effectLst/>
            </a:endParaRPr>
          </a:p>
        </p:txBody>
      </p:sp>
      <p:sp>
        <p:nvSpPr>
          <p:cNvPr id="2" name="TextBox 1">
            <a:extLst>
              <a:ext uri="{FF2B5EF4-FFF2-40B4-BE49-F238E27FC236}">
                <a16:creationId xmlns:a16="http://schemas.microsoft.com/office/drawing/2014/main" id="{39A366F2-5A22-F32D-A6B4-72054DBA5CF1}"/>
              </a:ext>
            </a:extLst>
          </p:cNvPr>
          <p:cNvSpPr txBox="1"/>
          <p:nvPr/>
        </p:nvSpPr>
        <p:spPr>
          <a:xfrm>
            <a:off x="667512" y="176967"/>
            <a:ext cx="10853928" cy="1323439"/>
          </a:xfrm>
          <a:prstGeom prst="rect">
            <a:avLst/>
          </a:prstGeom>
          <a:noFill/>
        </p:spPr>
        <p:txBody>
          <a:bodyPr wrap="square" rtlCol="0">
            <a:spAutoFit/>
          </a:bodyPr>
          <a:lstStyle/>
          <a:p>
            <a:pPr fontAlgn="t">
              <a:lnSpc>
                <a:spcPct val="100000"/>
              </a:lnSpc>
              <a:buNone/>
            </a:pPr>
            <a:r>
              <a:rPr lang="en-GB" sz="4000" b="1" dirty="0">
                <a:solidFill>
                  <a:schemeClr val="accent2"/>
                </a:solidFill>
              </a:rPr>
              <a:t>Myth: We need consent before we can share information</a:t>
            </a:r>
          </a:p>
        </p:txBody>
      </p:sp>
      <p:sp>
        <p:nvSpPr>
          <p:cNvPr id="6" name="TextBox 5">
            <a:extLst>
              <a:ext uri="{FF2B5EF4-FFF2-40B4-BE49-F238E27FC236}">
                <a16:creationId xmlns:a16="http://schemas.microsoft.com/office/drawing/2014/main" id="{E6C19735-A41D-C4C1-A55B-54E656E80463}"/>
              </a:ext>
            </a:extLst>
          </p:cNvPr>
          <p:cNvSpPr txBox="1"/>
          <p:nvPr/>
        </p:nvSpPr>
        <p:spPr>
          <a:xfrm>
            <a:off x="667512" y="1872628"/>
            <a:ext cx="10853928" cy="4801314"/>
          </a:xfrm>
          <a:prstGeom prst="rect">
            <a:avLst/>
          </a:prstGeom>
          <a:noFill/>
        </p:spPr>
        <p:txBody>
          <a:bodyPr wrap="square">
            <a:spAutoFit/>
          </a:bodyPr>
          <a:lstStyle/>
          <a:p>
            <a:pPr fontAlgn="t">
              <a:lnSpc>
                <a:spcPct val="100000"/>
              </a:lnSpc>
              <a:buNone/>
            </a:pPr>
            <a:r>
              <a:rPr lang="en-GB" sz="1800" b="0" i="0" dirty="0">
                <a:effectLst/>
                <a:latin typeface="+mn-lt"/>
              </a:rPr>
              <a:t>A common misconception is that information cannot be shared unless a parent, carer or child has given consent. The guidance is clear that:</a:t>
            </a:r>
          </a:p>
          <a:p>
            <a:pPr fontAlgn="t">
              <a:lnSpc>
                <a:spcPct val="100000"/>
              </a:lnSpc>
              <a:buNone/>
            </a:pPr>
            <a:r>
              <a:rPr lang="en-GB" sz="1800" b="0" i="1" dirty="0">
                <a:solidFill>
                  <a:schemeClr val="accent1"/>
                </a:solidFill>
                <a:effectLst/>
                <a:latin typeface="+mn-lt"/>
              </a:rPr>
              <a:t>"Consent is not required to share information under data protection law.</a:t>
            </a:r>
            <a:r>
              <a:rPr lang="en-GB" i="1" dirty="0">
                <a:solidFill>
                  <a:schemeClr val="accent1"/>
                </a:solidFill>
              </a:rPr>
              <a:t> It is just one of seven lawful bases to process information – organisations are only required to identify one applicable lawful basis to share, and it is likely that public task, legal obligation or recognised legitimate interests will be more appropriate for safeguarding and welfare purposes”</a:t>
            </a:r>
          </a:p>
          <a:p>
            <a:pPr fontAlgn="t">
              <a:lnSpc>
                <a:spcPct val="100000"/>
              </a:lnSpc>
              <a:buNone/>
            </a:pPr>
            <a:endParaRPr lang="en-GB" sz="1800" b="0" i="0" dirty="0">
              <a:effectLst/>
              <a:latin typeface="+mn-lt"/>
            </a:endParaRPr>
          </a:p>
          <a:p>
            <a:pPr fontAlgn="t">
              <a:lnSpc>
                <a:spcPct val="100000"/>
              </a:lnSpc>
              <a:buNone/>
            </a:pPr>
            <a:r>
              <a:rPr lang="en-GB" sz="1800" b="0" i="0" dirty="0">
                <a:effectLst/>
                <a:latin typeface="+mn-lt"/>
              </a:rPr>
              <a:t>The Information Sharing Duty reinforces that information relevant to safeguarding and promoting the welfare of a child should be shared regardless of whether consent has been sought or obtained.</a:t>
            </a:r>
          </a:p>
          <a:p>
            <a:pPr fontAlgn="t">
              <a:lnSpc>
                <a:spcPct val="100000"/>
              </a:lnSpc>
              <a:buNone/>
            </a:pPr>
            <a:r>
              <a:rPr lang="en-GB" sz="1800" b="0" i="0" dirty="0">
                <a:effectLst/>
                <a:latin typeface="+mn-lt"/>
              </a:rPr>
              <a:t>Information sharing decisions should not be based on:</a:t>
            </a:r>
          </a:p>
          <a:p>
            <a:pPr marL="342900" lvl="0" indent="-342900" fontAlgn="t">
              <a:lnSpc>
                <a:spcPct val="100000"/>
              </a:lnSpc>
              <a:buFont typeface="Arial" panose="020B0604020202020204" pitchFamily="34" charset="0"/>
              <a:buChar char="•"/>
            </a:pPr>
            <a:r>
              <a:rPr lang="en-GB" sz="1800" b="0" i="0" dirty="0">
                <a:effectLst/>
                <a:latin typeface="+mn-lt"/>
              </a:rPr>
              <a:t>Whether consent has been given</a:t>
            </a:r>
          </a:p>
          <a:p>
            <a:pPr marL="342900" lvl="0" indent="-342900" fontAlgn="t">
              <a:lnSpc>
                <a:spcPct val="100000"/>
              </a:lnSpc>
              <a:buFont typeface="Arial" panose="020B0604020202020204" pitchFamily="34" charset="0"/>
              <a:buChar char="•"/>
            </a:pPr>
            <a:r>
              <a:rPr lang="en-GB" sz="1800" b="0" i="0" dirty="0">
                <a:effectLst/>
                <a:latin typeface="+mn-lt"/>
              </a:rPr>
              <a:t>Whether consent is likely to be given</a:t>
            </a:r>
          </a:p>
          <a:p>
            <a:pPr marL="342900" lvl="0" indent="-342900" fontAlgn="t">
              <a:lnSpc>
                <a:spcPct val="100000"/>
              </a:lnSpc>
              <a:buFont typeface="Arial" panose="020B0604020202020204" pitchFamily="34" charset="0"/>
              <a:buChar char="•"/>
            </a:pPr>
            <a:r>
              <a:rPr lang="en-GB" sz="1800" b="0" i="0" dirty="0">
                <a:effectLst/>
                <a:latin typeface="+mn-lt"/>
              </a:rPr>
              <a:t>Whether a family may disagree</a:t>
            </a:r>
          </a:p>
          <a:p>
            <a:pPr marL="342900" lvl="0" indent="-342900" fontAlgn="t">
              <a:lnSpc>
                <a:spcPct val="100000"/>
              </a:lnSpc>
              <a:buFont typeface="Arial" panose="020B0604020202020204" pitchFamily="34" charset="0"/>
              <a:buChar char="•"/>
            </a:pPr>
            <a:r>
              <a:rPr lang="en-GB" sz="1800" b="0" i="0" dirty="0">
                <a:effectLst/>
                <a:latin typeface="+mn-lt"/>
              </a:rPr>
              <a:t>Whether a family may complain</a:t>
            </a:r>
            <a:br>
              <a:rPr lang="en-GB" sz="1800" b="0" i="0" dirty="0">
                <a:effectLst/>
                <a:latin typeface="+mn-lt"/>
              </a:rPr>
            </a:br>
            <a:endParaRPr lang="en-GB" sz="1800" b="0" i="0" dirty="0">
              <a:solidFill>
                <a:schemeClr val="accent2"/>
              </a:solidFill>
              <a:effectLst/>
              <a:latin typeface="+mn-lt"/>
            </a:endParaRPr>
          </a:p>
          <a:p>
            <a:pPr fontAlgn="t"/>
            <a:r>
              <a:rPr lang="en-GB" sz="1800" b="1" i="0" dirty="0">
                <a:solidFill>
                  <a:schemeClr val="accent2"/>
                </a:solidFill>
                <a:effectLst/>
                <a:latin typeface="+mn-lt"/>
              </a:rPr>
              <a:t>The key question remains: </a:t>
            </a:r>
            <a:r>
              <a:rPr lang="en-GB" b="1" dirty="0">
                <a:solidFill>
                  <a:schemeClr val="accent2"/>
                </a:solidFill>
              </a:rPr>
              <a:t>Could sharing this information help safeguard or promote the welfare of a child?</a:t>
            </a:r>
            <a:endParaRPr lang="en-GB" dirty="0">
              <a:solidFill>
                <a:schemeClr val="accent2"/>
              </a:solidFill>
              <a:latin typeface="Segoe UI" panose="020B0502040204020203" pitchFamily="34" charset="0"/>
            </a:endParaRPr>
          </a:p>
        </p:txBody>
      </p:sp>
    </p:spTree>
    <p:extLst>
      <p:ext uri="{BB962C8B-B14F-4D97-AF65-F5344CB8AC3E}">
        <p14:creationId xmlns:p14="http://schemas.microsoft.com/office/powerpoint/2010/main" val="1258931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3930C22A-21A1-72A1-DC4F-CAADA84BA46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4120BF5-7580-C491-7E5E-4CBF6D3040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055D7C46-851F-2B3F-D5FB-3250B0978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2C7CC471-D6B4-4ED6-CA82-FEE8EAB71C83}"/>
              </a:ext>
            </a:extLst>
          </p:cNvPr>
          <p:cNvSpPr txBox="1"/>
          <p:nvPr/>
        </p:nvSpPr>
        <p:spPr>
          <a:xfrm>
            <a:off x="838200" y="1929384"/>
            <a:ext cx="10515600" cy="4251960"/>
          </a:xfrm>
          <a:prstGeom prst="rect">
            <a:avLst/>
          </a:prstGeom>
        </p:spPr>
        <p:txBody>
          <a:bodyPr vert="horz" lIns="91440" tIns="45720" rIns="91440" bIns="45720" rtlCol="0">
            <a:normAutofit/>
          </a:bodyPr>
          <a:lstStyle/>
          <a:p>
            <a:pPr fontAlgn="t">
              <a:lnSpc>
                <a:spcPct val="90000"/>
              </a:lnSpc>
              <a:spcAft>
                <a:spcPts val="600"/>
              </a:spcAft>
            </a:pPr>
            <a:endParaRPr lang="en-US" sz="1500" b="0" i="0" dirty="0">
              <a:effectLst/>
            </a:endParaRPr>
          </a:p>
        </p:txBody>
      </p:sp>
      <p:sp>
        <p:nvSpPr>
          <p:cNvPr id="2" name="TextBox 1">
            <a:extLst>
              <a:ext uri="{FF2B5EF4-FFF2-40B4-BE49-F238E27FC236}">
                <a16:creationId xmlns:a16="http://schemas.microsoft.com/office/drawing/2014/main" id="{0CD1DD00-0944-AC7A-E059-61DE9E720AD9}"/>
              </a:ext>
            </a:extLst>
          </p:cNvPr>
          <p:cNvSpPr txBox="1"/>
          <p:nvPr/>
        </p:nvSpPr>
        <p:spPr>
          <a:xfrm>
            <a:off x="669036" y="769884"/>
            <a:ext cx="10853928" cy="707886"/>
          </a:xfrm>
          <a:prstGeom prst="rect">
            <a:avLst/>
          </a:prstGeom>
          <a:noFill/>
        </p:spPr>
        <p:txBody>
          <a:bodyPr wrap="square" rtlCol="0">
            <a:spAutoFit/>
          </a:bodyPr>
          <a:lstStyle/>
          <a:p>
            <a:pPr fontAlgn="t">
              <a:lnSpc>
                <a:spcPct val="100000"/>
              </a:lnSpc>
              <a:buNone/>
            </a:pPr>
            <a:r>
              <a:rPr lang="en-GB" sz="4000" b="1" dirty="0">
                <a:solidFill>
                  <a:schemeClr val="accent2"/>
                </a:solidFill>
              </a:rPr>
              <a:t>Inform families wherever safe and appropriate</a:t>
            </a:r>
          </a:p>
        </p:txBody>
      </p:sp>
      <p:sp>
        <p:nvSpPr>
          <p:cNvPr id="3" name="TextBox 2">
            <a:extLst>
              <a:ext uri="{FF2B5EF4-FFF2-40B4-BE49-F238E27FC236}">
                <a16:creationId xmlns:a16="http://schemas.microsoft.com/office/drawing/2014/main" id="{904ADC80-DEB9-F777-813B-22933C6793C2}"/>
              </a:ext>
            </a:extLst>
          </p:cNvPr>
          <p:cNvSpPr txBox="1"/>
          <p:nvPr/>
        </p:nvSpPr>
        <p:spPr>
          <a:xfrm>
            <a:off x="558800" y="1929384"/>
            <a:ext cx="10964164" cy="4801314"/>
          </a:xfrm>
          <a:prstGeom prst="rect">
            <a:avLst/>
          </a:prstGeom>
          <a:noFill/>
        </p:spPr>
        <p:txBody>
          <a:bodyPr wrap="square" rtlCol="0">
            <a:spAutoFit/>
          </a:bodyPr>
          <a:lstStyle/>
          <a:p>
            <a:pPr fontAlgn="t">
              <a:lnSpc>
                <a:spcPct val="100000"/>
              </a:lnSpc>
              <a:buNone/>
            </a:pPr>
            <a:r>
              <a:rPr lang="en-GB" b="1" dirty="0"/>
              <a:t>The guidance states:</a:t>
            </a:r>
          </a:p>
          <a:p>
            <a:pPr fontAlgn="t">
              <a:lnSpc>
                <a:spcPct val="100000"/>
              </a:lnSpc>
              <a:buNone/>
            </a:pPr>
            <a:r>
              <a:rPr lang="en-GB" dirty="0">
                <a:solidFill>
                  <a:schemeClr val="accent1"/>
                </a:solidFill>
              </a:rPr>
              <a:t>"Practitioners should explain what will happen rather than seeking permission where consent is not required."</a:t>
            </a:r>
          </a:p>
          <a:p>
            <a:pPr fontAlgn="t">
              <a:lnSpc>
                <a:spcPct val="100000"/>
              </a:lnSpc>
              <a:buNone/>
            </a:pPr>
            <a:endParaRPr lang="en-GB" dirty="0"/>
          </a:p>
          <a:p>
            <a:pPr fontAlgn="t">
              <a:lnSpc>
                <a:spcPct val="100000"/>
              </a:lnSpc>
              <a:buNone/>
            </a:pPr>
            <a:r>
              <a:rPr lang="en-GB" b="1" dirty="0"/>
              <a:t>As practitioners, we should remain:</a:t>
            </a:r>
          </a:p>
          <a:p>
            <a:pPr marL="342900" lvl="0" indent="-342900" fontAlgn="t">
              <a:lnSpc>
                <a:spcPct val="100000"/>
              </a:lnSpc>
              <a:buFont typeface="Arial" panose="020B0604020202020204" pitchFamily="34" charset="0"/>
              <a:buChar char="•"/>
            </a:pPr>
            <a:r>
              <a:rPr lang="en-GB" dirty="0"/>
              <a:t>Open</a:t>
            </a:r>
          </a:p>
          <a:p>
            <a:pPr marL="342900" lvl="0" indent="-342900" fontAlgn="t">
              <a:lnSpc>
                <a:spcPct val="100000"/>
              </a:lnSpc>
              <a:buFont typeface="Arial" panose="020B0604020202020204" pitchFamily="34" charset="0"/>
              <a:buChar char="•"/>
            </a:pPr>
            <a:r>
              <a:rPr lang="en-GB" dirty="0"/>
              <a:t>Honest</a:t>
            </a:r>
          </a:p>
          <a:p>
            <a:pPr marL="342900" lvl="0" indent="-342900" fontAlgn="t">
              <a:lnSpc>
                <a:spcPct val="100000"/>
              </a:lnSpc>
              <a:buFont typeface="Arial" panose="020B0604020202020204" pitchFamily="34" charset="0"/>
              <a:buChar char="•"/>
            </a:pPr>
            <a:r>
              <a:rPr lang="en-GB" dirty="0"/>
              <a:t>Transparent</a:t>
            </a:r>
          </a:p>
          <a:p>
            <a:pPr marL="342900" lvl="0" indent="-342900" fontAlgn="t">
              <a:lnSpc>
                <a:spcPct val="100000"/>
              </a:lnSpc>
              <a:buFont typeface="Arial" panose="020B0604020202020204" pitchFamily="34" charset="0"/>
              <a:buChar char="•"/>
            </a:pPr>
            <a:r>
              <a:rPr lang="en-GB" dirty="0"/>
              <a:t>Relationship-based</a:t>
            </a:r>
          </a:p>
          <a:p>
            <a:pPr fontAlgn="t">
              <a:lnSpc>
                <a:spcPct val="100000"/>
              </a:lnSpc>
              <a:buNone/>
            </a:pPr>
            <a:r>
              <a:rPr lang="en-GB" b="1" dirty="0"/>
              <a:t>It is important to:</a:t>
            </a:r>
          </a:p>
          <a:p>
            <a:pPr marL="285750" indent="-285750" fontAlgn="t">
              <a:lnSpc>
                <a:spcPct val="100000"/>
              </a:lnSpc>
              <a:buFont typeface="Arial" panose="020B0604020202020204" pitchFamily="34" charset="0"/>
              <a:buChar char="•"/>
            </a:pPr>
            <a:r>
              <a:rPr lang="en-GB" dirty="0"/>
              <a:t>Tell families what information is being gathered</a:t>
            </a:r>
          </a:p>
          <a:p>
            <a:pPr marL="285750" indent="-285750" fontAlgn="t">
              <a:lnSpc>
                <a:spcPct val="100000"/>
              </a:lnSpc>
              <a:buFont typeface="Arial" panose="020B0604020202020204" pitchFamily="34" charset="0"/>
              <a:buChar char="•"/>
            </a:pPr>
            <a:r>
              <a:rPr lang="en-GB" dirty="0"/>
              <a:t>Explain why information is being gathered</a:t>
            </a:r>
          </a:p>
          <a:p>
            <a:pPr marL="285750" indent="-285750" fontAlgn="t">
              <a:lnSpc>
                <a:spcPct val="100000"/>
              </a:lnSpc>
              <a:buFont typeface="Arial" panose="020B0604020202020204" pitchFamily="34" charset="0"/>
              <a:buChar char="•"/>
            </a:pPr>
            <a:r>
              <a:rPr lang="en-GB" dirty="0"/>
              <a:t>Explain who information may be shared with</a:t>
            </a:r>
          </a:p>
          <a:p>
            <a:pPr marL="285750" indent="-285750" fontAlgn="t">
              <a:lnSpc>
                <a:spcPct val="100000"/>
              </a:lnSpc>
              <a:buFont typeface="Arial" panose="020B0604020202020204" pitchFamily="34" charset="0"/>
              <a:buChar char="•"/>
            </a:pPr>
            <a:r>
              <a:rPr lang="en-GB" dirty="0"/>
              <a:t>Explain how the information will be used</a:t>
            </a:r>
          </a:p>
          <a:p>
            <a:pPr marL="285750" indent="-285750" fontAlgn="t">
              <a:lnSpc>
                <a:spcPct val="100000"/>
              </a:lnSpc>
              <a:buFont typeface="Arial" panose="020B0604020202020204" pitchFamily="34" charset="0"/>
              <a:buChar char="•"/>
            </a:pPr>
            <a:r>
              <a:rPr lang="en-GB" dirty="0"/>
              <a:t>Answer questions openly</a:t>
            </a:r>
          </a:p>
          <a:p>
            <a:pPr fontAlgn="t">
              <a:lnSpc>
                <a:spcPct val="100000"/>
              </a:lnSpc>
              <a:buNone/>
            </a:pPr>
            <a:r>
              <a:rPr lang="en-GB" b="1" dirty="0">
                <a:solidFill>
                  <a:schemeClr val="accent2"/>
                </a:solidFill>
              </a:rPr>
              <a:t>Do not inform the family before sharing where doing so could increase risk, expose someone to intimidation, undermine safeguarding activity or otherwise be contrary to the child’s best interests. Record your rationale.</a:t>
            </a:r>
            <a:endParaRPr lang="en-GB" b="1" dirty="0">
              <a:solidFill>
                <a:schemeClr val="accent2"/>
              </a:solidFill>
              <a:latin typeface="Segoe UI" panose="020B0502040204020203" pitchFamily="34" charset="0"/>
            </a:endParaRPr>
          </a:p>
        </p:txBody>
      </p:sp>
      <p:sp>
        <p:nvSpPr>
          <p:cNvPr id="5" name="TextBox 4">
            <a:extLst>
              <a:ext uri="{FF2B5EF4-FFF2-40B4-BE49-F238E27FC236}">
                <a16:creationId xmlns:a16="http://schemas.microsoft.com/office/drawing/2014/main" id="{7CB890D3-EE33-DDE8-F81D-C4C2DA9EE264}"/>
              </a:ext>
            </a:extLst>
          </p:cNvPr>
          <p:cNvSpPr txBox="1"/>
          <p:nvPr/>
        </p:nvSpPr>
        <p:spPr>
          <a:xfrm>
            <a:off x="7583424" y="4330041"/>
            <a:ext cx="3770376" cy="646331"/>
          </a:xfrm>
          <a:prstGeom prst="rect">
            <a:avLst/>
          </a:prstGeom>
          <a:solidFill>
            <a:schemeClr val="accent2"/>
          </a:solidFill>
        </p:spPr>
        <p:txBody>
          <a:bodyPr wrap="square" rtlCol="0">
            <a:spAutoFit/>
          </a:bodyPr>
          <a:lstStyle/>
          <a:p>
            <a:r>
              <a:rPr lang="en-GB" b="1" dirty="0">
                <a:solidFill>
                  <a:schemeClr val="bg1"/>
                </a:solidFill>
              </a:rPr>
              <a:t>Transparency does not give a child or family a veto over sharing</a:t>
            </a:r>
          </a:p>
        </p:txBody>
      </p:sp>
    </p:spTree>
    <p:extLst>
      <p:ext uri="{BB962C8B-B14F-4D97-AF65-F5344CB8AC3E}">
        <p14:creationId xmlns:p14="http://schemas.microsoft.com/office/powerpoint/2010/main" val="81595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DF2988-F0AB-133A-F1B1-6F2A0F31986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B890713-E6F2-EDEB-B8FF-0E81D9E78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D7DC9DA4-E7ED-13AB-F5B7-8BDF11B5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51A534C6-5DC2-D04F-8590-8ABD84F9FECD}"/>
              </a:ext>
            </a:extLst>
          </p:cNvPr>
          <p:cNvSpPr txBox="1"/>
          <p:nvPr/>
        </p:nvSpPr>
        <p:spPr>
          <a:xfrm>
            <a:off x="838200" y="1929384"/>
            <a:ext cx="10515600" cy="4251960"/>
          </a:xfrm>
          <a:prstGeom prst="rect">
            <a:avLst/>
          </a:prstGeom>
        </p:spPr>
        <p:txBody>
          <a:bodyPr vert="horz" lIns="91440" tIns="45720" rIns="91440" bIns="45720" rtlCol="0">
            <a:normAutofit/>
          </a:bodyPr>
          <a:lstStyle/>
          <a:p>
            <a:pPr fontAlgn="t">
              <a:lnSpc>
                <a:spcPct val="90000"/>
              </a:lnSpc>
              <a:spcAft>
                <a:spcPts val="600"/>
              </a:spcAft>
            </a:pPr>
            <a:endParaRPr lang="en-US" sz="1500" b="0" i="0" dirty="0">
              <a:effectLst/>
            </a:endParaRPr>
          </a:p>
        </p:txBody>
      </p:sp>
      <p:sp>
        <p:nvSpPr>
          <p:cNvPr id="2" name="TextBox 1">
            <a:extLst>
              <a:ext uri="{FF2B5EF4-FFF2-40B4-BE49-F238E27FC236}">
                <a16:creationId xmlns:a16="http://schemas.microsoft.com/office/drawing/2014/main" id="{FFCE73F1-C4B5-7437-F9AF-48C50E76AC65}"/>
              </a:ext>
            </a:extLst>
          </p:cNvPr>
          <p:cNvSpPr txBox="1"/>
          <p:nvPr/>
        </p:nvSpPr>
        <p:spPr>
          <a:xfrm>
            <a:off x="757936" y="302973"/>
            <a:ext cx="10595864" cy="1323439"/>
          </a:xfrm>
          <a:prstGeom prst="rect">
            <a:avLst/>
          </a:prstGeom>
          <a:noFill/>
        </p:spPr>
        <p:txBody>
          <a:bodyPr wrap="square" rtlCol="0">
            <a:spAutoFit/>
          </a:bodyPr>
          <a:lstStyle/>
          <a:p>
            <a:pPr fontAlgn="t">
              <a:lnSpc>
                <a:spcPct val="100000"/>
              </a:lnSpc>
              <a:buNone/>
            </a:pPr>
            <a:r>
              <a:rPr lang="en-GB" sz="4000" b="1" dirty="0">
                <a:solidFill>
                  <a:schemeClr val="accent2"/>
                </a:solidFill>
              </a:rPr>
              <a:t>Consent is not the same as Transparency: Inform Families wherever appropriate </a:t>
            </a:r>
          </a:p>
        </p:txBody>
      </p:sp>
      <p:sp>
        <p:nvSpPr>
          <p:cNvPr id="3" name="TextBox 2">
            <a:extLst>
              <a:ext uri="{FF2B5EF4-FFF2-40B4-BE49-F238E27FC236}">
                <a16:creationId xmlns:a16="http://schemas.microsoft.com/office/drawing/2014/main" id="{A1E3352F-8A50-5254-44C0-C94C2F93460C}"/>
              </a:ext>
            </a:extLst>
          </p:cNvPr>
          <p:cNvSpPr txBox="1"/>
          <p:nvPr/>
        </p:nvSpPr>
        <p:spPr>
          <a:xfrm>
            <a:off x="558800" y="1929384"/>
            <a:ext cx="10964164" cy="4801314"/>
          </a:xfrm>
          <a:prstGeom prst="rect">
            <a:avLst/>
          </a:prstGeom>
          <a:noFill/>
        </p:spPr>
        <p:txBody>
          <a:bodyPr wrap="square" rtlCol="0">
            <a:spAutoFit/>
          </a:bodyPr>
          <a:lstStyle/>
          <a:p>
            <a:pPr fontAlgn="t">
              <a:lnSpc>
                <a:spcPct val="100000"/>
              </a:lnSpc>
              <a:buNone/>
            </a:pPr>
            <a:r>
              <a:rPr lang="en-GB" dirty="0"/>
              <a:t>The guidance makes an important distinction between </a:t>
            </a:r>
            <a:r>
              <a:rPr lang="en-GB" b="1" dirty="0">
                <a:solidFill>
                  <a:schemeClr val="accent1"/>
                </a:solidFill>
              </a:rPr>
              <a:t>consent</a:t>
            </a:r>
            <a:r>
              <a:rPr lang="en-GB" dirty="0"/>
              <a:t> and </a:t>
            </a:r>
            <a:r>
              <a:rPr lang="en-GB" b="1" dirty="0">
                <a:solidFill>
                  <a:schemeClr val="accent1"/>
                </a:solidFill>
              </a:rPr>
              <a:t>transparency</a:t>
            </a:r>
            <a:r>
              <a:rPr lang="en-GB" dirty="0"/>
              <a:t>.</a:t>
            </a:r>
          </a:p>
          <a:p>
            <a:pPr fontAlgn="t">
              <a:lnSpc>
                <a:spcPct val="100000"/>
              </a:lnSpc>
              <a:buNone/>
            </a:pPr>
            <a:r>
              <a:rPr lang="en-GB" dirty="0"/>
              <a:t>Many practitioners have become used to asking:</a:t>
            </a:r>
            <a:br>
              <a:rPr lang="en-GB" dirty="0"/>
            </a:br>
            <a:endParaRPr lang="en-GB" dirty="0"/>
          </a:p>
          <a:p>
            <a:pPr fontAlgn="t">
              <a:lnSpc>
                <a:spcPct val="100000"/>
              </a:lnSpc>
              <a:buNone/>
            </a:pPr>
            <a:r>
              <a:rPr lang="en-GB" dirty="0"/>
              <a:t>"Can I have your consent to speak to school?"</a:t>
            </a:r>
          </a:p>
          <a:p>
            <a:pPr fontAlgn="t">
              <a:lnSpc>
                <a:spcPct val="100000"/>
              </a:lnSpc>
              <a:buNone/>
            </a:pPr>
            <a:r>
              <a:rPr lang="en-GB" dirty="0"/>
              <a:t>or</a:t>
            </a:r>
          </a:p>
          <a:p>
            <a:pPr fontAlgn="t">
              <a:lnSpc>
                <a:spcPct val="100000"/>
              </a:lnSpc>
              <a:buNone/>
            </a:pPr>
            <a:r>
              <a:rPr lang="en-GB" dirty="0"/>
              <a:t>"Can I have your consent to speak to your GP?"</a:t>
            </a:r>
          </a:p>
          <a:p>
            <a:pPr fontAlgn="t">
              <a:lnSpc>
                <a:spcPct val="100000"/>
              </a:lnSpc>
              <a:buNone/>
            </a:pPr>
            <a:endParaRPr lang="en-GB" dirty="0"/>
          </a:p>
          <a:p>
            <a:pPr fontAlgn="t">
              <a:lnSpc>
                <a:spcPct val="100000"/>
              </a:lnSpc>
              <a:buNone/>
            </a:pPr>
            <a:r>
              <a:rPr lang="en-GB" dirty="0"/>
              <a:t>The new guidance encourages us to move away from this language where consent is not required.</a:t>
            </a:r>
          </a:p>
          <a:p>
            <a:pPr fontAlgn="t">
              <a:lnSpc>
                <a:spcPct val="100000"/>
              </a:lnSpc>
              <a:buNone/>
            </a:pPr>
            <a:endParaRPr lang="en-GB" dirty="0"/>
          </a:p>
          <a:p>
            <a:pPr fontAlgn="t">
              <a:lnSpc>
                <a:spcPct val="100000"/>
              </a:lnSpc>
              <a:buNone/>
            </a:pPr>
            <a:r>
              <a:rPr lang="en-GB" dirty="0"/>
              <a:t>Instead, we should consider:</a:t>
            </a:r>
          </a:p>
          <a:p>
            <a:pPr fontAlgn="t">
              <a:lnSpc>
                <a:spcPct val="100000"/>
              </a:lnSpc>
              <a:buNone/>
            </a:pPr>
            <a:endParaRPr lang="en-GB" dirty="0"/>
          </a:p>
          <a:p>
            <a:pPr fontAlgn="t">
              <a:lnSpc>
                <a:spcPct val="100000"/>
              </a:lnSpc>
              <a:buNone/>
            </a:pPr>
            <a:r>
              <a:rPr lang="en-GB" dirty="0"/>
              <a:t>"I would like to let you know that I will be speaking with school as part of my assessment."</a:t>
            </a:r>
          </a:p>
          <a:p>
            <a:pPr fontAlgn="t">
              <a:lnSpc>
                <a:spcPct val="100000"/>
              </a:lnSpc>
              <a:buNone/>
            </a:pPr>
            <a:r>
              <a:rPr lang="en-GB" dirty="0"/>
              <a:t>or</a:t>
            </a:r>
          </a:p>
          <a:p>
            <a:pPr fontAlgn="t">
              <a:lnSpc>
                <a:spcPct val="100000"/>
              </a:lnSpc>
              <a:buNone/>
            </a:pPr>
            <a:r>
              <a:rPr lang="en-GB" dirty="0"/>
              <a:t>"As part of understanding your child's needs and circumstances, I will be gathering information from partner agencies."</a:t>
            </a:r>
          </a:p>
          <a:p>
            <a:pPr fontAlgn="t">
              <a:lnSpc>
                <a:spcPct val="100000"/>
              </a:lnSpc>
              <a:buNone/>
            </a:pPr>
            <a:endParaRPr lang="en-GB" b="1" dirty="0">
              <a:solidFill>
                <a:schemeClr val="accent2"/>
              </a:solidFill>
            </a:endParaRPr>
          </a:p>
          <a:p>
            <a:pPr fontAlgn="t">
              <a:lnSpc>
                <a:spcPct val="100000"/>
              </a:lnSpc>
              <a:buNone/>
            </a:pPr>
            <a:r>
              <a:rPr lang="en-GB" b="1" dirty="0">
                <a:solidFill>
                  <a:schemeClr val="accent2"/>
                </a:solidFill>
              </a:rPr>
              <a:t>Consent is not required. Transparency remains necessary</a:t>
            </a:r>
            <a:endParaRPr lang="en-GB" dirty="0">
              <a:solidFill>
                <a:schemeClr val="accent2"/>
              </a:solidFill>
            </a:endParaRPr>
          </a:p>
        </p:txBody>
      </p:sp>
    </p:spTree>
    <p:extLst>
      <p:ext uri="{BB962C8B-B14F-4D97-AF65-F5344CB8AC3E}">
        <p14:creationId xmlns:p14="http://schemas.microsoft.com/office/powerpoint/2010/main" val="2772861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ECA590-F07A-AD38-B0BA-AD19F0BD054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3E9D9-41A5-BBDB-9F29-0FDDB863A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7CA447D4-4F60-3D57-9296-3C4F6A385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AAC09FD2-5045-8124-61EC-53FB6BBCAE37}"/>
              </a:ext>
            </a:extLst>
          </p:cNvPr>
          <p:cNvSpPr txBox="1"/>
          <p:nvPr/>
        </p:nvSpPr>
        <p:spPr>
          <a:xfrm>
            <a:off x="838200" y="1929384"/>
            <a:ext cx="10515600" cy="4251960"/>
          </a:xfrm>
          <a:prstGeom prst="rect">
            <a:avLst/>
          </a:prstGeom>
        </p:spPr>
        <p:txBody>
          <a:bodyPr vert="horz" lIns="91440" tIns="45720" rIns="91440" bIns="45720" rtlCol="0">
            <a:normAutofit/>
          </a:bodyPr>
          <a:lstStyle/>
          <a:p>
            <a:pPr fontAlgn="t">
              <a:lnSpc>
                <a:spcPct val="90000"/>
              </a:lnSpc>
              <a:spcAft>
                <a:spcPts val="600"/>
              </a:spcAft>
            </a:pPr>
            <a:endParaRPr lang="en-US" sz="1500" b="0" i="0" dirty="0">
              <a:effectLst/>
            </a:endParaRPr>
          </a:p>
        </p:txBody>
      </p:sp>
      <p:sp>
        <p:nvSpPr>
          <p:cNvPr id="2" name="TextBox 1">
            <a:extLst>
              <a:ext uri="{FF2B5EF4-FFF2-40B4-BE49-F238E27FC236}">
                <a16:creationId xmlns:a16="http://schemas.microsoft.com/office/drawing/2014/main" id="{60853E75-2706-2918-CF40-EF0CE001DE8B}"/>
              </a:ext>
            </a:extLst>
          </p:cNvPr>
          <p:cNvSpPr txBox="1"/>
          <p:nvPr/>
        </p:nvSpPr>
        <p:spPr>
          <a:xfrm>
            <a:off x="558800" y="717707"/>
            <a:ext cx="10595864" cy="707886"/>
          </a:xfrm>
          <a:prstGeom prst="rect">
            <a:avLst/>
          </a:prstGeom>
          <a:noFill/>
        </p:spPr>
        <p:txBody>
          <a:bodyPr wrap="square" rtlCol="0">
            <a:spAutoFit/>
          </a:bodyPr>
          <a:lstStyle/>
          <a:p>
            <a:pPr fontAlgn="t">
              <a:lnSpc>
                <a:spcPct val="100000"/>
              </a:lnSpc>
              <a:buNone/>
            </a:pPr>
            <a:r>
              <a:rPr lang="en-GB" sz="4000" b="1" dirty="0">
                <a:solidFill>
                  <a:schemeClr val="accent2"/>
                </a:solidFill>
              </a:rPr>
              <a:t>What should I record? </a:t>
            </a:r>
          </a:p>
        </p:txBody>
      </p:sp>
      <p:sp>
        <p:nvSpPr>
          <p:cNvPr id="3" name="TextBox 2">
            <a:extLst>
              <a:ext uri="{FF2B5EF4-FFF2-40B4-BE49-F238E27FC236}">
                <a16:creationId xmlns:a16="http://schemas.microsoft.com/office/drawing/2014/main" id="{043721E0-EEB2-3E11-69C5-53826550C7D5}"/>
              </a:ext>
            </a:extLst>
          </p:cNvPr>
          <p:cNvSpPr txBox="1"/>
          <p:nvPr/>
        </p:nvSpPr>
        <p:spPr>
          <a:xfrm>
            <a:off x="558800" y="1995357"/>
            <a:ext cx="10964164" cy="4385816"/>
          </a:xfrm>
          <a:prstGeom prst="rect">
            <a:avLst/>
          </a:prstGeom>
          <a:noFill/>
        </p:spPr>
        <p:txBody>
          <a:bodyPr wrap="square" rtlCol="0">
            <a:spAutoFit/>
          </a:bodyPr>
          <a:lstStyle/>
          <a:p>
            <a:pPr fontAlgn="t">
              <a:lnSpc>
                <a:spcPct val="100000"/>
              </a:lnSpc>
              <a:buNone/>
            </a:pPr>
            <a:r>
              <a:rPr lang="en-GB" b="1" dirty="0"/>
              <a:t>Record: </a:t>
            </a:r>
          </a:p>
          <a:p>
            <a:pPr fontAlgn="t">
              <a:lnSpc>
                <a:spcPct val="100000"/>
              </a:lnSpc>
              <a:buNone/>
            </a:pPr>
            <a:endParaRPr lang="en-GB" dirty="0"/>
          </a:p>
          <a:p>
            <a:pPr marL="285750" indent="-285750" fontAlgn="t">
              <a:lnSpc>
                <a:spcPct val="150000"/>
              </a:lnSpc>
              <a:buFont typeface="Arial" panose="020B0604020202020204" pitchFamily="34" charset="0"/>
              <a:buChar char="•"/>
            </a:pPr>
            <a:r>
              <a:rPr lang="en-GB" dirty="0"/>
              <a:t>What was shared or requested</a:t>
            </a:r>
          </a:p>
          <a:p>
            <a:pPr marL="285750" indent="-285750" fontAlgn="t">
              <a:lnSpc>
                <a:spcPct val="150000"/>
              </a:lnSpc>
              <a:buFont typeface="Arial" panose="020B0604020202020204" pitchFamily="34" charset="0"/>
              <a:buChar char="•"/>
            </a:pPr>
            <a:r>
              <a:rPr lang="en-GB" dirty="0"/>
              <a:t>Who it was shared with or requested from </a:t>
            </a:r>
          </a:p>
          <a:p>
            <a:pPr marL="285750" indent="-285750" fontAlgn="t">
              <a:lnSpc>
                <a:spcPct val="150000"/>
              </a:lnSpc>
              <a:buFont typeface="Arial" panose="020B0604020202020204" pitchFamily="34" charset="0"/>
              <a:buChar char="•"/>
            </a:pPr>
            <a:r>
              <a:rPr lang="en-GB" dirty="0"/>
              <a:t>The safeguarding or welfare purpose </a:t>
            </a:r>
          </a:p>
          <a:p>
            <a:pPr marL="285750" indent="-285750" fontAlgn="t">
              <a:lnSpc>
                <a:spcPct val="150000"/>
              </a:lnSpc>
              <a:buFont typeface="Arial" panose="020B0604020202020204" pitchFamily="34" charset="0"/>
              <a:buChar char="•"/>
            </a:pPr>
            <a:r>
              <a:rPr lang="en-GB" dirty="0"/>
              <a:t>Why it was relevant and proportionate</a:t>
            </a:r>
          </a:p>
          <a:p>
            <a:pPr marL="285750" indent="-285750" fontAlgn="t">
              <a:lnSpc>
                <a:spcPct val="150000"/>
              </a:lnSpc>
              <a:buFont typeface="Arial" panose="020B0604020202020204" pitchFamily="34" charset="0"/>
              <a:buChar char="•"/>
            </a:pPr>
            <a:r>
              <a:rPr lang="en-GB" dirty="0"/>
              <a:t>Whether the child or family was informed </a:t>
            </a:r>
          </a:p>
          <a:p>
            <a:pPr marL="285750" indent="-285750" fontAlgn="t">
              <a:lnSpc>
                <a:spcPct val="150000"/>
              </a:lnSpc>
              <a:buFont typeface="Arial" panose="020B0604020202020204" pitchFamily="34" charset="0"/>
              <a:buChar char="•"/>
            </a:pPr>
            <a:r>
              <a:rPr lang="en-GB" dirty="0"/>
              <a:t>Why they were not informed, if applicable, including your consideration of detriment</a:t>
            </a:r>
          </a:p>
          <a:p>
            <a:pPr marL="285750" indent="-285750" fontAlgn="t">
              <a:lnSpc>
                <a:spcPct val="150000"/>
              </a:lnSpc>
              <a:buFont typeface="Arial" panose="020B0604020202020204" pitchFamily="34" charset="0"/>
              <a:buChar char="•"/>
            </a:pPr>
            <a:r>
              <a:rPr lang="en-GB" dirty="0"/>
              <a:t>Any information limited or withheld </a:t>
            </a:r>
          </a:p>
          <a:p>
            <a:pPr marL="285750" indent="-285750" fontAlgn="t">
              <a:lnSpc>
                <a:spcPct val="150000"/>
              </a:lnSpc>
              <a:buFont typeface="Arial" panose="020B0604020202020204" pitchFamily="34" charset="0"/>
              <a:buChar char="•"/>
            </a:pPr>
            <a:r>
              <a:rPr lang="en-GB" dirty="0"/>
              <a:t>Advice or management oversight sought</a:t>
            </a:r>
          </a:p>
          <a:p>
            <a:pPr marL="285750" indent="-285750" fontAlgn="t">
              <a:lnSpc>
                <a:spcPct val="150000"/>
              </a:lnSpc>
              <a:buFont typeface="Arial" panose="020B0604020202020204" pitchFamily="34" charset="0"/>
              <a:buChar char="•"/>
            </a:pPr>
            <a:r>
              <a:rPr lang="en-GB" dirty="0"/>
              <a:t>The date, secure method and outcome</a:t>
            </a:r>
          </a:p>
        </p:txBody>
      </p:sp>
      <p:sp>
        <p:nvSpPr>
          <p:cNvPr id="6" name="TextBox 5">
            <a:extLst>
              <a:ext uri="{FF2B5EF4-FFF2-40B4-BE49-F238E27FC236}">
                <a16:creationId xmlns:a16="http://schemas.microsoft.com/office/drawing/2014/main" id="{6681D9AE-86DA-EB77-1F9B-D5BD0F784BBD}"/>
              </a:ext>
            </a:extLst>
          </p:cNvPr>
          <p:cNvSpPr txBox="1"/>
          <p:nvPr/>
        </p:nvSpPr>
        <p:spPr>
          <a:xfrm>
            <a:off x="7442200" y="5357929"/>
            <a:ext cx="4080764" cy="923330"/>
          </a:xfrm>
          <a:prstGeom prst="rect">
            <a:avLst/>
          </a:prstGeom>
          <a:solidFill>
            <a:schemeClr val="accent2"/>
          </a:solidFill>
        </p:spPr>
        <p:txBody>
          <a:bodyPr wrap="square" rtlCol="0">
            <a:spAutoFit/>
          </a:bodyPr>
          <a:lstStyle/>
          <a:p>
            <a:r>
              <a:rPr lang="en-GB" b="1" dirty="0">
                <a:solidFill>
                  <a:schemeClr val="bg1"/>
                </a:solidFill>
              </a:rPr>
              <a:t>Your record should allow someone else to understand what you decided to share and why </a:t>
            </a:r>
          </a:p>
        </p:txBody>
      </p:sp>
    </p:spTree>
    <p:extLst>
      <p:ext uri="{BB962C8B-B14F-4D97-AF65-F5344CB8AC3E}">
        <p14:creationId xmlns:p14="http://schemas.microsoft.com/office/powerpoint/2010/main" val="3082478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0D2F83-8478-F8D2-A156-02A7310A63D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45401B9-0CCB-37EC-9920-BC347D2A44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12C0EDEB-C85E-3D21-BE6E-2F9E3F584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6159398-A633-326E-75D9-27B57BAAC607}"/>
              </a:ext>
            </a:extLst>
          </p:cNvPr>
          <p:cNvSpPr txBox="1"/>
          <p:nvPr/>
        </p:nvSpPr>
        <p:spPr>
          <a:xfrm>
            <a:off x="669036" y="704278"/>
            <a:ext cx="10595864" cy="707886"/>
          </a:xfrm>
          <a:prstGeom prst="rect">
            <a:avLst/>
          </a:prstGeom>
          <a:noFill/>
        </p:spPr>
        <p:txBody>
          <a:bodyPr wrap="square" rtlCol="0">
            <a:spAutoFit/>
          </a:bodyPr>
          <a:lstStyle/>
          <a:p>
            <a:pPr fontAlgn="t">
              <a:lnSpc>
                <a:spcPct val="100000"/>
              </a:lnSpc>
              <a:buNone/>
            </a:pPr>
            <a:r>
              <a:rPr lang="en-GB" sz="4000" b="1" dirty="0">
                <a:solidFill>
                  <a:schemeClr val="accent2"/>
                </a:solidFill>
              </a:rPr>
              <a:t>Understanding the detriment exception</a:t>
            </a:r>
          </a:p>
        </p:txBody>
      </p:sp>
      <p:sp>
        <p:nvSpPr>
          <p:cNvPr id="3" name="TextBox 2">
            <a:extLst>
              <a:ext uri="{FF2B5EF4-FFF2-40B4-BE49-F238E27FC236}">
                <a16:creationId xmlns:a16="http://schemas.microsoft.com/office/drawing/2014/main" id="{AF0BAD39-69E6-60DD-38E7-BB9C5F43766C}"/>
              </a:ext>
            </a:extLst>
          </p:cNvPr>
          <p:cNvSpPr txBox="1"/>
          <p:nvPr/>
        </p:nvSpPr>
        <p:spPr>
          <a:xfrm>
            <a:off x="612394" y="1879445"/>
            <a:ext cx="10964164" cy="4801314"/>
          </a:xfrm>
          <a:prstGeom prst="rect">
            <a:avLst/>
          </a:prstGeom>
          <a:noFill/>
        </p:spPr>
        <p:txBody>
          <a:bodyPr wrap="square" rtlCol="0">
            <a:spAutoFit/>
          </a:bodyPr>
          <a:lstStyle/>
          <a:p>
            <a:pPr fontAlgn="t">
              <a:lnSpc>
                <a:spcPct val="100000"/>
              </a:lnSpc>
              <a:buNone/>
            </a:pPr>
            <a:r>
              <a:rPr lang="en-GB" b="1" dirty="0"/>
              <a:t>These are not, by themselves, detriment: </a:t>
            </a:r>
          </a:p>
          <a:p>
            <a:pPr fontAlgn="t">
              <a:lnSpc>
                <a:spcPct val="100000"/>
              </a:lnSpc>
              <a:buNone/>
            </a:pPr>
            <a:endParaRPr lang="en-GB" dirty="0"/>
          </a:p>
          <a:p>
            <a:pPr marL="285750" indent="-285750" fontAlgn="t">
              <a:lnSpc>
                <a:spcPct val="100000"/>
              </a:lnSpc>
              <a:buFont typeface="Arial" panose="020B0604020202020204" pitchFamily="34" charset="0"/>
              <a:buChar char="•"/>
            </a:pPr>
            <a:r>
              <a:rPr lang="en-GB" dirty="0"/>
              <a:t>The family has not consented</a:t>
            </a:r>
          </a:p>
          <a:p>
            <a:pPr marL="285750" indent="-285750" fontAlgn="t">
              <a:lnSpc>
                <a:spcPct val="100000"/>
              </a:lnSpc>
              <a:buFont typeface="Arial" panose="020B0604020202020204" pitchFamily="34" charset="0"/>
              <a:buChar char="•"/>
            </a:pPr>
            <a:r>
              <a:rPr lang="en-GB" dirty="0"/>
              <a:t>The family may disagree or complain </a:t>
            </a:r>
          </a:p>
          <a:p>
            <a:pPr marL="285750" indent="-285750" fontAlgn="t">
              <a:lnSpc>
                <a:spcPct val="100000"/>
              </a:lnSpc>
              <a:buFont typeface="Arial" panose="020B0604020202020204" pitchFamily="34" charset="0"/>
              <a:buChar char="•"/>
            </a:pPr>
            <a:r>
              <a:rPr lang="en-GB" dirty="0"/>
              <a:t>The relationship may become more difficult </a:t>
            </a:r>
          </a:p>
          <a:p>
            <a:pPr marL="285750" indent="-285750" fontAlgn="t">
              <a:lnSpc>
                <a:spcPct val="100000"/>
              </a:lnSpc>
              <a:buFont typeface="Arial" panose="020B0604020202020204" pitchFamily="34" charset="0"/>
              <a:buChar char="•"/>
            </a:pPr>
            <a:r>
              <a:rPr lang="en-GB" dirty="0"/>
              <a:t>A statutory service threshold has not been met </a:t>
            </a:r>
          </a:p>
          <a:p>
            <a:pPr marL="285750" indent="-285750" fontAlgn="t">
              <a:lnSpc>
                <a:spcPct val="100000"/>
              </a:lnSpc>
              <a:buFont typeface="Arial" panose="020B0604020202020204" pitchFamily="34" charset="0"/>
              <a:buChar char="•"/>
            </a:pPr>
            <a:r>
              <a:rPr lang="en-GB" dirty="0"/>
              <a:t>The practitioner feels uncertain or uncomfortable </a:t>
            </a:r>
          </a:p>
          <a:p>
            <a:pPr marL="285750" indent="-285750" fontAlgn="t">
              <a:lnSpc>
                <a:spcPct val="100000"/>
              </a:lnSpc>
              <a:buFont typeface="Arial" panose="020B0604020202020204" pitchFamily="34" charset="0"/>
              <a:buChar char="•"/>
            </a:pPr>
            <a:endParaRPr lang="en-GB" dirty="0"/>
          </a:p>
          <a:p>
            <a:pPr fontAlgn="t">
              <a:lnSpc>
                <a:spcPct val="100000"/>
              </a:lnSpc>
            </a:pPr>
            <a:r>
              <a:rPr lang="en-GB" b="1" dirty="0"/>
              <a:t>Detriment might arise where sharing could: </a:t>
            </a:r>
          </a:p>
          <a:p>
            <a:pPr fontAlgn="t">
              <a:lnSpc>
                <a:spcPct val="100000"/>
              </a:lnSpc>
            </a:pPr>
            <a:endParaRPr lang="en-GB" dirty="0"/>
          </a:p>
          <a:p>
            <a:pPr marL="285750" indent="-285750" fontAlgn="t">
              <a:lnSpc>
                <a:spcPct val="100000"/>
              </a:lnSpc>
              <a:buFont typeface="Arial" panose="020B0604020202020204" pitchFamily="34" charset="0"/>
              <a:buChar char="•"/>
            </a:pPr>
            <a:r>
              <a:rPr lang="en-GB" dirty="0"/>
              <a:t>Expose a child’s confidential location </a:t>
            </a:r>
          </a:p>
          <a:p>
            <a:pPr marL="285750" indent="-285750" fontAlgn="t">
              <a:lnSpc>
                <a:spcPct val="100000"/>
              </a:lnSpc>
              <a:buFont typeface="Arial" panose="020B0604020202020204" pitchFamily="34" charset="0"/>
              <a:buChar char="•"/>
            </a:pPr>
            <a:r>
              <a:rPr lang="en-GB" dirty="0"/>
              <a:t>Place the child at immediate risk </a:t>
            </a:r>
          </a:p>
          <a:p>
            <a:pPr marL="285750" indent="-285750" fontAlgn="t">
              <a:lnSpc>
                <a:spcPct val="100000"/>
              </a:lnSpc>
              <a:buFont typeface="Arial" panose="020B0604020202020204" pitchFamily="34" charset="0"/>
              <a:buChar char="•"/>
            </a:pPr>
            <a:r>
              <a:rPr lang="en-GB" dirty="0"/>
              <a:t>Seriously interfere with a police investigation  </a:t>
            </a:r>
          </a:p>
          <a:p>
            <a:pPr marL="285750" indent="-285750" fontAlgn="t">
              <a:lnSpc>
                <a:spcPct val="100000"/>
              </a:lnSpc>
              <a:buFont typeface="Arial" panose="020B0604020202020204" pitchFamily="34" charset="0"/>
              <a:buChar char="•"/>
            </a:pPr>
            <a:r>
              <a:rPr lang="en-GB" dirty="0"/>
              <a:t>Breach a relevant court order </a:t>
            </a:r>
          </a:p>
          <a:p>
            <a:pPr marL="285750" indent="-285750" fontAlgn="t">
              <a:lnSpc>
                <a:spcPct val="100000"/>
              </a:lnSpc>
              <a:buFont typeface="Arial" panose="020B0604020202020204" pitchFamily="34" charset="0"/>
              <a:buChar char="•"/>
            </a:pPr>
            <a:endParaRPr lang="en-GB" dirty="0"/>
          </a:p>
          <a:p>
            <a:pPr fontAlgn="t">
              <a:lnSpc>
                <a:spcPct val="100000"/>
              </a:lnSpc>
            </a:pPr>
            <a:r>
              <a:rPr lang="en-GB" b="1" dirty="0">
                <a:solidFill>
                  <a:schemeClr val="accent2"/>
                </a:solidFill>
              </a:rPr>
              <a:t>Consider whether the risk can be reduced by limited, summarising or controlling access to the information </a:t>
            </a:r>
          </a:p>
        </p:txBody>
      </p:sp>
      <p:sp>
        <p:nvSpPr>
          <p:cNvPr id="4" name="TextBox 3">
            <a:extLst>
              <a:ext uri="{FF2B5EF4-FFF2-40B4-BE49-F238E27FC236}">
                <a16:creationId xmlns:a16="http://schemas.microsoft.com/office/drawing/2014/main" id="{DA52361F-EBAA-3E0A-C327-67F715FDC3F8}"/>
              </a:ext>
            </a:extLst>
          </p:cNvPr>
          <p:cNvSpPr txBox="1"/>
          <p:nvPr/>
        </p:nvSpPr>
        <p:spPr>
          <a:xfrm>
            <a:off x="8026401" y="3089537"/>
            <a:ext cx="3496563" cy="1754326"/>
          </a:xfrm>
          <a:prstGeom prst="rect">
            <a:avLst/>
          </a:prstGeom>
          <a:solidFill>
            <a:schemeClr val="accent2"/>
          </a:solidFill>
        </p:spPr>
        <p:txBody>
          <a:bodyPr wrap="square" rtlCol="0">
            <a:spAutoFit/>
          </a:bodyPr>
          <a:lstStyle/>
          <a:p>
            <a:r>
              <a:rPr lang="en-GB" b="1" dirty="0">
                <a:solidFill>
                  <a:schemeClr val="bg1"/>
                </a:solidFill>
              </a:rPr>
              <a:t>The guidance describes the detriment exception as extremely limited and advises practitioners to consider mitigation before withholding information </a:t>
            </a:r>
          </a:p>
        </p:txBody>
      </p:sp>
    </p:spTree>
    <p:extLst>
      <p:ext uri="{BB962C8B-B14F-4D97-AF65-F5344CB8AC3E}">
        <p14:creationId xmlns:p14="http://schemas.microsoft.com/office/powerpoint/2010/main" val="112892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37757B-79E3-E380-1601-7192C10AE23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040FB8-2511-04C5-43F7-7DFCEBA11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E940DC90-BDFF-51FE-B450-CA1EDF4F0A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83E5830F-0366-D504-4716-42DE33AAE2DB}"/>
              </a:ext>
            </a:extLst>
          </p:cNvPr>
          <p:cNvSpPr txBox="1"/>
          <p:nvPr/>
        </p:nvSpPr>
        <p:spPr>
          <a:xfrm>
            <a:off x="669036" y="769884"/>
            <a:ext cx="10595864" cy="707886"/>
          </a:xfrm>
          <a:prstGeom prst="rect">
            <a:avLst/>
          </a:prstGeom>
          <a:noFill/>
        </p:spPr>
        <p:txBody>
          <a:bodyPr wrap="square" rtlCol="0">
            <a:spAutoFit/>
          </a:bodyPr>
          <a:lstStyle/>
          <a:p>
            <a:pPr fontAlgn="t">
              <a:lnSpc>
                <a:spcPct val="100000"/>
              </a:lnSpc>
              <a:buNone/>
            </a:pPr>
            <a:r>
              <a:rPr lang="en-GB" sz="4000" b="1" dirty="0">
                <a:solidFill>
                  <a:schemeClr val="accent2"/>
                </a:solidFill>
              </a:rPr>
              <a:t>Case Study 1: Family Moves Borough </a:t>
            </a:r>
          </a:p>
        </p:txBody>
      </p:sp>
      <p:sp>
        <p:nvSpPr>
          <p:cNvPr id="5" name="TextBox 4">
            <a:extLst>
              <a:ext uri="{FF2B5EF4-FFF2-40B4-BE49-F238E27FC236}">
                <a16:creationId xmlns:a16="http://schemas.microsoft.com/office/drawing/2014/main" id="{0DFD6D77-CD99-FC0F-2FF4-F95078552EC1}"/>
              </a:ext>
            </a:extLst>
          </p:cNvPr>
          <p:cNvSpPr txBox="1"/>
          <p:nvPr/>
        </p:nvSpPr>
        <p:spPr>
          <a:xfrm>
            <a:off x="506610" y="1895264"/>
            <a:ext cx="11522964" cy="4801314"/>
          </a:xfrm>
          <a:prstGeom prst="rect">
            <a:avLst/>
          </a:prstGeom>
          <a:noFill/>
        </p:spPr>
        <p:txBody>
          <a:bodyPr wrap="square" rtlCol="0">
            <a:spAutoFit/>
          </a:bodyPr>
          <a:lstStyle/>
          <a:p>
            <a:pPr fontAlgn="t">
              <a:lnSpc>
                <a:spcPct val="100000"/>
              </a:lnSpc>
              <a:buNone/>
            </a:pPr>
            <a:r>
              <a:rPr lang="en-GB" dirty="0"/>
              <a:t>A neighbouring local authority contacts the LB Redbridge to advise that a family that they had been working with has moved to Redbridge..</a:t>
            </a:r>
          </a:p>
          <a:p>
            <a:pPr fontAlgn="t">
              <a:lnSpc>
                <a:spcPct val="100000"/>
              </a:lnSpc>
              <a:buNone/>
            </a:pPr>
            <a:endParaRPr lang="en-GB" dirty="0"/>
          </a:p>
          <a:p>
            <a:pPr fontAlgn="t">
              <a:lnSpc>
                <a:spcPct val="100000"/>
              </a:lnSpc>
              <a:buNone/>
            </a:pPr>
            <a:r>
              <a:rPr lang="en-GB" dirty="0"/>
              <a:t>The receiving authority is completing an assessment and requests:</a:t>
            </a:r>
          </a:p>
          <a:p>
            <a:pPr fontAlgn="t">
              <a:lnSpc>
                <a:spcPct val="100000"/>
              </a:lnSpc>
              <a:buNone/>
            </a:pPr>
            <a:endParaRPr lang="en-GB" dirty="0"/>
          </a:p>
          <a:p>
            <a:pPr marL="342900" lvl="0" indent="-342900" fontAlgn="t">
              <a:lnSpc>
                <a:spcPct val="100000"/>
              </a:lnSpc>
              <a:buFont typeface="Arial" panose="020B0604020202020204" pitchFamily="34" charset="0"/>
              <a:buChar char="•"/>
            </a:pPr>
            <a:r>
              <a:rPr lang="en-GB" dirty="0"/>
              <a:t>Previous assessments</a:t>
            </a:r>
          </a:p>
          <a:p>
            <a:pPr marL="342900" lvl="0" indent="-342900" fontAlgn="t">
              <a:lnSpc>
                <a:spcPct val="100000"/>
              </a:lnSpc>
              <a:buFont typeface="Arial" panose="020B0604020202020204" pitchFamily="34" charset="0"/>
              <a:buChar char="•"/>
            </a:pPr>
            <a:r>
              <a:rPr lang="en-GB" dirty="0"/>
              <a:t>Historical involvement</a:t>
            </a:r>
          </a:p>
          <a:p>
            <a:pPr marL="342900" lvl="0" indent="-342900" fontAlgn="t">
              <a:lnSpc>
                <a:spcPct val="100000"/>
              </a:lnSpc>
              <a:buFont typeface="Arial" panose="020B0604020202020204" pitchFamily="34" charset="0"/>
              <a:buChar char="•"/>
            </a:pPr>
            <a:r>
              <a:rPr lang="en-GB" dirty="0"/>
              <a:t>Safeguarding concerns</a:t>
            </a:r>
          </a:p>
          <a:p>
            <a:pPr marL="342900" lvl="0" indent="-342900" fontAlgn="t">
              <a:lnSpc>
                <a:spcPct val="100000"/>
              </a:lnSpc>
              <a:buFont typeface="Arial" panose="020B0604020202020204" pitchFamily="34" charset="0"/>
              <a:buChar char="•"/>
            </a:pPr>
            <a:r>
              <a:rPr lang="en-GB" dirty="0"/>
              <a:t>Information regarding support previously provided</a:t>
            </a:r>
          </a:p>
          <a:p>
            <a:pPr fontAlgn="t">
              <a:lnSpc>
                <a:spcPct val="100000"/>
              </a:lnSpc>
              <a:buNone/>
            </a:pPr>
            <a:endParaRPr lang="en-GB" dirty="0"/>
          </a:p>
          <a:p>
            <a:pPr fontAlgn="t">
              <a:lnSpc>
                <a:spcPct val="100000"/>
              </a:lnSpc>
              <a:buNone/>
            </a:pPr>
            <a:r>
              <a:rPr lang="en-GB" dirty="0"/>
              <a:t>Common responses sometimes provided:</a:t>
            </a:r>
          </a:p>
          <a:p>
            <a:pPr fontAlgn="t">
              <a:lnSpc>
                <a:spcPct val="100000"/>
              </a:lnSpc>
              <a:buNone/>
            </a:pPr>
            <a:endParaRPr lang="en-GB" dirty="0"/>
          </a:p>
          <a:p>
            <a:pPr fontAlgn="t">
              <a:lnSpc>
                <a:spcPct val="100000"/>
              </a:lnSpc>
              <a:buNone/>
            </a:pPr>
            <a:r>
              <a:rPr lang="en-GB" dirty="0"/>
              <a:t>❌ "Do you have consent?"</a:t>
            </a:r>
          </a:p>
          <a:p>
            <a:pPr fontAlgn="t">
              <a:lnSpc>
                <a:spcPct val="100000"/>
              </a:lnSpc>
              <a:buNone/>
            </a:pPr>
            <a:r>
              <a:rPr lang="en-GB" dirty="0"/>
              <a:t>❌ "Is this a Section 47 investigation?”</a:t>
            </a:r>
          </a:p>
          <a:p>
            <a:pPr fontAlgn="t">
              <a:lnSpc>
                <a:spcPct val="100000"/>
              </a:lnSpc>
              <a:buNone/>
            </a:pPr>
            <a:endParaRPr lang="en-GB" dirty="0"/>
          </a:p>
          <a:p>
            <a:pPr fontAlgn="t">
              <a:lnSpc>
                <a:spcPct val="100000"/>
              </a:lnSpc>
              <a:buNone/>
            </a:pPr>
            <a:endParaRPr lang="en-GB" dirty="0"/>
          </a:p>
          <a:p>
            <a:pPr fontAlgn="t">
              <a:lnSpc>
                <a:spcPct val="100000"/>
              </a:lnSpc>
              <a:buNone/>
            </a:pPr>
            <a:endParaRPr lang="en-GB" b="1" dirty="0"/>
          </a:p>
        </p:txBody>
      </p:sp>
    </p:spTree>
    <p:extLst>
      <p:ext uri="{BB962C8B-B14F-4D97-AF65-F5344CB8AC3E}">
        <p14:creationId xmlns:p14="http://schemas.microsoft.com/office/powerpoint/2010/main" val="2028594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EF05C9-590D-BEE5-FBA6-28FDBBABD18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8E8F0E-927A-37B5-F966-EC9A34033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ED19DE8C-C57D-9E8C-4F06-010CB8DFF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4E48ACB7-F7C3-27B2-50DC-5E436C618C5C}"/>
              </a:ext>
            </a:extLst>
          </p:cNvPr>
          <p:cNvSpPr txBox="1"/>
          <p:nvPr/>
        </p:nvSpPr>
        <p:spPr>
          <a:xfrm>
            <a:off x="554736" y="176967"/>
            <a:ext cx="10595864" cy="1323439"/>
          </a:xfrm>
          <a:prstGeom prst="rect">
            <a:avLst/>
          </a:prstGeom>
          <a:noFill/>
        </p:spPr>
        <p:txBody>
          <a:bodyPr wrap="square" rtlCol="0">
            <a:spAutoFit/>
          </a:bodyPr>
          <a:lstStyle/>
          <a:p>
            <a:pPr fontAlgn="t">
              <a:lnSpc>
                <a:spcPct val="100000"/>
              </a:lnSpc>
              <a:buNone/>
            </a:pPr>
            <a:r>
              <a:rPr lang="en-GB" sz="4000" b="1" dirty="0">
                <a:solidFill>
                  <a:schemeClr val="accent2"/>
                </a:solidFill>
              </a:rPr>
              <a:t>Case Study 1: Family Moves Borough – What does the guidance say?  </a:t>
            </a:r>
          </a:p>
        </p:txBody>
      </p:sp>
      <p:sp>
        <p:nvSpPr>
          <p:cNvPr id="5" name="TextBox 4">
            <a:extLst>
              <a:ext uri="{FF2B5EF4-FFF2-40B4-BE49-F238E27FC236}">
                <a16:creationId xmlns:a16="http://schemas.microsoft.com/office/drawing/2014/main" id="{040E3082-9BBC-5EA7-C252-C21916A1BCA8}"/>
              </a:ext>
            </a:extLst>
          </p:cNvPr>
          <p:cNvSpPr txBox="1"/>
          <p:nvPr/>
        </p:nvSpPr>
        <p:spPr>
          <a:xfrm>
            <a:off x="554736" y="1886957"/>
            <a:ext cx="11218164" cy="4247317"/>
          </a:xfrm>
          <a:prstGeom prst="rect">
            <a:avLst/>
          </a:prstGeom>
          <a:noFill/>
        </p:spPr>
        <p:txBody>
          <a:bodyPr wrap="square" rtlCol="0">
            <a:spAutoFit/>
          </a:bodyPr>
          <a:lstStyle/>
          <a:p>
            <a:pPr fontAlgn="t">
              <a:lnSpc>
                <a:spcPct val="100000"/>
              </a:lnSpc>
              <a:buNone/>
            </a:pPr>
            <a:r>
              <a:rPr lang="en-GB" dirty="0"/>
              <a:t>The guidance states:</a:t>
            </a:r>
          </a:p>
          <a:p>
            <a:pPr fontAlgn="t">
              <a:lnSpc>
                <a:spcPct val="100000"/>
              </a:lnSpc>
              <a:buNone/>
            </a:pPr>
            <a:r>
              <a:rPr lang="en-GB" i="1" dirty="0"/>
              <a:t>"Relevant organisations are required to share concerns relating to a child's safety and welfare across organisation boundaries in England.“</a:t>
            </a:r>
          </a:p>
          <a:p>
            <a:pPr fontAlgn="t">
              <a:lnSpc>
                <a:spcPct val="100000"/>
              </a:lnSpc>
              <a:buNone/>
            </a:pPr>
            <a:endParaRPr lang="en-GB" dirty="0"/>
          </a:p>
          <a:p>
            <a:pPr fontAlgn="t">
              <a:lnSpc>
                <a:spcPct val="100000"/>
              </a:lnSpc>
              <a:buNone/>
            </a:pPr>
            <a:r>
              <a:rPr lang="en-GB" dirty="0"/>
              <a:t>The guidance also states:</a:t>
            </a:r>
          </a:p>
          <a:p>
            <a:pPr fontAlgn="t">
              <a:lnSpc>
                <a:spcPct val="100000"/>
              </a:lnSpc>
              <a:buNone/>
            </a:pPr>
            <a:r>
              <a:rPr lang="en-GB" i="1" dirty="0"/>
              <a:t>"It is not necessary to have a Data Sharing Agreement in place to share information under the information sharing duty.“</a:t>
            </a:r>
          </a:p>
          <a:p>
            <a:pPr fontAlgn="t">
              <a:lnSpc>
                <a:spcPct val="100000"/>
              </a:lnSpc>
              <a:buNone/>
            </a:pPr>
            <a:endParaRPr lang="en-GB" dirty="0"/>
          </a:p>
          <a:p>
            <a:pPr fontAlgn="t">
              <a:lnSpc>
                <a:spcPct val="100000"/>
              </a:lnSpc>
              <a:buNone/>
            </a:pPr>
            <a:r>
              <a:rPr lang="en-GB" b="1" dirty="0"/>
              <a:t>Learning</a:t>
            </a:r>
          </a:p>
          <a:p>
            <a:pPr fontAlgn="t">
              <a:lnSpc>
                <a:spcPct val="100000"/>
              </a:lnSpc>
              <a:buNone/>
            </a:pPr>
            <a:r>
              <a:rPr lang="en-GB" dirty="0"/>
              <a:t>✅ Consent is not required where the duty applies </a:t>
            </a:r>
          </a:p>
          <a:p>
            <a:pPr fontAlgn="t">
              <a:lnSpc>
                <a:spcPct val="100000"/>
              </a:lnSpc>
              <a:buNone/>
            </a:pPr>
            <a:r>
              <a:rPr lang="en-GB" dirty="0"/>
              <a:t>✅ A Section 47 enquiry is not required</a:t>
            </a:r>
          </a:p>
          <a:p>
            <a:pPr fontAlgn="t">
              <a:lnSpc>
                <a:spcPct val="100000"/>
              </a:lnSpc>
              <a:buNone/>
            </a:pPr>
            <a:r>
              <a:rPr lang="en-GB" dirty="0"/>
              <a:t>✅ Relevant historical information may be highly relevant</a:t>
            </a:r>
          </a:p>
          <a:p>
            <a:pPr fontAlgn="t">
              <a:lnSpc>
                <a:spcPct val="100000"/>
              </a:lnSpc>
              <a:buNone/>
            </a:pPr>
            <a:r>
              <a:rPr lang="en-GB" dirty="0"/>
              <a:t>✅ Information should follow children across local authority boundaries.</a:t>
            </a:r>
          </a:p>
          <a:p>
            <a:pPr fontAlgn="t"/>
            <a:r>
              <a:rPr lang="en-GB" dirty="0"/>
              <a:t>✅ Share relevant and proportionate information, not automatically the entire file.</a:t>
            </a:r>
          </a:p>
          <a:p>
            <a:pPr fontAlgn="t">
              <a:lnSpc>
                <a:spcPct val="100000"/>
              </a:lnSpc>
              <a:buNone/>
            </a:pPr>
            <a:r>
              <a:rPr lang="en-GB" dirty="0"/>
              <a:t>✅ Record what was shared and why</a:t>
            </a:r>
            <a:endParaRPr lang="en-GB" dirty="0">
              <a:latin typeface="Segoe UI" panose="020B0502040204020203" pitchFamily="34" charset="0"/>
            </a:endParaRPr>
          </a:p>
        </p:txBody>
      </p:sp>
    </p:spTree>
    <p:extLst>
      <p:ext uri="{BB962C8B-B14F-4D97-AF65-F5344CB8AC3E}">
        <p14:creationId xmlns:p14="http://schemas.microsoft.com/office/powerpoint/2010/main" val="2175680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2232BA-99BC-CB5A-AF2A-D0BF6C9B0B5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7E40658-C712-E32B-D65D-B11406789A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1949CC25-70B0-5F66-0C8C-5670CF7EFD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A895C23-70D1-E1DF-BFF1-E4646478A45C}"/>
              </a:ext>
            </a:extLst>
          </p:cNvPr>
          <p:cNvSpPr txBox="1"/>
          <p:nvPr/>
        </p:nvSpPr>
        <p:spPr>
          <a:xfrm>
            <a:off x="554736" y="258286"/>
            <a:ext cx="10853927" cy="1323439"/>
          </a:xfrm>
          <a:prstGeom prst="rect">
            <a:avLst/>
          </a:prstGeom>
          <a:noFill/>
        </p:spPr>
        <p:txBody>
          <a:bodyPr wrap="square" rtlCol="0">
            <a:spAutoFit/>
          </a:bodyPr>
          <a:lstStyle/>
          <a:p>
            <a:pPr fontAlgn="t">
              <a:lnSpc>
                <a:spcPct val="100000"/>
              </a:lnSpc>
              <a:buNone/>
            </a:pPr>
            <a:r>
              <a:rPr lang="en-GB" sz="4000" b="1" dirty="0">
                <a:solidFill>
                  <a:schemeClr val="accent2"/>
                </a:solidFill>
              </a:rPr>
              <a:t>Case Study 2: You Don’t Know What You Don’t Know  </a:t>
            </a:r>
          </a:p>
        </p:txBody>
      </p:sp>
      <p:sp>
        <p:nvSpPr>
          <p:cNvPr id="5" name="TextBox 4">
            <a:extLst>
              <a:ext uri="{FF2B5EF4-FFF2-40B4-BE49-F238E27FC236}">
                <a16:creationId xmlns:a16="http://schemas.microsoft.com/office/drawing/2014/main" id="{91A3067D-6F70-BC79-12A4-F9DBC5ACEDBC}"/>
              </a:ext>
            </a:extLst>
          </p:cNvPr>
          <p:cNvSpPr txBox="1"/>
          <p:nvPr/>
        </p:nvSpPr>
        <p:spPr>
          <a:xfrm>
            <a:off x="554736" y="1886957"/>
            <a:ext cx="11218164" cy="5078313"/>
          </a:xfrm>
          <a:prstGeom prst="rect">
            <a:avLst/>
          </a:prstGeom>
          <a:noFill/>
        </p:spPr>
        <p:txBody>
          <a:bodyPr wrap="square" rtlCol="0">
            <a:sp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Referral 1:</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 9-year-old child has allegedly hurt their 6-year-old sibling after viewing content on TikTok.  The concerns appear relatively low level.</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Referral 2:</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 family member reports concerns regarding parental alcohol and substance misuse.</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Children's Services requests information from the child's school.</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School staff share </a:t>
            </a:r>
            <a:r>
              <a:rPr lang="en-GB" dirty="0">
                <a:solidFill>
                  <a:prstClr val="black"/>
                </a:solidFill>
                <a:latin typeface="Aptos" panose="02110004020202020204"/>
              </a:rPr>
              <a:t>the following information</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342900" marR="0" lvl="0" indent="-34290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They have never made a referral</a:t>
            </a:r>
          </a:p>
          <a:p>
            <a:pPr marL="342900" marR="0" lvl="0" indent="-34290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They have observed concerns regarding mother's presentation</a:t>
            </a:r>
          </a:p>
          <a:p>
            <a:pPr marL="342900" marR="0" lvl="0" indent="-34290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 information had not previously been considered sufficient for a referral</a:t>
            </a:r>
          </a:p>
          <a:p>
            <a:pPr marL="342900" marR="0" lvl="0" indent="-34290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Worries had accumulated over time</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GB" dirty="0">
              <a:latin typeface="Segoe UI" panose="020B0502040204020203" pitchFamily="34" charset="0"/>
            </a:endParaRPr>
          </a:p>
        </p:txBody>
      </p:sp>
    </p:spTree>
    <p:extLst>
      <p:ext uri="{BB962C8B-B14F-4D97-AF65-F5344CB8AC3E}">
        <p14:creationId xmlns:p14="http://schemas.microsoft.com/office/powerpoint/2010/main" val="5156080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793B49-4114-F5DF-A420-86DCE61265E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41D73E2-3C74-FB43-CA9D-203F3347B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2FB2FBD1-53D0-F304-2BDB-9863E9DFF8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9E24F89D-9B21-3887-04C5-7C8AF1FFBF97}"/>
              </a:ext>
            </a:extLst>
          </p:cNvPr>
          <p:cNvSpPr txBox="1"/>
          <p:nvPr/>
        </p:nvSpPr>
        <p:spPr>
          <a:xfrm>
            <a:off x="669036" y="728596"/>
            <a:ext cx="10595864" cy="707886"/>
          </a:xfrm>
          <a:prstGeom prst="rect">
            <a:avLst/>
          </a:prstGeom>
          <a:noFill/>
        </p:spPr>
        <p:txBody>
          <a:bodyPr wrap="square" rtlCol="0">
            <a:spAutoFit/>
          </a:bodyPr>
          <a:lstStyle/>
          <a:p>
            <a:pPr fontAlgn="t">
              <a:lnSpc>
                <a:spcPct val="100000"/>
              </a:lnSpc>
              <a:buNone/>
            </a:pPr>
            <a:r>
              <a:rPr lang="en-GB" sz="4000" b="1" dirty="0">
                <a:solidFill>
                  <a:schemeClr val="accent2"/>
                </a:solidFill>
              </a:rPr>
              <a:t>Case Study 2: Building a Fuller Picture</a:t>
            </a:r>
          </a:p>
        </p:txBody>
      </p:sp>
      <p:sp>
        <p:nvSpPr>
          <p:cNvPr id="3" name="TextBox 2">
            <a:extLst>
              <a:ext uri="{FF2B5EF4-FFF2-40B4-BE49-F238E27FC236}">
                <a16:creationId xmlns:a16="http://schemas.microsoft.com/office/drawing/2014/main" id="{F6868393-394D-7384-7C83-040B20D0C3B5}"/>
              </a:ext>
            </a:extLst>
          </p:cNvPr>
          <p:cNvSpPr txBox="1"/>
          <p:nvPr/>
        </p:nvSpPr>
        <p:spPr>
          <a:xfrm>
            <a:off x="669036" y="1821700"/>
            <a:ext cx="10853928" cy="5078313"/>
          </a:xfrm>
          <a:prstGeom prst="rect">
            <a:avLst/>
          </a:prstGeom>
          <a:noFill/>
        </p:spPr>
        <p:txBody>
          <a:bodyPr wrap="square" rtlCol="0">
            <a:spAutoFit/>
          </a:bodyPr>
          <a:lstStyle/>
          <a:p>
            <a:pPr fontAlgn="t">
              <a:lnSpc>
                <a:spcPct val="100000"/>
              </a:lnSpc>
              <a:buNone/>
            </a:pPr>
            <a:r>
              <a:rPr lang="en-GB" b="1" dirty="0"/>
              <a:t>Case Study 2: Building A Fuller Picture</a:t>
            </a:r>
          </a:p>
          <a:p>
            <a:pPr fontAlgn="t">
              <a:lnSpc>
                <a:spcPct val="100000"/>
              </a:lnSpc>
              <a:buNone/>
            </a:pPr>
            <a:r>
              <a:rPr lang="en-GB" dirty="0"/>
              <a:t>The guidance states:</a:t>
            </a:r>
          </a:p>
          <a:p>
            <a:pPr fontAlgn="t">
              <a:lnSpc>
                <a:spcPct val="100000"/>
              </a:lnSpc>
              <a:buNone/>
            </a:pPr>
            <a:r>
              <a:rPr lang="en-GB" i="1" dirty="0">
                <a:solidFill>
                  <a:schemeClr val="accent1"/>
                </a:solidFill>
              </a:rPr>
              <a:t>"It is only when these pieces of information are put together that practitioners can fully understand what life is like for a child."</a:t>
            </a:r>
          </a:p>
          <a:p>
            <a:pPr fontAlgn="t">
              <a:lnSpc>
                <a:spcPct val="100000"/>
              </a:lnSpc>
              <a:buNone/>
            </a:pPr>
            <a:r>
              <a:rPr lang="en-GB" dirty="0"/>
              <a:t>In this example:</a:t>
            </a:r>
          </a:p>
          <a:p>
            <a:pPr marL="800100" lvl="1" indent="-342900" fontAlgn="t">
              <a:buFont typeface="Arial" panose="020B0604020202020204" pitchFamily="34" charset="0"/>
              <a:buChar char="•"/>
            </a:pPr>
            <a:r>
              <a:rPr lang="en-GB" dirty="0"/>
              <a:t>Children's Services held one piece of information</a:t>
            </a:r>
          </a:p>
          <a:p>
            <a:pPr marL="800100" lvl="1" indent="-342900" fontAlgn="t">
              <a:buFont typeface="Arial" panose="020B0604020202020204" pitchFamily="34" charset="0"/>
              <a:buChar char="•"/>
            </a:pPr>
            <a:r>
              <a:rPr lang="en-GB" dirty="0"/>
              <a:t>The family member held another</a:t>
            </a:r>
          </a:p>
          <a:p>
            <a:pPr marL="800100" lvl="1" indent="-342900" fontAlgn="t">
              <a:buFont typeface="Arial" panose="020B0604020202020204" pitchFamily="34" charset="0"/>
              <a:buChar char="•"/>
            </a:pPr>
            <a:r>
              <a:rPr lang="en-GB" dirty="0"/>
              <a:t>The school held another</a:t>
            </a:r>
          </a:p>
          <a:p>
            <a:pPr fontAlgn="t">
              <a:lnSpc>
                <a:spcPct val="100000"/>
              </a:lnSpc>
              <a:buNone/>
            </a:pPr>
            <a:r>
              <a:rPr lang="en-GB" dirty="0"/>
              <a:t>None of the concerns appeared highly significant in isolation. Together they created a much clearer safeguarding picture.</a:t>
            </a:r>
          </a:p>
          <a:p>
            <a:pPr fontAlgn="t">
              <a:lnSpc>
                <a:spcPct val="100000"/>
              </a:lnSpc>
              <a:buNone/>
            </a:pPr>
            <a:r>
              <a:rPr lang="en-GB" b="1" dirty="0">
                <a:solidFill>
                  <a:schemeClr val="accent2"/>
                </a:solidFill>
              </a:rPr>
              <a:t>Key Learning: You don't know what you don't know.</a:t>
            </a:r>
            <a:endParaRPr lang="en-GB" dirty="0">
              <a:solidFill>
                <a:schemeClr val="accent2"/>
              </a:solidFill>
            </a:endParaRPr>
          </a:p>
          <a:p>
            <a:pPr fontAlgn="t">
              <a:lnSpc>
                <a:spcPct val="100000"/>
              </a:lnSpc>
              <a:buNone/>
            </a:pPr>
            <a:r>
              <a:rPr lang="en-GB" dirty="0"/>
              <a:t>If sharing depends on consent or a single-agency threshold: </a:t>
            </a:r>
          </a:p>
          <a:p>
            <a:pPr marL="800100" lvl="1" indent="-342900" fontAlgn="t">
              <a:buFont typeface="Arial" panose="020B0604020202020204" pitchFamily="34" charset="0"/>
              <a:buChar char="•"/>
            </a:pPr>
            <a:r>
              <a:rPr lang="en-GB" dirty="0"/>
              <a:t>Patterns may be missed</a:t>
            </a:r>
          </a:p>
          <a:p>
            <a:pPr marL="800100" lvl="1" indent="-342900" fontAlgn="t">
              <a:buFont typeface="Arial" panose="020B0604020202020204" pitchFamily="34" charset="0"/>
              <a:buChar char="•"/>
            </a:pPr>
            <a:r>
              <a:rPr lang="en-GB" dirty="0"/>
              <a:t>Information may remain fragmented. </a:t>
            </a:r>
          </a:p>
          <a:p>
            <a:pPr marL="800100" lvl="1" indent="-342900" fontAlgn="t">
              <a:buFont typeface="Arial" panose="020B0604020202020204" pitchFamily="34" charset="0"/>
              <a:buChar char="•"/>
            </a:pPr>
            <a:r>
              <a:rPr lang="en-GB" dirty="0"/>
              <a:t>Need or risk may be identified later </a:t>
            </a:r>
          </a:p>
          <a:p>
            <a:pPr marL="800100" lvl="1" indent="-342900" fontAlgn="t">
              <a:buFont typeface="Arial" panose="020B0604020202020204" pitchFamily="34" charset="0"/>
              <a:buChar char="•"/>
            </a:pPr>
            <a:r>
              <a:rPr lang="en-GB" dirty="0"/>
              <a:t>Opportunities for earlier support may be lost. </a:t>
            </a:r>
          </a:p>
          <a:p>
            <a:pPr fontAlgn="t">
              <a:lnSpc>
                <a:spcPct val="100000"/>
              </a:lnSpc>
              <a:buNone/>
            </a:pPr>
            <a:r>
              <a:rPr lang="en-GB" dirty="0"/>
              <a:t>The Information Sharing Duty supports practitioners to build a fuller, more accurate understanding of a child's lived experience. </a:t>
            </a:r>
            <a:endParaRPr lang="en-GB" dirty="0">
              <a:latin typeface="Segoe UI" panose="020B0502040204020203" pitchFamily="34" charset="0"/>
            </a:endParaRPr>
          </a:p>
        </p:txBody>
      </p:sp>
    </p:spTree>
    <p:extLst>
      <p:ext uri="{BB962C8B-B14F-4D97-AF65-F5344CB8AC3E}">
        <p14:creationId xmlns:p14="http://schemas.microsoft.com/office/powerpoint/2010/main" val="313416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7EF10C-698F-1B78-772A-5025D412C31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898385E-85FB-6DBB-7CC7-E611F9ACA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56D6A51F-5D94-6501-F6FF-47295C5739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0AD876F-5BBE-4F66-A9DA-F68A3D91BD88}"/>
              </a:ext>
            </a:extLst>
          </p:cNvPr>
          <p:cNvSpPr txBox="1"/>
          <p:nvPr/>
        </p:nvSpPr>
        <p:spPr>
          <a:xfrm>
            <a:off x="669036" y="176967"/>
            <a:ext cx="10853928" cy="1323439"/>
          </a:xfrm>
          <a:prstGeom prst="rect">
            <a:avLst/>
          </a:prstGeom>
          <a:noFill/>
        </p:spPr>
        <p:txBody>
          <a:bodyPr wrap="square" rtlCol="0">
            <a:spAutoFit/>
          </a:bodyPr>
          <a:lstStyle/>
          <a:p>
            <a:pPr fontAlgn="t">
              <a:lnSpc>
                <a:spcPct val="100000"/>
              </a:lnSpc>
              <a:buNone/>
            </a:pPr>
            <a:r>
              <a:rPr lang="en-GB" sz="4000" b="1" dirty="0">
                <a:solidFill>
                  <a:schemeClr val="accent2"/>
                </a:solidFill>
              </a:rPr>
              <a:t>Case Study 3: Emerging concerns in a Foster Placement </a:t>
            </a:r>
          </a:p>
        </p:txBody>
      </p:sp>
      <p:sp>
        <p:nvSpPr>
          <p:cNvPr id="3" name="TextBox 2">
            <a:extLst>
              <a:ext uri="{FF2B5EF4-FFF2-40B4-BE49-F238E27FC236}">
                <a16:creationId xmlns:a16="http://schemas.microsoft.com/office/drawing/2014/main" id="{EF2E2AAC-6D0D-E1F3-27C7-5848E9DD3643}"/>
              </a:ext>
            </a:extLst>
          </p:cNvPr>
          <p:cNvSpPr txBox="1"/>
          <p:nvPr/>
        </p:nvSpPr>
        <p:spPr>
          <a:xfrm>
            <a:off x="669036" y="1901621"/>
            <a:ext cx="10853928" cy="4524315"/>
          </a:xfrm>
          <a:prstGeom prst="rect">
            <a:avLst/>
          </a:prstGeom>
          <a:noFill/>
        </p:spPr>
        <p:txBody>
          <a:bodyPr wrap="square" rtlCol="0">
            <a:spAutoFit/>
          </a:bodyPr>
          <a:lstStyle/>
          <a:p>
            <a:pPr fontAlgn="t">
              <a:lnSpc>
                <a:spcPct val="100000"/>
              </a:lnSpc>
              <a:buNone/>
            </a:pPr>
            <a:r>
              <a:rPr lang="en-GB" b="1" dirty="0"/>
              <a:t>A Supervising Social Worker receives information from a foster carer regarding a 13-year-old child.</a:t>
            </a:r>
          </a:p>
          <a:p>
            <a:pPr fontAlgn="t">
              <a:lnSpc>
                <a:spcPct val="100000"/>
              </a:lnSpc>
              <a:buNone/>
            </a:pPr>
            <a:br>
              <a:rPr lang="en-GB" b="1" dirty="0"/>
            </a:br>
            <a:r>
              <a:rPr lang="en-GB" dirty="0"/>
              <a:t>The foster carer reports:</a:t>
            </a:r>
          </a:p>
          <a:p>
            <a:pPr marL="342900" lvl="0" indent="-342900" fontAlgn="t">
              <a:lnSpc>
                <a:spcPct val="100000"/>
              </a:lnSpc>
              <a:buFont typeface="Arial" panose="020B0604020202020204" pitchFamily="34" charset="0"/>
              <a:buChar char="•"/>
            </a:pPr>
            <a:r>
              <a:rPr lang="en-GB" dirty="0"/>
              <a:t>The child has recently become increasingly withdrawn.</a:t>
            </a:r>
          </a:p>
          <a:p>
            <a:pPr marL="342900" lvl="0" indent="-342900" fontAlgn="t">
              <a:lnSpc>
                <a:spcPct val="100000"/>
              </a:lnSpc>
              <a:buFont typeface="Arial" panose="020B0604020202020204" pitchFamily="34" charset="0"/>
              <a:buChar char="•"/>
            </a:pPr>
            <a:r>
              <a:rPr lang="en-GB" dirty="0"/>
              <a:t>The child is spending significant amounts of time online.</a:t>
            </a:r>
          </a:p>
          <a:p>
            <a:pPr marL="342900" lvl="0" indent="-342900" fontAlgn="t">
              <a:lnSpc>
                <a:spcPct val="100000"/>
              </a:lnSpc>
              <a:buFont typeface="Arial" panose="020B0604020202020204" pitchFamily="34" charset="0"/>
              <a:buChar char="•"/>
            </a:pPr>
            <a:r>
              <a:rPr lang="en-GB" dirty="0"/>
              <a:t>The child has begun talking about an older peer who they describe as a close friend.</a:t>
            </a:r>
          </a:p>
          <a:p>
            <a:pPr marL="342900" lvl="0" indent="-342900" fontAlgn="t">
              <a:lnSpc>
                <a:spcPct val="100000"/>
              </a:lnSpc>
              <a:buFont typeface="Arial" panose="020B0604020202020204" pitchFamily="34" charset="0"/>
              <a:buChar char="•"/>
            </a:pPr>
            <a:r>
              <a:rPr lang="en-GB" dirty="0"/>
              <a:t>The child has gone missing overnight on one occasion.</a:t>
            </a:r>
          </a:p>
          <a:p>
            <a:pPr marL="342900" lvl="0" indent="-342900" fontAlgn="t">
              <a:lnSpc>
                <a:spcPct val="100000"/>
              </a:lnSpc>
              <a:buFont typeface="Arial" panose="020B0604020202020204" pitchFamily="34" charset="0"/>
              <a:buChar char="•"/>
            </a:pPr>
            <a:r>
              <a:rPr lang="en-GB" dirty="0"/>
              <a:t>The child has been reluctant to discuss where they have been.</a:t>
            </a:r>
          </a:p>
          <a:p>
            <a:pPr fontAlgn="t">
              <a:lnSpc>
                <a:spcPct val="100000"/>
              </a:lnSpc>
              <a:buNone/>
            </a:pPr>
            <a:br>
              <a:rPr lang="en-GB" dirty="0"/>
            </a:br>
            <a:r>
              <a:rPr lang="en-GB" dirty="0"/>
              <a:t>Individually, each concern may appear relatively low level.</a:t>
            </a:r>
          </a:p>
          <a:p>
            <a:pPr fontAlgn="t">
              <a:lnSpc>
                <a:spcPct val="100000"/>
              </a:lnSpc>
              <a:buNone/>
            </a:pPr>
            <a:r>
              <a:rPr lang="en-GB" dirty="0"/>
              <a:t>The foster carer is unsure whether the concerns are significant enough to share.</a:t>
            </a:r>
          </a:p>
          <a:p>
            <a:pPr fontAlgn="t">
              <a:lnSpc>
                <a:spcPct val="100000"/>
              </a:lnSpc>
              <a:buNone/>
            </a:pPr>
            <a:br>
              <a:rPr lang="en-GB" b="1" dirty="0"/>
            </a:br>
            <a:r>
              <a:rPr lang="en-GB" b="1" dirty="0"/>
              <a:t>Discussion Question</a:t>
            </a:r>
          </a:p>
          <a:p>
            <a:pPr fontAlgn="t">
              <a:lnSpc>
                <a:spcPct val="100000"/>
              </a:lnSpc>
              <a:buNone/>
            </a:pPr>
            <a:r>
              <a:rPr lang="en-GB" dirty="0"/>
              <a:t>Would you want this information shared?</a:t>
            </a:r>
          </a:p>
          <a:p>
            <a:pPr fontAlgn="t">
              <a:lnSpc>
                <a:spcPct val="100000"/>
              </a:lnSpc>
              <a:buNone/>
            </a:pPr>
            <a:r>
              <a:rPr lang="en-GB" dirty="0"/>
              <a:t>Why or why not?</a:t>
            </a:r>
            <a:endParaRPr lang="en-GB" dirty="0">
              <a:latin typeface="Segoe UI" panose="020B0502040204020203" pitchFamily="34" charset="0"/>
            </a:endParaRPr>
          </a:p>
          <a:p>
            <a:pPr fontAlgn="t">
              <a:lnSpc>
                <a:spcPct val="100000"/>
              </a:lnSpc>
            </a:pPr>
            <a:endParaRPr lang="en-GB" dirty="0">
              <a:latin typeface="Segoe UI" panose="020B0502040204020203" pitchFamily="34" charset="0"/>
            </a:endParaRPr>
          </a:p>
        </p:txBody>
      </p:sp>
    </p:spTree>
    <p:extLst>
      <p:ext uri="{BB962C8B-B14F-4D97-AF65-F5344CB8AC3E}">
        <p14:creationId xmlns:p14="http://schemas.microsoft.com/office/powerpoint/2010/main" val="563412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2211AD-B008-6FCA-D2F2-7A03135990C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AA4C39B-C619-717D-9EA5-574E413546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72B36749-E457-364E-BFBC-A08759A42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CEB2910C-58C2-C630-853C-375CAF0AA3BE}"/>
              </a:ext>
            </a:extLst>
          </p:cNvPr>
          <p:cNvSpPr txBox="1"/>
          <p:nvPr/>
        </p:nvSpPr>
        <p:spPr>
          <a:xfrm>
            <a:off x="669035" y="214993"/>
            <a:ext cx="10853927" cy="1323439"/>
          </a:xfrm>
          <a:prstGeom prst="rect">
            <a:avLst/>
          </a:prstGeom>
          <a:noFill/>
        </p:spPr>
        <p:txBody>
          <a:bodyPr wrap="square" rtlCol="0">
            <a:spAutoFit/>
          </a:bodyPr>
          <a:lstStyle/>
          <a:p>
            <a:pPr fontAlgn="t">
              <a:lnSpc>
                <a:spcPct val="100000"/>
              </a:lnSpc>
              <a:buNone/>
            </a:pPr>
            <a:r>
              <a:rPr lang="en-GB" sz="4000" b="1" dirty="0">
                <a:solidFill>
                  <a:schemeClr val="accent2"/>
                </a:solidFill>
              </a:rPr>
              <a:t>Case Study 3: Emerging Concerns in a Foster Placement </a:t>
            </a:r>
          </a:p>
        </p:txBody>
      </p:sp>
      <p:sp>
        <p:nvSpPr>
          <p:cNvPr id="5" name="TextBox 4">
            <a:extLst>
              <a:ext uri="{FF2B5EF4-FFF2-40B4-BE49-F238E27FC236}">
                <a16:creationId xmlns:a16="http://schemas.microsoft.com/office/drawing/2014/main" id="{3BAC6DDA-F68F-425B-9EB0-D631EAC2A228}"/>
              </a:ext>
            </a:extLst>
          </p:cNvPr>
          <p:cNvSpPr txBox="1"/>
          <p:nvPr/>
        </p:nvSpPr>
        <p:spPr>
          <a:xfrm>
            <a:off x="669035" y="1841693"/>
            <a:ext cx="10953470" cy="4801314"/>
          </a:xfrm>
          <a:prstGeom prst="rect">
            <a:avLst/>
          </a:prstGeom>
          <a:noFill/>
        </p:spPr>
        <p:txBody>
          <a:bodyPr wrap="square">
            <a:spAutoFit/>
          </a:bodyPr>
          <a:lstStyle/>
          <a:p>
            <a:pPr fontAlgn="t">
              <a:lnSpc>
                <a:spcPct val="100000"/>
              </a:lnSpc>
              <a:buNone/>
            </a:pPr>
            <a:r>
              <a:rPr lang="en-GB" sz="1800" b="1" i="0" dirty="0">
                <a:effectLst/>
                <a:latin typeface="+mn-lt"/>
              </a:rPr>
              <a:t>What Does The Guidance Tell Us?</a:t>
            </a:r>
          </a:p>
          <a:p>
            <a:pPr fontAlgn="t">
              <a:lnSpc>
                <a:spcPct val="100000"/>
              </a:lnSpc>
              <a:buNone/>
            </a:pPr>
            <a:r>
              <a:rPr lang="en-GB" sz="1800" b="1" i="0" dirty="0">
                <a:effectLst/>
                <a:latin typeface="+mn-lt"/>
              </a:rPr>
              <a:t>The guidance states: </a:t>
            </a:r>
            <a:r>
              <a:rPr lang="en-GB" b="0" i="1" dirty="0">
                <a:solidFill>
                  <a:schemeClr val="accent1"/>
                </a:solidFill>
                <a:effectLst/>
                <a:latin typeface="+mn-lt"/>
              </a:rPr>
              <a:t>"It is only when these pieces of information are put together that practitioners can fully understand what life is like for a child.“</a:t>
            </a:r>
            <a:br>
              <a:rPr lang="en-GB" b="0" i="1" dirty="0">
                <a:solidFill>
                  <a:schemeClr val="accent1"/>
                </a:solidFill>
                <a:effectLst/>
                <a:latin typeface="+mn-lt"/>
              </a:rPr>
            </a:br>
            <a:endParaRPr lang="en-GB" b="0" i="1" dirty="0">
              <a:solidFill>
                <a:schemeClr val="accent1"/>
              </a:solidFill>
              <a:effectLst/>
              <a:latin typeface="+mn-lt"/>
            </a:endParaRPr>
          </a:p>
          <a:p>
            <a:pPr fontAlgn="t">
              <a:lnSpc>
                <a:spcPct val="100000"/>
              </a:lnSpc>
              <a:buNone/>
            </a:pPr>
            <a:r>
              <a:rPr lang="en-GB" sz="1800" b="1" i="0" dirty="0">
                <a:effectLst/>
                <a:latin typeface="+mn-lt"/>
              </a:rPr>
              <a:t>The guidance also highlights the importance of:</a:t>
            </a:r>
          </a:p>
          <a:p>
            <a:pPr marL="342900" lvl="0" indent="-342900" fontAlgn="t">
              <a:lnSpc>
                <a:spcPct val="100000"/>
              </a:lnSpc>
              <a:buFont typeface="Arial" panose="020B0604020202020204" pitchFamily="34" charset="0"/>
              <a:buChar char="•"/>
            </a:pPr>
            <a:r>
              <a:rPr lang="en-GB" sz="1800" b="0" i="0" dirty="0">
                <a:effectLst/>
                <a:latin typeface="+mn-lt"/>
              </a:rPr>
              <a:t>Partial information</a:t>
            </a:r>
          </a:p>
          <a:p>
            <a:pPr marL="342900" lvl="0" indent="-342900" fontAlgn="t">
              <a:lnSpc>
                <a:spcPct val="100000"/>
              </a:lnSpc>
              <a:buFont typeface="Arial" panose="020B0604020202020204" pitchFamily="34" charset="0"/>
              <a:buChar char="•"/>
            </a:pPr>
            <a:r>
              <a:rPr lang="en-GB" sz="1800" b="0" i="0" dirty="0">
                <a:effectLst/>
                <a:latin typeface="+mn-lt"/>
              </a:rPr>
              <a:t>Contextual information</a:t>
            </a:r>
          </a:p>
          <a:p>
            <a:pPr marL="342900" lvl="0" indent="-342900" fontAlgn="t">
              <a:lnSpc>
                <a:spcPct val="100000"/>
              </a:lnSpc>
              <a:buFont typeface="Arial" panose="020B0604020202020204" pitchFamily="34" charset="0"/>
              <a:buChar char="•"/>
            </a:pPr>
            <a:r>
              <a:rPr lang="en-GB" sz="1800" b="0" i="0" dirty="0">
                <a:effectLst/>
                <a:latin typeface="+mn-lt"/>
              </a:rPr>
              <a:t>Emerging concerns</a:t>
            </a:r>
          </a:p>
          <a:p>
            <a:pPr marL="342900" lvl="0" indent="-342900" fontAlgn="t">
              <a:lnSpc>
                <a:spcPct val="100000"/>
              </a:lnSpc>
              <a:buFont typeface="Arial" panose="020B0604020202020204" pitchFamily="34" charset="0"/>
              <a:buChar char="•"/>
            </a:pPr>
            <a:r>
              <a:rPr lang="en-GB" sz="1800" b="0" i="0" dirty="0">
                <a:effectLst/>
                <a:latin typeface="+mn-lt"/>
              </a:rPr>
              <a:t>Information about peer relationships</a:t>
            </a:r>
          </a:p>
          <a:p>
            <a:pPr marL="342900" lvl="0" indent="-342900" fontAlgn="t">
              <a:lnSpc>
                <a:spcPct val="100000"/>
              </a:lnSpc>
              <a:buFont typeface="Arial" panose="020B0604020202020204" pitchFamily="34" charset="0"/>
              <a:buChar char="•"/>
            </a:pPr>
            <a:r>
              <a:rPr lang="en-GB" sz="1800" b="0" i="0" dirty="0">
                <a:effectLst/>
                <a:latin typeface="+mn-lt"/>
              </a:rPr>
              <a:t>Information that may indicate exploitation or vulnerability</a:t>
            </a:r>
          </a:p>
          <a:p>
            <a:pPr fontAlgn="t">
              <a:lnSpc>
                <a:spcPct val="100000"/>
              </a:lnSpc>
              <a:buNone/>
            </a:pPr>
            <a:r>
              <a:rPr lang="en-GB" sz="1800" b="1" i="0" dirty="0">
                <a:effectLst/>
                <a:latin typeface="+mn-lt"/>
              </a:rPr>
              <a:t>Key Learning</a:t>
            </a:r>
          </a:p>
          <a:p>
            <a:pPr fontAlgn="t">
              <a:lnSpc>
                <a:spcPct val="100000"/>
              </a:lnSpc>
              <a:buNone/>
            </a:pPr>
            <a:r>
              <a:rPr lang="en-GB" sz="1800" b="0" i="0" dirty="0">
                <a:effectLst/>
                <a:latin typeface="+mn-lt"/>
              </a:rPr>
              <a:t>The foster carer may be holding a piece of information that:</a:t>
            </a:r>
          </a:p>
          <a:p>
            <a:pPr marL="342900" lvl="0" indent="-342900" fontAlgn="t">
              <a:lnSpc>
                <a:spcPct val="100000"/>
              </a:lnSpc>
              <a:buFont typeface="Arial" panose="020B0604020202020204" pitchFamily="34" charset="0"/>
              <a:buChar char="•"/>
            </a:pPr>
            <a:r>
              <a:rPr lang="en-GB" sz="1800" b="0" i="0" dirty="0">
                <a:effectLst/>
                <a:latin typeface="+mn-lt"/>
              </a:rPr>
              <a:t>Education colleagues do not know</a:t>
            </a:r>
          </a:p>
          <a:p>
            <a:pPr marL="342900" lvl="0" indent="-342900" fontAlgn="t">
              <a:lnSpc>
                <a:spcPct val="100000"/>
              </a:lnSpc>
              <a:buFont typeface="Arial" panose="020B0604020202020204" pitchFamily="34" charset="0"/>
              <a:buChar char="•"/>
            </a:pPr>
            <a:r>
              <a:rPr lang="en-GB" sz="1800" b="0" i="0" dirty="0">
                <a:effectLst/>
                <a:latin typeface="+mn-lt"/>
              </a:rPr>
              <a:t>Health colleagues do not know</a:t>
            </a:r>
          </a:p>
          <a:p>
            <a:pPr marL="342900" lvl="0" indent="-342900" fontAlgn="t">
              <a:lnSpc>
                <a:spcPct val="100000"/>
              </a:lnSpc>
              <a:buFont typeface="Arial" panose="020B0604020202020204" pitchFamily="34" charset="0"/>
              <a:buChar char="•"/>
            </a:pPr>
            <a:r>
              <a:rPr lang="en-GB" sz="1800" b="0" i="0" dirty="0">
                <a:effectLst/>
                <a:latin typeface="+mn-lt"/>
              </a:rPr>
              <a:t>Social workers do not know</a:t>
            </a:r>
          </a:p>
          <a:p>
            <a:pPr marL="342900" lvl="0" indent="-342900" fontAlgn="t">
              <a:lnSpc>
                <a:spcPct val="100000"/>
              </a:lnSpc>
              <a:buFont typeface="Arial" panose="020B0604020202020204" pitchFamily="34" charset="0"/>
              <a:buChar char="•"/>
            </a:pPr>
            <a:r>
              <a:rPr lang="en-GB" sz="1800" b="0" i="0" dirty="0">
                <a:effectLst/>
                <a:latin typeface="+mn-lt"/>
              </a:rPr>
              <a:t>Police do not know</a:t>
            </a:r>
          </a:p>
          <a:p>
            <a:pPr fontAlgn="t">
              <a:lnSpc>
                <a:spcPct val="100000"/>
              </a:lnSpc>
              <a:buNone/>
            </a:pPr>
            <a:r>
              <a:rPr lang="en-GB" sz="1800" b="1" i="0" dirty="0">
                <a:solidFill>
                  <a:schemeClr val="accent2"/>
                </a:solidFill>
                <a:effectLst/>
                <a:latin typeface="+mn-lt"/>
              </a:rPr>
              <a:t>Sharing concerns early allows professionals to assess whether a wider safeguarding picture exists.</a:t>
            </a:r>
            <a:endParaRPr lang="en-GB" sz="1800" b="1" i="0" dirty="0">
              <a:solidFill>
                <a:schemeClr val="accent2"/>
              </a:solidFill>
              <a:effectLst/>
              <a:latin typeface="Segoe UI" panose="020B0502040204020203" pitchFamily="34" charset="0"/>
            </a:endParaRPr>
          </a:p>
        </p:txBody>
      </p:sp>
    </p:spTree>
    <p:extLst>
      <p:ext uri="{BB962C8B-B14F-4D97-AF65-F5344CB8AC3E}">
        <p14:creationId xmlns:p14="http://schemas.microsoft.com/office/powerpoint/2010/main" val="2369123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EDC686-8936-FFA7-B8EF-3DD70E0AEEA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133CE6-736A-5C52-6887-C306624EE7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F6A6EBA5-17D9-A8F3-7F2A-7273D3DB4B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9BEB5CE0-920C-B29F-D3D6-AA0E5D5CA114}"/>
              </a:ext>
            </a:extLst>
          </p:cNvPr>
          <p:cNvSpPr txBox="1"/>
          <p:nvPr/>
        </p:nvSpPr>
        <p:spPr>
          <a:xfrm>
            <a:off x="669036" y="176967"/>
            <a:ext cx="11010339" cy="1323439"/>
          </a:xfrm>
          <a:prstGeom prst="rect">
            <a:avLst/>
          </a:prstGeom>
          <a:noFill/>
        </p:spPr>
        <p:txBody>
          <a:bodyPr wrap="square" rtlCol="0">
            <a:spAutoFit/>
          </a:bodyPr>
          <a:lstStyle/>
          <a:p>
            <a:pPr fontAlgn="t">
              <a:lnSpc>
                <a:spcPct val="100000"/>
              </a:lnSpc>
              <a:buNone/>
            </a:pPr>
            <a:r>
              <a:rPr lang="en-GB" sz="4000" b="1" dirty="0">
                <a:solidFill>
                  <a:schemeClr val="accent2"/>
                </a:solidFill>
              </a:rPr>
              <a:t>Case Study 4: Early Help – Emerging concerns across the agencies </a:t>
            </a:r>
          </a:p>
        </p:txBody>
      </p:sp>
      <p:sp>
        <p:nvSpPr>
          <p:cNvPr id="5" name="TextBox 4">
            <a:extLst>
              <a:ext uri="{FF2B5EF4-FFF2-40B4-BE49-F238E27FC236}">
                <a16:creationId xmlns:a16="http://schemas.microsoft.com/office/drawing/2014/main" id="{D4737E02-1C7A-A01C-B53E-B3ED42FD814A}"/>
              </a:ext>
            </a:extLst>
          </p:cNvPr>
          <p:cNvSpPr txBox="1"/>
          <p:nvPr/>
        </p:nvSpPr>
        <p:spPr>
          <a:xfrm>
            <a:off x="669036" y="1879719"/>
            <a:ext cx="10853927" cy="4801314"/>
          </a:xfrm>
          <a:prstGeom prst="rect">
            <a:avLst/>
          </a:prstGeom>
          <a:noFill/>
        </p:spPr>
        <p:txBody>
          <a:bodyPr wrap="square">
            <a:spAutoFit/>
          </a:bodyPr>
          <a:lstStyle/>
          <a:p>
            <a:pPr fontAlgn="t">
              <a:lnSpc>
                <a:spcPct val="100000"/>
              </a:lnSpc>
              <a:buNone/>
            </a:pPr>
            <a:r>
              <a:rPr lang="en-GB" sz="1800" b="1" i="0" dirty="0">
                <a:effectLst/>
                <a:latin typeface="+mn-lt"/>
              </a:rPr>
              <a:t>An Early Help Practitioner is working with a family following concerns about:</a:t>
            </a:r>
          </a:p>
          <a:p>
            <a:pPr marL="800100" lvl="1" indent="-342900" fontAlgn="t">
              <a:buFont typeface="Arial" panose="020B0604020202020204" pitchFamily="34" charset="0"/>
              <a:buChar char="•"/>
            </a:pPr>
            <a:r>
              <a:rPr lang="en-GB" b="0" i="0" dirty="0">
                <a:effectLst/>
                <a:latin typeface="+mn-lt"/>
              </a:rPr>
              <a:t>School attendance beginning to decline</a:t>
            </a:r>
          </a:p>
          <a:p>
            <a:pPr marL="800100" lvl="1" indent="-342900" fontAlgn="t">
              <a:buFont typeface="Arial" panose="020B0604020202020204" pitchFamily="34" charset="0"/>
              <a:buChar char="•"/>
            </a:pPr>
            <a:r>
              <a:rPr lang="en-GB" b="0" i="0" dirty="0">
                <a:effectLst/>
                <a:latin typeface="+mn-lt"/>
              </a:rPr>
              <a:t>The parent reporting increasing financial pressures</a:t>
            </a:r>
          </a:p>
          <a:p>
            <a:pPr marL="800100" lvl="1" indent="-342900" fontAlgn="t">
              <a:buFont typeface="Arial" panose="020B0604020202020204" pitchFamily="34" charset="0"/>
              <a:buChar char="•"/>
            </a:pPr>
            <a:r>
              <a:rPr lang="en-GB" b="0" i="0" dirty="0">
                <a:effectLst/>
                <a:latin typeface="+mn-lt"/>
              </a:rPr>
              <a:t>Difficulties managing the child's behaviour at home</a:t>
            </a:r>
          </a:p>
          <a:p>
            <a:pPr fontAlgn="t">
              <a:lnSpc>
                <a:spcPct val="100000"/>
              </a:lnSpc>
              <a:buNone/>
            </a:pPr>
            <a:r>
              <a:rPr lang="en-GB" sz="1800" b="0" i="0" dirty="0">
                <a:effectLst/>
                <a:latin typeface="+mn-lt"/>
              </a:rPr>
              <a:t>The concerns do not currently meet Children's Social Care threshold.</a:t>
            </a:r>
          </a:p>
          <a:p>
            <a:pPr fontAlgn="t">
              <a:lnSpc>
                <a:spcPct val="100000"/>
              </a:lnSpc>
              <a:buNone/>
            </a:pPr>
            <a:r>
              <a:rPr lang="en-GB" sz="1800" b="0" i="0" dirty="0">
                <a:effectLst/>
                <a:latin typeface="+mn-lt"/>
              </a:rPr>
              <a:t>The practitioner is considering whether to seek information from partner agencies.</a:t>
            </a:r>
          </a:p>
          <a:p>
            <a:pPr fontAlgn="t">
              <a:lnSpc>
                <a:spcPct val="100000"/>
              </a:lnSpc>
              <a:buNone/>
            </a:pPr>
            <a:br>
              <a:rPr lang="en-GB" sz="1800" b="0" i="0" dirty="0">
                <a:effectLst/>
                <a:latin typeface="+mn-lt"/>
              </a:rPr>
            </a:br>
            <a:r>
              <a:rPr lang="en-GB" sz="1800" b="1" i="0" dirty="0">
                <a:effectLst/>
                <a:latin typeface="+mn-lt"/>
              </a:rPr>
              <a:t>Meanwhile:</a:t>
            </a:r>
          </a:p>
          <a:p>
            <a:pPr marL="800100" lvl="1" indent="-342900" fontAlgn="t">
              <a:buFont typeface="Arial" panose="020B0604020202020204" pitchFamily="34" charset="0"/>
              <a:buChar char="•"/>
            </a:pPr>
            <a:r>
              <a:rPr lang="en-GB" b="0" i="0" dirty="0">
                <a:effectLst/>
                <a:latin typeface="+mn-lt"/>
              </a:rPr>
              <a:t>School has noticed the child's attendance is becoming more irregular.</a:t>
            </a:r>
          </a:p>
          <a:p>
            <a:pPr marL="800100" lvl="1" indent="-342900" fontAlgn="t">
              <a:buFont typeface="Arial" panose="020B0604020202020204" pitchFamily="34" charset="0"/>
              <a:buChar char="•"/>
            </a:pPr>
            <a:r>
              <a:rPr lang="en-GB" b="0" i="0" dirty="0">
                <a:effectLst/>
                <a:latin typeface="+mn-lt"/>
              </a:rPr>
              <a:t>A GP has observed an increase in appointments relating to anxiety and poor sleep.</a:t>
            </a:r>
          </a:p>
          <a:p>
            <a:pPr marL="800100" lvl="1" indent="-342900" fontAlgn="t">
              <a:buFont typeface="Arial" panose="020B0604020202020204" pitchFamily="34" charset="0"/>
              <a:buChar char="•"/>
            </a:pPr>
            <a:r>
              <a:rPr lang="en-GB" b="0" i="0" dirty="0">
                <a:effectLst/>
                <a:latin typeface="+mn-lt"/>
              </a:rPr>
              <a:t>Housing has recently become aware of rent arrears and concerns about the family's financial situation.</a:t>
            </a:r>
          </a:p>
          <a:p>
            <a:pPr fontAlgn="t">
              <a:lnSpc>
                <a:spcPct val="100000"/>
              </a:lnSpc>
              <a:buNone/>
            </a:pPr>
            <a:r>
              <a:rPr lang="en-GB" sz="1800" b="0" i="0" dirty="0">
                <a:effectLst/>
                <a:latin typeface="+mn-lt"/>
              </a:rPr>
              <a:t>None of the agencies have made a referral to Children's Social Care.</a:t>
            </a:r>
          </a:p>
          <a:p>
            <a:pPr fontAlgn="t">
              <a:lnSpc>
                <a:spcPct val="100000"/>
              </a:lnSpc>
              <a:buNone/>
            </a:pPr>
            <a:br>
              <a:rPr lang="en-GB" sz="1800" b="1" i="0" dirty="0">
                <a:effectLst/>
                <a:latin typeface="+mn-lt"/>
              </a:rPr>
            </a:br>
            <a:r>
              <a:rPr lang="en-GB" sz="1800" b="1" i="0" dirty="0">
                <a:effectLst/>
                <a:latin typeface="+mn-lt"/>
              </a:rPr>
              <a:t>Discussion Questions</a:t>
            </a:r>
          </a:p>
          <a:p>
            <a:pPr fontAlgn="t">
              <a:lnSpc>
                <a:spcPct val="100000"/>
              </a:lnSpc>
              <a:buNone/>
            </a:pPr>
            <a:r>
              <a:rPr lang="en-GB" sz="1800" b="0" i="0" dirty="0">
                <a:effectLst/>
                <a:latin typeface="+mn-lt"/>
              </a:rPr>
              <a:t>Should these agencies be sharing information?</a:t>
            </a:r>
          </a:p>
          <a:p>
            <a:pPr fontAlgn="t">
              <a:lnSpc>
                <a:spcPct val="100000"/>
              </a:lnSpc>
              <a:buNone/>
            </a:pPr>
            <a:r>
              <a:rPr lang="en-GB" sz="1800" b="0" i="0" dirty="0">
                <a:effectLst/>
                <a:latin typeface="+mn-lt"/>
              </a:rPr>
              <a:t>What might be gained from sharing these pieces of information?</a:t>
            </a:r>
            <a:endParaRPr lang="en-GB" sz="1800" b="0" i="0" dirty="0">
              <a:effectLst/>
              <a:latin typeface="Segoe UI" panose="020B0502040204020203" pitchFamily="34" charset="0"/>
            </a:endParaRPr>
          </a:p>
        </p:txBody>
      </p:sp>
    </p:spTree>
    <p:extLst>
      <p:ext uri="{BB962C8B-B14F-4D97-AF65-F5344CB8AC3E}">
        <p14:creationId xmlns:p14="http://schemas.microsoft.com/office/powerpoint/2010/main" val="2883399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58DC96-5F90-3722-3313-18250D48229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A2FB5E-EEF8-315B-38B9-A6A775DC1F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 line">
            <a:extLst>
              <a:ext uri="{FF2B5EF4-FFF2-40B4-BE49-F238E27FC236}">
                <a16:creationId xmlns:a16="http://schemas.microsoft.com/office/drawing/2014/main" id="{58DEF7EB-6530-8B2A-474D-9EF8F6B0B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7721399-016C-8201-9CF2-47CD27909815}"/>
              </a:ext>
            </a:extLst>
          </p:cNvPr>
          <p:cNvSpPr txBox="1"/>
          <p:nvPr/>
        </p:nvSpPr>
        <p:spPr>
          <a:xfrm>
            <a:off x="667512" y="176967"/>
            <a:ext cx="10853927" cy="1323439"/>
          </a:xfrm>
          <a:prstGeom prst="rect">
            <a:avLst/>
          </a:prstGeom>
          <a:noFill/>
        </p:spPr>
        <p:txBody>
          <a:bodyPr wrap="square" rtlCol="0">
            <a:spAutoFit/>
          </a:bodyPr>
          <a:lstStyle/>
          <a:p>
            <a:pPr fontAlgn="t">
              <a:lnSpc>
                <a:spcPct val="100000"/>
              </a:lnSpc>
              <a:buNone/>
            </a:pPr>
            <a:r>
              <a:rPr lang="en-GB" sz="4000" b="1" dirty="0">
                <a:solidFill>
                  <a:schemeClr val="accent2"/>
                </a:solidFill>
              </a:rPr>
              <a:t>Case Study 4: Early Help – Emerging concerns across the agencies </a:t>
            </a:r>
          </a:p>
        </p:txBody>
      </p:sp>
      <p:sp>
        <p:nvSpPr>
          <p:cNvPr id="5" name="TextBox 4">
            <a:extLst>
              <a:ext uri="{FF2B5EF4-FFF2-40B4-BE49-F238E27FC236}">
                <a16:creationId xmlns:a16="http://schemas.microsoft.com/office/drawing/2014/main" id="{4F6DD03A-1D6E-C570-9117-F49BBE088F9E}"/>
              </a:ext>
            </a:extLst>
          </p:cNvPr>
          <p:cNvSpPr txBox="1"/>
          <p:nvPr/>
        </p:nvSpPr>
        <p:spPr>
          <a:xfrm>
            <a:off x="669036" y="1849161"/>
            <a:ext cx="11141964" cy="4801314"/>
          </a:xfrm>
          <a:prstGeom prst="rect">
            <a:avLst/>
          </a:prstGeom>
          <a:noFill/>
        </p:spPr>
        <p:txBody>
          <a:bodyPr wrap="square">
            <a:spAutoFit/>
          </a:bodyPr>
          <a:lstStyle/>
          <a:p>
            <a:pPr fontAlgn="t">
              <a:lnSpc>
                <a:spcPct val="100000"/>
              </a:lnSpc>
              <a:buNone/>
            </a:pPr>
            <a:r>
              <a:rPr lang="en-GB" sz="1800" b="1" i="0" dirty="0">
                <a:effectLst/>
                <a:latin typeface="+mn-lt"/>
              </a:rPr>
              <a:t>The guidance states:</a:t>
            </a:r>
          </a:p>
          <a:p>
            <a:pPr fontAlgn="t">
              <a:lnSpc>
                <a:spcPct val="100000"/>
              </a:lnSpc>
              <a:buNone/>
            </a:pPr>
            <a:r>
              <a:rPr lang="en-GB" sz="1800" b="0" i="1" dirty="0">
                <a:solidFill>
                  <a:schemeClr val="accent1"/>
                </a:solidFill>
                <a:effectLst/>
                <a:latin typeface="+mn-lt"/>
              </a:rPr>
              <a:t>"Information must be shared where it is relevant to safeguarding and promoting a child's welfare, including where concerns relate to early help, prevention and unmet need.“</a:t>
            </a:r>
            <a:endParaRPr lang="en-GB" sz="1800" b="0" i="0" dirty="0">
              <a:effectLst/>
              <a:latin typeface="+mn-lt"/>
            </a:endParaRPr>
          </a:p>
          <a:p>
            <a:pPr fontAlgn="t">
              <a:lnSpc>
                <a:spcPct val="100000"/>
              </a:lnSpc>
              <a:buNone/>
            </a:pPr>
            <a:r>
              <a:rPr lang="en-GB" sz="1800" b="1" i="0" dirty="0">
                <a:effectLst/>
                <a:latin typeface="+mn-lt"/>
              </a:rPr>
              <a:t>The guidance also makes clear that:</a:t>
            </a:r>
          </a:p>
          <a:p>
            <a:pPr fontAlgn="t">
              <a:lnSpc>
                <a:spcPct val="100000"/>
              </a:lnSpc>
              <a:buNone/>
            </a:pPr>
            <a:r>
              <a:rPr lang="en-GB" sz="1800" b="0" i="1" dirty="0">
                <a:solidFill>
                  <a:schemeClr val="accent1"/>
                </a:solidFill>
                <a:effectLst/>
                <a:latin typeface="+mn-lt"/>
              </a:rPr>
              <a:t>"There is no requirement for a child to meet a particular statutory threshold before information can be shared."</a:t>
            </a:r>
          </a:p>
          <a:p>
            <a:pPr fontAlgn="t">
              <a:lnSpc>
                <a:spcPct val="100000"/>
              </a:lnSpc>
              <a:buNone/>
            </a:pPr>
            <a:br>
              <a:rPr lang="en-GB" sz="1800" b="1" i="0" dirty="0">
                <a:effectLst/>
                <a:latin typeface="+mn-lt"/>
              </a:rPr>
            </a:br>
            <a:r>
              <a:rPr lang="en-GB" sz="1800" b="1" i="0" dirty="0">
                <a:effectLst/>
                <a:latin typeface="+mn-lt"/>
              </a:rPr>
              <a:t>Key Learning</a:t>
            </a:r>
          </a:p>
          <a:p>
            <a:pPr fontAlgn="t">
              <a:lnSpc>
                <a:spcPct val="100000"/>
              </a:lnSpc>
              <a:buNone/>
            </a:pPr>
            <a:r>
              <a:rPr lang="en-GB" sz="1800" b="0" i="0" dirty="0">
                <a:effectLst/>
                <a:latin typeface="+mn-lt"/>
              </a:rPr>
              <a:t>These concerns may appear low level when considered separately.</a:t>
            </a:r>
          </a:p>
          <a:p>
            <a:pPr fontAlgn="t">
              <a:lnSpc>
                <a:spcPct val="100000"/>
              </a:lnSpc>
              <a:buNone/>
            </a:pPr>
            <a:r>
              <a:rPr lang="en-GB" sz="1800" b="0" i="0" dirty="0">
                <a:effectLst/>
                <a:latin typeface="+mn-lt"/>
              </a:rPr>
              <a:t>However, when information is brought together it may help practitioners:</a:t>
            </a:r>
          </a:p>
          <a:p>
            <a:pPr marL="342900" lvl="0" indent="-342900" fontAlgn="t">
              <a:lnSpc>
                <a:spcPct val="100000"/>
              </a:lnSpc>
              <a:buFont typeface="Arial" panose="020B0604020202020204" pitchFamily="34" charset="0"/>
              <a:buChar char="•"/>
            </a:pPr>
            <a:r>
              <a:rPr lang="en-GB" sz="1800" b="0" i="0" dirty="0">
                <a:effectLst/>
                <a:latin typeface="+mn-lt"/>
              </a:rPr>
              <a:t>Understand the child's lived experience</a:t>
            </a:r>
          </a:p>
          <a:p>
            <a:pPr marL="342900" lvl="0" indent="-342900" fontAlgn="t">
              <a:lnSpc>
                <a:spcPct val="100000"/>
              </a:lnSpc>
              <a:buFont typeface="Arial" panose="020B0604020202020204" pitchFamily="34" charset="0"/>
              <a:buChar char="•"/>
            </a:pPr>
            <a:r>
              <a:rPr lang="en-GB" sz="1800" b="0" i="0" dirty="0">
                <a:effectLst/>
                <a:latin typeface="+mn-lt"/>
              </a:rPr>
              <a:t>Identify unmet needs earlier</a:t>
            </a:r>
          </a:p>
          <a:p>
            <a:pPr marL="342900" lvl="0" indent="-342900" fontAlgn="t">
              <a:lnSpc>
                <a:spcPct val="100000"/>
              </a:lnSpc>
              <a:buFont typeface="Arial" panose="020B0604020202020204" pitchFamily="34" charset="0"/>
              <a:buChar char="•"/>
            </a:pPr>
            <a:r>
              <a:rPr lang="en-GB" sz="1800" b="0" i="0" dirty="0">
                <a:effectLst/>
                <a:latin typeface="+mn-lt"/>
              </a:rPr>
              <a:t>Prevent escalation</a:t>
            </a:r>
          </a:p>
          <a:p>
            <a:pPr marL="342900" lvl="0" indent="-342900" fontAlgn="t">
              <a:lnSpc>
                <a:spcPct val="100000"/>
              </a:lnSpc>
              <a:buFont typeface="Arial" panose="020B0604020202020204" pitchFamily="34" charset="0"/>
              <a:buChar char="•"/>
            </a:pPr>
            <a:r>
              <a:rPr lang="en-GB" sz="1800" b="0" i="0" dirty="0">
                <a:effectLst/>
                <a:latin typeface="+mn-lt"/>
              </a:rPr>
              <a:t>Coordinate support</a:t>
            </a:r>
          </a:p>
          <a:p>
            <a:pPr marL="342900" lvl="0" indent="-342900" fontAlgn="t">
              <a:lnSpc>
                <a:spcPct val="100000"/>
              </a:lnSpc>
              <a:buFont typeface="Arial" panose="020B0604020202020204" pitchFamily="34" charset="0"/>
              <a:buChar char="•"/>
            </a:pPr>
            <a:r>
              <a:rPr lang="en-GB" sz="1800" b="0" i="0" dirty="0">
                <a:effectLst/>
                <a:latin typeface="+mn-lt"/>
              </a:rPr>
              <a:t>Provide the right help at the right time</a:t>
            </a:r>
          </a:p>
          <a:p>
            <a:pPr fontAlgn="t">
              <a:lnSpc>
                <a:spcPct val="100000"/>
              </a:lnSpc>
              <a:buNone/>
            </a:pPr>
            <a:endParaRPr lang="en-GB" sz="1800" b="1" i="0" dirty="0">
              <a:effectLst/>
              <a:latin typeface="+mn-lt"/>
            </a:endParaRPr>
          </a:p>
          <a:p>
            <a:pPr fontAlgn="t">
              <a:lnSpc>
                <a:spcPct val="100000"/>
              </a:lnSpc>
              <a:buNone/>
            </a:pPr>
            <a:r>
              <a:rPr lang="en-GB" sz="1800" b="1" i="0" dirty="0">
                <a:effectLst/>
                <a:latin typeface="+mn-lt"/>
              </a:rPr>
              <a:t>Reflective Question</a:t>
            </a:r>
          </a:p>
          <a:p>
            <a:pPr fontAlgn="t">
              <a:lnSpc>
                <a:spcPct val="100000"/>
              </a:lnSpc>
              <a:buNone/>
            </a:pPr>
            <a:r>
              <a:rPr lang="en-GB" sz="1800" b="0" i="0" dirty="0">
                <a:effectLst/>
                <a:latin typeface="+mn-lt"/>
              </a:rPr>
              <a:t>If each agency waits until concerns become more serious before sharing, what opportunities may be missed?</a:t>
            </a:r>
            <a:endParaRPr lang="en-GB" sz="1800" b="0" i="0" dirty="0">
              <a:effectLst/>
              <a:latin typeface="Segoe UI" panose="020B0502040204020203" pitchFamily="34" charset="0"/>
            </a:endParaRPr>
          </a:p>
        </p:txBody>
      </p:sp>
    </p:spTree>
    <p:extLst>
      <p:ext uri="{BB962C8B-B14F-4D97-AF65-F5344CB8AC3E}">
        <p14:creationId xmlns:p14="http://schemas.microsoft.com/office/powerpoint/2010/main" val="189311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DA507A-20BD-DD7A-962B-C1316A9DA213}"/>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3E4203EE-6BC9-5790-1651-9DEF928B7441}"/>
              </a:ext>
            </a:extLst>
          </p:cNvPr>
          <p:cNvSpPr txBox="1"/>
          <p:nvPr/>
        </p:nvSpPr>
        <p:spPr>
          <a:xfrm>
            <a:off x="411478" y="452628"/>
            <a:ext cx="8046721" cy="1088136"/>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4000" b="1" dirty="0">
                <a:solidFill>
                  <a:schemeClr val="accent2"/>
                </a:solidFill>
                <a:latin typeface="+mj-lt"/>
                <a:ea typeface="+mj-ea"/>
                <a:cs typeface="+mj-cs"/>
              </a:rPr>
              <a:t>Practice Change To Take Away Today</a:t>
            </a:r>
          </a:p>
        </p:txBody>
      </p:sp>
      <p:sp>
        <p:nvSpPr>
          <p:cNvPr id="25" name="Rectangle 24">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3" name="Rectangle 22">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3" name="TextBox 12">
            <a:extLst>
              <a:ext uri="{FF2B5EF4-FFF2-40B4-BE49-F238E27FC236}">
                <a16:creationId xmlns:a16="http://schemas.microsoft.com/office/drawing/2014/main" id="{AC2F520E-5A83-B4DE-6200-E7B2CD2CBA2A}"/>
              </a:ext>
            </a:extLst>
          </p:cNvPr>
          <p:cNvSpPr txBox="1"/>
          <p:nvPr/>
        </p:nvSpPr>
        <p:spPr>
          <a:xfrm>
            <a:off x="411479" y="1540763"/>
            <a:ext cx="7665721" cy="5160825"/>
          </a:xfrm>
          <a:prstGeom prst="rect">
            <a:avLst/>
          </a:prstGeom>
        </p:spPr>
        <p:txBody>
          <a:bodyPr vert="horz" lIns="91440" tIns="45720" rIns="91440" bIns="45720" rtlCol="0" anchor="t">
            <a:noAutofit/>
          </a:bodyPr>
          <a:lstStyle/>
          <a:p>
            <a:pPr fontAlgn="t">
              <a:lnSpc>
                <a:spcPct val="90000"/>
              </a:lnSpc>
              <a:spcAft>
                <a:spcPts val="600"/>
              </a:spcAft>
            </a:pPr>
            <a:endParaRPr lang="en-US" sz="1600" dirty="0"/>
          </a:p>
          <a:p>
            <a:pPr fontAlgn="t">
              <a:lnSpc>
                <a:spcPct val="90000"/>
              </a:lnSpc>
              <a:spcAft>
                <a:spcPts val="600"/>
              </a:spcAft>
            </a:pPr>
            <a:r>
              <a:rPr lang="en-US" sz="1600" dirty="0"/>
              <a:t>At the beginning of assessment or involvement: </a:t>
            </a:r>
            <a:br>
              <a:rPr lang="en-US" sz="1600" dirty="0"/>
            </a:br>
            <a:endParaRPr lang="en-US" sz="1600" dirty="0"/>
          </a:p>
          <a:p>
            <a:pPr marL="742950" lvl="1" indent="-285750" fontAlgn="t">
              <a:lnSpc>
                <a:spcPct val="150000"/>
              </a:lnSpc>
              <a:spcAft>
                <a:spcPts val="600"/>
              </a:spcAft>
              <a:buFont typeface="Arial" panose="020B0604020202020204" pitchFamily="34" charset="0"/>
              <a:buChar char="•"/>
            </a:pPr>
            <a:r>
              <a:rPr lang="en-US" sz="1600" dirty="0"/>
              <a:t>Explain why information may be gathered and shared </a:t>
            </a:r>
          </a:p>
          <a:p>
            <a:pPr marL="742950" lvl="1" indent="-285750" fontAlgn="t">
              <a:lnSpc>
                <a:spcPct val="150000"/>
              </a:lnSpc>
              <a:spcAft>
                <a:spcPts val="600"/>
              </a:spcAft>
              <a:buFont typeface="Arial" panose="020B0604020202020204" pitchFamily="34" charset="0"/>
              <a:buChar char="•"/>
            </a:pPr>
            <a:r>
              <a:rPr lang="en-US" sz="1600" dirty="0"/>
              <a:t>Explain which organisations may be contacted – promote partnership working and ensure agencies know their role</a:t>
            </a:r>
          </a:p>
          <a:p>
            <a:pPr marL="742950" lvl="1" indent="-285750" fontAlgn="t">
              <a:lnSpc>
                <a:spcPct val="150000"/>
              </a:lnSpc>
              <a:spcAft>
                <a:spcPts val="600"/>
              </a:spcAft>
              <a:buFont typeface="Arial" panose="020B0604020202020204" pitchFamily="34" charset="0"/>
              <a:buChar char="•"/>
            </a:pPr>
            <a:r>
              <a:rPr lang="en-US" sz="1600" dirty="0"/>
              <a:t>Be clear that consent does not determine sharing where the duty applies</a:t>
            </a:r>
          </a:p>
          <a:p>
            <a:pPr marL="742950" lvl="1" indent="-285750" fontAlgn="t">
              <a:lnSpc>
                <a:spcPct val="150000"/>
              </a:lnSpc>
              <a:spcAft>
                <a:spcPts val="600"/>
              </a:spcAft>
              <a:buFont typeface="Arial" panose="020B0604020202020204" pitchFamily="34" charset="0"/>
              <a:buChar char="•"/>
            </a:pPr>
            <a:r>
              <a:rPr lang="en-US" sz="1600" dirty="0"/>
              <a:t>Invite questions and acknowledge concerns, support relationship-based practice. </a:t>
            </a:r>
          </a:p>
          <a:p>
            <a:pPr marL="742950" lvl="1" indent="-285750" fontAlgn="t">
              <a:lnSpc>
                <a:spcPct val="150000"/>
              </a:lnSpc>
              <a:spcAft>
                <a:spcPts val="600"/>
              </a:spcAft>
              <a:buFont typeface="Arial" panose="020B0604020202020204" pitchFamily="34" charset="0"/>
              <a:buChar char="•"/>
            </a:pPr>
            <a:r>
              <a:rPr lang="en-US" sz="1600" dirty="0"/>
              <a:t>Keep a record of the conversation </a:t>
            </a:r>
          </a:p>
          <a:p>
            <a:pPr marL="742950" lvl="1" indent="-285750" fontAlgn="t">
              <a:lnSpc>
                <a:spcPct val="150000"/>
              </a:lnSpc>
              <a:spcAft>
                <a:spcPts val="600"/>
              </a:spcAft>
              <a:buFont typeface="Arial" panose="020B0604020202020204" pitchFamily="34" charset="0"/>
              <a:buChar char="•"/>
            </a:pPr>
            <a:r>
              <a:rPr lang="en-US" sz="1600" dirty="0"/>
              <a:t>Revisit the explanation if circumstances or the purpose change. </a:t>
            </a:r>
          </a:p>
          <a:p>
            <a:pPr fontAlgn="t">
              <a:lnSpc>
                <a:spcPct val="90000"/>
              </a:lnSpc>
              <a:spcAft>
                <a:spcPts val="600"/>
              </a:spcAft>
            </a:pPr>
            <a:br>
              <a:rPr lang="en-US" sz="1600" b="1" dirty="0"/>
            </a:br>
            <a:r>
              <a:rPr lang="en-US" sz="1600" b="1" dirty="0">
                <a:solidFill>
                  <a:schemeClr val="accent2"/>
                </a:solidFill>
              </a:rPr>
              <a:t>Move from seeking permission to practicing clear, respectful transparency. </a:t>
            </a:r>
          </a:p>
        </p:txBody>
      </p:sp>
      <p:pic>
        <p:nvPicPr>
          <p:cNvPr id="5" name="Picture 4">
            <a:extLst>
              <a:ext uri="{FF2B5EF4-FFF2-40B4-BE49-F238E27FC236}">
                <a16:creationId xmlns:a16="http://schemas.microsoft.com/office/drawing/2014/main" id="{B84E6B59-FFDB-2215-5094-14333842001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6368" r="16629" b="-1"/>
          <a:stretch>
            <a:fillRect/>
          </a:stretch>
        </p:blipFill>
        <p:spPr>
          <a:xfrm>
            <a:off x="8246256" y="1200182"/>
            <a:ext cx="3945744" cy="4169665"/>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
        <p:nvSpPr>
          <p:cNvPr id="7" name="TextBox 6">
            <a:extLst>
              <a:ext uri="{FF2B5EF4-FFF2-40B4-BE49-F238E27FC236}">
                <a16:creationId xmlns:a16="http://schemas.microsoft.com/office/drawing/2014/main" id="{072DF715-2295-8421-8882-040B9C347103}"/>
              </a:ext>
            </a:extLst>
          </p:cNvPr>
          <p:cNvSpPr txBox="1"/>
          <p:nvPr/>
        </p:nvSpPr>
        <p:spPr>
          <a:xfrm>
            <a:off x="637032" y="1489359"/>
            <a:ext cx="6129020" cy="4728561"/>
          </a:xfrm>
          <a:prstGeom prst="rect">
            <a:avLst/>
          </a:prstGeom>
        </p:spPr>
        <p:txBody>
          <a:bodyPr vert="horz" lIns="91440" tIns="45720" rIns="91440" bIns="45720" rtlCol="0">
            <a:normAutofit/>
          </a:bodyPr>
          <a:lstStyle/>
          <a:p>
            <a:pPr indent="-228600" fontAlgn="t">
              <a:lnSpc>
                <a:spcPct val="90000"/>
              </a:lnSpc>
              <a:spcAft>
                <a:spcPts val="600"/>
              </a:spcAft>
              <a:buFont typeface="Arial" panose="020B0604020202020204" pitchFamily="34" charset="0"/>
              <a:buChar char="•"/>
            </a:pPr>
            <a:endParaRPr lang="en-US" sz="1200" dirty="0"/>
          </a:p>
        </p:txBody>
      </p:sp>
      <p:sp>
        <p:nvSpPr>
          <p:cNvPr id="4" name="TextBox 3">
            <a:extLst>
              <a:ext uri="{FF2B5EF4-FFF2-40B4-BE49-F238E27FC236}">
                <a16:creationId xmlns:a16="http://schemas.microsoft.com/office/drawing/2014/main" id="{00AC8F47-AC5E-881D-52F9-4315E136CA11}"/>
              </a:ext>
            </a:extLst>
          </p:cNvPr>
          <p:cNvSpPr txBox="1"/>
          <p:nvPr/>
        </p:nvSpPr>
        <p:spPr>
          <a:xfrm>
            <a:off x="640080" y="340917"/>
            <a:ext cx="10515600" cy="2603181"/>
          </a:xfrm>
          <a:prstGeom prst="rect">
            <a:avLst/>
          </a:prstGeom>
        </p:spPr>
        <p:txBody>
          <a:bodyPr vert="horz" lIns="91440" tIns="45720" rIns="91440" bIns="45720" rtlCol="0">
            <a:normAutofit/>
          </a:bodyPr>
          <a:lstStyle/>
          <a:p>
            <a:pPr fontAlgn="t">
              <a:lnSpc>
                <a:spcPct val="90000"/>
              </a:lnSpc>
              <a:spcAft>
                <a:spcPts val="600"/>
              </a:spcAft>
            </a:pPr>
            <a:endParaRPr lang="en-US" sz="1500" b="0" i="0" dirty="0">
              <a:effectLst/>
            </a:endParaRPr>
          </a:p>
        </p:txBody>
      </p:sp>
    </p:spTree>
    <p:extLst>
      <p:ext uri="{BB962C8B-B14F-4D97-AF65-F5344CB8AC3E}">
        <p14:creationId xmlns:p14="http://schemas.microsoft.com/office/powerpoint/2010/main" val="1207718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DC99747B-0482-AA6C-F84E-ED98A763AE2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6909" r="-1" b="16543"/>
          <a:stretch>
            <a:fillRect/>
          </a:stretch>
        </p:blipFill>
        <p:spPr>
          <a:xfrm>
            <a:off x="398695" y="1421815"/>
            <a:ext cx="3598164" cy="3587239"/>
          </a:xfrm>
          <a:prstGeom prst="rect">
            <a:avLst/>
          </a:prstGeom>
        </p:spPr>
      </p:pic>
      <p:sp>
        <p:nvSpPr>
          <p:cNvPr id="24"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A4B34907-5B39-30AD-76FB-A8E85C7953D8}"/>
              </a:ext>
            </a:extLst>
          </p:cNvPr>
          <p:cNvSpPr txBox="1"/>
          <p:nvPr/>
        </p:nvSpPr>
        <p:spPr>
          <a:xfrm>
            <a:off x="4395554" y="765662"/>
            <a:ext cx="7049516" cy="5825638"/>
          </a:xfrm>
          <a:prstGeom prst="rect">
            <a:avLst/>
          </a:prstGeom>
        </p:spPr>
        <p:txBody>
          <a:bodyPr vert="horz" lIns="91440" tIns="45720" rIns="91440" bIns="45720" rtlCol="0" anchor="t">
            <a:normAutofit/>
          </a:bodyPr>
          <a:lstStyle/>
          <a:p>
            <a:pPr fontAlgn="t">
              <a:lnSpc>
                <a:spcPct val="90000"/>
              </a:lnSpc>
              <a:spcAft>
                <a:spcPts val="600"/>
              </a:spcAft>
            </a:pPr>
            <a:r>
              <a:rPr lang="en-US" sz="4000" b="1" i="0" dirty="0">
                <a:solidFill>
                  <a:schemeClr val="accent2"/>
                </a:solidFill>
                <a:effectLst/>
              </a:rPr>
              <a:t>Key Take Away Messages</a:t>
            </a:r>
            <a:br>
              <a:rPr lang="en-US" sz="1600" b="1" i="0" dirty="0">
                <a:solidFill>
                  <a:schemeClr val="accent2"/>
                </a:solidFill>
                <a:effectLst/>
              </a:rPr>
            </a:br>
            <a:endParaRPr lang="en-US" sz="1600" b="1" i="0" dirty="0">
              <a:solidFill>
                <a:schemeClr val="accent2"/>
              </a:solidFill>
              <a:effectLst/>
            </a:endParaRPr>
          </a:p>
          <a:p>
            <a:pPr marL="342900" lvl="0" indent="-228600" fontAlgn="t">
              <a:lnSpc>
                <a:spcPct val="90000"/>
              </a:lnSpc>
              <a:spcAft>
                <a:spcPts val="600"/>
              </a:spcAft>
              <a:buFont typeface="Arial" panose="020B0604020202020204" pitchFamily="34" charset="0"/>
              <a:buChar char="•"/>
            </a:pPr>
            <a:r>
              <a:rPr lang="en-US" sz="1600" b="0" i="0" dirty="0">
                <a:effectLst/>
              </a:rPr>
              <a:t>There is no threshold requirement before information can be shared.</a:t>
            </a:r>
          </a:p>
          <a:p>
            <a:pPr marL="342900" lvl="0" indent="-228600" fontAlgn="t">
              <a:lnSpc>
                <a:spcPct val="90000"/>
              </a:lnSpc>
              <a:spcAft>
                <a:spcPts val="600"/>
              </a:spcAft>
              <a:buFont typeface="Arial" panose="020B0604020202020204" pitchFamily="34" charset="0"/>
              <a:buChar char="•"/>
            </a:pPr>
            <a:r>
              <a:rPr lang="en-US" sz="1600" b="0" i="0" dirty="0">
                <a:effectLst/>
              </a:rPr>
              <a:t>The duty applies to welfare, early help, prevention and unmet need, not just child protection.</a:t>
            </a:r>
          </a:p>
          <a:p>
            <a:pPr marL="342900" lvl="0" indent="-228600" fontAlgn="t">
              <a:lnSpc>
                <a:spcPct val="90000"/>
              </a:lnSpc>
              <a:spcAft>
                <a:spcPts val="600"/>
              </a:spcAft>
              <a:buFont typeface="Arial" panose="020B0604020202020204" pitchFamily="34" charset="0"/>
              <a:buChar char="•"/>
            </a:pPr>
            <a:r>
              <a:rPr lang="en-US" sz="1600" b="0" i="0" dirty="0">
                <a:effectLst/>
              </a:rPr>
              <a:t>Consent is not the correct legal basis for sharing information.</a:t>
            </a:r>
          </a:p>
          <a:p>
            <a:pPr marL="342900" lvl="0" indent="-228600" fontAlgn="t">
              <a:lnSpc>
                <a:spcPct val="90000"/>
              </a:lnSpc>
              <a:spcAft>
                <a:spcPts val="600"/>
              </a:spcAft>
              <a:buFont typeface="Arial" panose="020B0604020202020204" pitchFamily="34" charset="0"/>
              <a:buChar char="•"/>
            </a:pPr>
            <a:r>
              <a:rPr lang="en-US" sz="1600" b="0" i="0" dirty="0">
                <a:effectLst/>
              </a:rPr>
              <a:t>Be transparent with families wherever it is safe and appropriate to do so.</a:t>
            </a:r>
          </a:p>
          <a:p>
            <a:pPr marL="342900" lvl="0" indent="-228600" fontAlgn="t">
              <a:lnSpc>
                <a:spcPct val="90000"/>
              </a:lnSpc>
              <a:spcAft>
                <a:spcPts val="600"/>
              </a:spcAft>
              <a:buFont typeface="Arial" panose="020B0604020202020204" pitchFamily="34" charset="0"/>
              <a:buChar char="•"/>
            </a:pPr>
            <a:r>
              <a:rPr lang="en-US" sz="1600" b="0" i="0" dirty="0">
                <a:effectLst/>
              </a:rPr>
              <a:t>Information about adults may be highly relevant to understanding a child's circumstances.</a:t>
            </a:r>
          </a:p>
          <a:p>
            <a:pPr marL="342900" lvl="0" indent="-228600" fontAlgn="t">
              <a:lnSpc>
                <a:spcPct val="90000"/>
              </a:lnSpc>
              <a:spcAft>
                <a:spcPts val="600"/>
              </a:spcAft>
              <a:buFont typeface="Arial" panose="020B0604020202020204" pitchFamily="34" charset="0"/>
              <a:buChar char="•"/>
            </a:pPr>
            <a:r>
              <a:rPr lang="en-US" sz="1600" b="0" i="0" dirty="0">
                <a:effectLst/>
              </a:rPr>
              <a:t>Historical, contextual and partial information can be important.</a:t>
            </a:r>
          </a:p>
          <a:p>
            <a:pPr marL="342900" lvl="0" indent="-228600" fontAlgn="t">
              <a:lnSpc>
                <a:spcPct val="90000"/>
              </a:lnSpc>
              <a:spcAft>
                <a:spcPts val="600"/>
              </a:spcAft>
              <a:buFont typeface="Arial" panose="020B0604020202020204" pitchFamily="34" charset="0"/>
              <a:buChar char="•"/>
            </a:pPr>
            <a:r>
              <a:rPr lang="en-US" sz="1600" b="0" i="0" dirty="0">
                <a:effectLst/>
              </a:rPr>
              <a:t>Information should follow children across organisational and local authority boundaries.</a:t>
            </a:r>
          </a:p>
          <a:p>
            <a:pPr marL="342900" lvl="0" indent="-228600" fontAlgn="t">
              <a:lnSpc>
                <a:spcPct val="90000"/>
              </a:lnSpc>
              <a:spcAft>
                <a:spcPts val="600"/>
              </a:spcAft>
              <a:buFont typeface="Arial" panose="020B0604020202020204" pitchFamily="34" charset="0"/>
              <a:buChar char="•"/>
            </a:pPr>
            <a:r>
              <a:rPr lang="en-US" sz="1600" dirty="0"/>
              <a:t>Use professional curiosity and professional judgement.</a:t>
            </a:r>
          </a:p>
          <a:p>
            <a:pPr marL="342900" lvl="0" indent="-228600" fontAlgn="t">
              <a:lnSpc>
                <a:spcPct val="90000"/>
              </a:lnSpc>
              <a:spcAft>
                <a:spcPts val="600"/>
              </a:spcAft>
              <a:buFont typeface="Arial" panose="020B0604020202020204" pitchFamily="34" charset="0"/>
              <a:buChar char="•"/>
            </a:pPr>
            <a:r>
              <a:rPr lang="en-US" sz="1600" b="0" i="0" dirty="0">
                <a:effectLst/>
              </a:rPr>
              <a:t>Safety and wellbeing of children must remain </a:t>
            </a:r>
            <a:r>
              <a:rPr lang="en-US" sz="1600" b="0" i="0">
                <a:effectLst/>
              </a:rPr>
              <a:t>the priority.</a:t>
            </a:r>
            <a:endParaRPr lang="en-US" sz="1600" b="0" i="0" dirty="0">
              <a:effectLst/>
            </a:endParaRPr>
          </a:p>
          <a:p>
            <a:pPr lvl="0" fontAlgn="t">
              <a:lnSpc>
                <a:spcPct val="90000"/>
              </a:lnSpc>
              <a:spcAft>
                <a:spcPts val="600"/>
              </a:spcAft>
            </a:pPr>
            <a:endParaRPr lang="en-US" sz="1600" b="0" i="0" dirty="0">
              <a:effectLst/>
            </a:endParaRPr>
          </a:p>
          <a:p>
            <a:pPr fontAlgn="t">
              <a:lnSpc>
                <a:spcPct val="90000"/>
              </a:lnSpc>
              <a:spcAft>
                <a:spcPts val="600"/>
              </a:spcAft>
            </a:pPr>
            <a:r>
              <a:rPr lang="en-US" sz="1600" b="1" i="0" dirty="0">
                <a:solidFill>
                  <a:schemeClr val="accent2"/>
                </a:solidFill>
                <a:effectLst/>
              </a:rPr>
              <a:t>No single practitioner or agency holds the whole picture. </a:t>
            </a:r>
            <a:br>
              <a:rPr lang="en-US" sz="1600" b="1" i="0" dirty="0">
                <a:solidFill>
                  <a:schemeClr val="accent2"/>
                </a:solidFill>
                <a:effectLst/>
              </a:rPr>
            </a:br>
            <a:r>
              <a:rPr lang="en-US" sz="1600" b="1" i="0" dirty="0">
                <a:solidFill>
                  <a:schemeClr val="accent2"/>
                </a:solidFill>
                <a:effectLst/>
              </a:rPr>
              <a:t>Effective safeguarding depends upon us sharing information confidently, proportionately and in the best interests of children.</a:t>
            </a:r>
          </a:p>
          <a:p>
            <a:pPr indent="-228600" fontAlgn="t">
              <a:lnSpc>
                <a:spcPct val="90000"/>
              </a:lnSpc>
              <a:spcAft>
                <a:spcPts val="600"/>
              </a:spcAft>
              <a:buFont typeface="Arial" panose="020B0604020202020204" pitchFamily="34" charset="0"/>
              <a:buChar char="•"/>
            </a:pPr>
            <a:endParaRPr lang="en-US" sz="700" b="1" dirty="0"/>
          </a:p>
          <a:p>
            <a:pPr indent="-228600" fontAlgn="t">
              <a:lnSpc>
                <a:spcPct val="90000"/>
              </a:lnSpc>
              <a:spcAft>
                <a:spcPts val="600"/>
              </a:spcAft>
              <a:buFont typeface="Arial" panose="020B0604020202020204" pitchFamily="34" charset="0"/>
              <a:buChar char="•"/>
            </a:pPr>
            <a:endParaRPr lang="en-US" sz="700" b="0" i="0" dirty="0">
              <a:effectLst/>
            </a:endParaRPr>
          </a:p>
        </p:txBody>
      </p:sp>
    </p:spTree>
    <p:extLst>
      <p:ext uri="{BB962C8B-B14F-4D97-AF65-F5344CB8AC3E}">
        <p14:creationId xmlns:p14="http://schemas.microsoft.com/office/powerpoint/2010/main" val="19259812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descr="Thought bubble">
            <a:extLst>
              <a:ext uri="{FF2B5EF4-FFF2-40B4-BE49-F238E27FC236}">
                <a16:creationId xmlns:a16="http://schemas.microsoft.com/office/drawing/2014/main" id="{EF9DCA47-5EE0-B8F4-149A-60D9FD2BDC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7736" y="754888"/>
            <a:ext cx="4641596" cy="4641596"/>
          </a:xfrm>
          <a:prstGeom prst="rect">
            <a:avLst/>
          </a:prstGeom>
        </p:spPr>
      </p:pic>
      <p:sp>
        <p:nvSpPr>
          <p:cNvPr id="12"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4DD676D-3BDA-C0DE-1013-7D7BD5F2A95B}"/>
              </a:ext>
            </a:extLst>
          </p:cNvPr>
          <p:cNvSpPr txBox="1"/>
          <p:nvPr/>
        </p:nvSpPr>
        <p:spPr>
          <a:xfrm>
            <a:off x="5372608" y="2885949"/>
            <a:ext cx="6165676" cy="3161792"/>
          </a:xfrm>
          <a:prstGeom prst="rect">
            <a:avLst/>
          </a:prstGeom>
        </p:spPr>
        <p:txBody>
          <a:bodyPr vert="horz" lIns="91440" tIns="45720" rIns="91440" bIns="45720" rtlCol="0" anchor="t">
            <a:normAutofit/>
          </a:bodyPr>
          <a:lstStyle/>
          <a:p>
            <a:pPr marL="342900" indent="-342900" fontAlgn="t">
              <a:lnSpc>
                <a:spcPct val="90000"/>
              </a:lnSpc>
              <a:spcAft>
                <a:spcPts val="600"/>
              </a:spcAft>
              <a:buFont typeface="Arial" panose="020B0604020202020204" pitchFamily="34" charset="0"/>
              <a:buChar char="•"/>
            </a:pPr>
            <a:r>
              <a:rPr lang="en-US" sz="2200" i="0" dirty="0">
                <a:effectLst/>
              </a:rPr>
              <a:t>This is just the beginning – we appreciate this change is new and may still feel confusing</a:t>
            </a:r>
          </a:p>
          <a:p>
            <a:pPr marL="342900" indent="-342900" fontAlgn="t">
              <a:lnSpc>
                <a:spcPct val="90000"/>
              </a:lnSpc>
              <a:spcAft>
                <a:spcPts val="600"/>
              </a:spcAft>
              <a:buFont typeface="Arial" panose="020B0604020202020204" pitchFamily="34" charset="0"/>
              <a:buChar char="•"/>
            </a:pPr>
            <a:endParaRPr lang="en-US" sz="2200" dirty="0"/>
          </a:p>
          <a:p>
            <a:pPr marL="342900" indent="-342900" fontAlgn="t">
              <a:lnSpc>
                <a:spcPct val="90000"/>
              </a:lnSpc>
              <a:spcAft>
                <a:spcPts val="600"/>
              </a:spcAft>
              <a:buFont typeface="Arial" panose="020B0604020202020204" pitchFamily="34" charset="0"/>
              <a:buChar char="•"/>
            </a:pPr>
            <a:r>
              <a:rPr lang="en-US" sz="2200" i="0" dirty="0">
                <a:effectLst/>
              </a:rPr>
              <a:t>If you have questions or reflections after this session – please put these into the chat and we will look at these.</a:t>
            </a:r>
          </a:p>
          <a:p>
            <a:pPr marL="342900" indent="-342900" fontAlgn="t">
              <a:lnSpc>
                <a:spcPct val="90000"/>
              </a:lnSpc>
              <a:spcAft>
                <a:spcPts val="600"/>
              </a:spcAft>
              <a:buFont typeface="Arial" panose="020B0604020202020204" pitchFamily="34" charset="0"/>
              <a:buChar char="•"/>
            </a:pPr>
            <a:endParaRPr lang="en-US" sz="2200" dirty="0"/>
          </a:p>
          <a:p>
            <a:pPr marL="342900" indent="-342900" fontAlgn="t">
              <a:lnSpc>
                <a:spcPct val="90000"/>
              </a:lnSpc>
              <a:spcAft>
                <a:spcPts val="600"/>
              </a:spcAft>
              <a:buFont typeface="Arial" panose="020B0604020202020204" pitchFamily="34" charset="0"/>
              <a:buChar char="•"/>
            </a:pPr>
            <a:r>
              <a:rPr lang="en-US" sz="2200" i="0" dirty="0">
                <a:effectLst/>
              </a:rPr>
              <a:t>Keep conversations going in your teams – if you feel unsure, speak to your managers!</a:t>
            </a:r>
          </a:p>
        </p:txBody>
      </p:sp>
      <p:sp>
        <p:nvSpPr>
          <p:cNvPr id="2" name="TextBox 1">
            <a:extLst>
              <a:ext uri="{FF2B5EF4-FFF2-40B4-BE49-F238E27FC236}">
                <a16:creationId xmlns:a16="http://schemas.microsoft.com/office/drawing/2014/main" id="{9FDB60E9-4963-275D-1991-DD2232322149}"/>
              </a:ext>
            </a:extLst>
          </p:cNvPr>
          <p:cNvSpPr txBox="1"/>
          <p:nvPr/>
        </p:nvSpPr>
        <p:spPr>
          <a:xfrm>
            <a:off x="6119113" y="1437049"/>
            <a:ext cx="4495123" cy="954107"/>
          </a:xfrm>
          <a:prstGeom prst="rect">
            <a:avLst/>
          </a:prstGeom>
          <a:noFill/>
        </p:spPr>
        <p:txBody>
          <a:bodyPr wrap="square" rtlCol="0">
            <a:spAutoFit/>
          </a:bodyPr>
          <a:lstStyle/>
          <a:p>
            <a:r>
              <a:rPr lang="en-GB" sz="2800" b="1" dirty="0">
                <a:solidFill>
                  <a:schemeClr val="accent2"/>
                </a:solidFill>
              </a:rPr>
              <a:t>Reflections and Conclusions  </a:t>
            </a:r>
          </a:p>
        </p:txBody>
      </p:sp>
    </p:spTree>
    <p:extLst>
      <p:ext uri="{BB962C8B-B14F-4D97-AF65-F5344CB8AC3E}">
        <p14:creationId xmlns:p14="http://schemas.microsoft.com/office/powerpoint/2010/main" val="20216328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1609</TotalTime>
  <Words>6012</Words>
  <Application>Microsoft Office PowerPoint</Application>
  <PresentationFormat>Widescreen</PresentationFormat>
  <Paragraphs>671</Paragraphs>
  <Slides>31</Slides>
  <Notes>31</Notes>
  <HiddenSlides>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Aptos</vt:lpstr>
      <vt:lpstr>Aptos Display</vt:lpstr>
      <vt:lpstr>Arial</vt:lpstr>
      <vt:lpstr>Calibri</vt:lpstr>
      <vt:lpstr>Segoe UI</vt:lpstr>
      <vt:lpstr>Office Theme</vt:lpstr>
      <vt:lpstr>RSCP Information Sharing Duty:  Information sharing keeps children safe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Wedge-Bull, Eric: RBKC</dc:creator>
  <cp:lastModifiedBy>Lesley Perry</cp:lastModifiedBy>
  <cp:revision>16</cp:revision>
  <dcterms:created xsi:type="dcterms:W3CDTF">2026-10-05T07:41:17Z</dcterms:created>
  <dcterms:modified xsi:type="dcterms:W3CDTF">2026-10-16T14:18:47Z</dcterms:modified>
</cp:coreProperties>
</file>